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3" r:id="rId6"/>
    <p:sldId id="264" r:id="rId7"/>
    <p:sldId id="265" r:id="rId8"/>
    <p:sldId id="261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C762-FDD4-459D-8E9E-48FC2F4D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83712-F104-46B5-B050-A745F9169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B951-491B-452B-B5E7-EA4E9E8D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62BC-E9CF-4BD3-988B-775FD5C0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A683-82AB-4D2A-9B34-675047C5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C9F9-A1A2-4AF0-841F-C662831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65A34-04CF-4223-A060-39742C9C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170F-5A13-4BE2-BAAD-DFE5F91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36FB-D1DA-43B2-97B3-4B6E549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0523-EA87-43C8-9757-34E08188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8F004-50BA-4D42-AB6A-DF3F9B345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23B24-3B43-4FE9-9747-C9F99412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2FAE-CB30-43B8-B2A7-89AF4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04B1-ABFA-4933-A758-568BB40C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14A2-15A9-4DD3-9F72-3E14919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B300-8B7D-4A18-8FD1-0E0148A8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3336-879C-4D26-A3FA-EA681F2B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E145-A28D-416C-9CC2-DEBCFAD3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1F20-9E15-44E6-9603-E6830890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2D45-1A13-4244-9E47-D87711E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7A75-690D-46FD-A4AB-FA8BFD9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2068-E52C-4CC9-8AA6-165B3C87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A7BD-0A30-4E05-A80C-9AB45C54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E56D-3A77-4C14-B15D-D55D3096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83AA-C128-4464-AEE8-40244B03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2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5759-15C5-442A-9E27-8367E36A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EE9B-782B-46DB-86BC-1092C43A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66FD2-4C76-4032-AFE8-211D814C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A210-7279-49B7-8104-0EAADC73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EACC-65E9-45C6-8020-76881294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6D95-6B34-4422-880F-EEDAEE53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B0AE-55F5-474B-A8B4-4B31E21E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93BE2-06ED-4B7B-8A34-141A5EB9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5452B-C487-44D1-9D65-31A86BA8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B847-7880-49ED-9D21-B8884508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D9E0A-AA74-4377-84B4-57B0EDB62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2A03B-EF1F-4D1C-AE1F-40BDDADF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5D3C5-F027-4065-9746-30E4BCB1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B17FA-C760-47E8-B3D4-2BC294B0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0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AEDE-274C-4618-B5BE-E4B77F9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47689-AE8C-42A2-9CBD-56FCDBB8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5A924-244D-4F01-9169-69E6817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DE67-59BB-4F4B-BC00-EF0BE2B0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80066-8505-4A3A-9156-232B1D91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E283D-8401-4912-9D26-80D0E00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EE10-2B12-477A-81A6-593BE7B0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F22-196F-4C0B-B9C9-A129318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B417-0338-424B-AFA1-DC89EC5F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3F8A-197E-40BC-8EA6-41598BA3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DB5E-73D2-46C0-82FE-CB1316D7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F17D3-5234-42CC-A81E-D48B0B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1E76-9A74-4A42-850A-7E7C38B9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2B24-9761-438F-8049-D76EB13F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AA82-6A5A-4DB5-98E5-0C7858BA5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F5DB3-5A26-43DE-A12D-7FBE23FB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BC48-E76F-4EBA-BC35-C8F79D1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66803-7A53-477C-9444-8060816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4479-51BB-485B-88E3-0981E98B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B5BA-79D1-4203-BA4A-77DB0F3A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4EA8-D948-46BA-885A-AEF53A27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813F-1A4C-40B4-BB7F-B4EF232F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6094-A203-44EF-B114-94FA6AE4CD5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676E-D489-427C-9CE8-D413F7B9E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0AC7-AD28-4F56-92F5-590DA5092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884A-46EA-4865-9BA9-EB3035558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03F9E2-14B1-4A09-AACD-88662155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814" y="2134394"/>
            <a:ext cx="2409825" cy="16557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Georgia Pro Cond" panose="020B0604020202020204" pitchFamily="18" charset="0"/>
              </a:rPr>
              <a:t>MITASHI BANSAL </a:t>
            </a:r>
          </a:p>
          <a:p>
            <a:r>
              <a:rPr lang="en-US" sz="1800" b="1" dirty="0">
                <a:latin typeface="Georgia Pro Cond" panose="020B0604020202020204" pitchFamily="18" charset="0"/>
              </a:rPr>
              <a:t>4CSE11Y</a:t>
            </a:r>
          </a:p>
          <a:p>
            <a:r>
              <a:rPr lang="en-US" sz="1800" b="1" dirty="0">
                <a:latin typeface="Georgia Pro Cond" panose="020B0604020202020204" pitchFamily="18" charset="0"/>
              </a:rPr>
              <a:t>Ms. MADHULIKA</a:t>
            </a:r>
            <a:r>
              <a:rPr lang="en-US" sz="1800" dirty="0">
                <a:latin typeface="Georgia Pro Cond" panose="020B0604020202020204" pitchFamily="18" charset="0"/>
              </a:rPr>
              <a:t> </a:t>
            </a:r>
            <a:endParaRPr lang="en-IN" sz="1800" dirty="0">
              <a:latin typeface="Georgia Pro Cond" panose="020B0604020202020204" pitchFamily="18" charset="0"/>
            </a:endParaRPr>
          </a:p>
        </p:txBody>
      </p:sp>
      <p:pic>
        <p:nvPicPr>
          <p:cNvPr id="1026" name="Picture 2" descr="Image result for PIC OS and pica8">
            <a:extLst>
              <a:ext uri="{FF2B5EF4-FFF2-40B4-BE49-F238E27FC236}">
                <a16:creationId xmlns:a16="http://schemas.microsoft.com/office/drawing/2014/main" id="{EDA9BB13-5294-4A09-BFE8-71A0571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4" t="38446" r="26891" b="35165"/>
          <a:stretch/>
        </p:blipFill>
        <p:spPr bwMode="auto">
          <a:xfrm>
            <a:off x="7286624" y="123825"/>
            <a:ext cx="4467226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A3E11-C09F-4525-8218-13120835947F}"/>
              </a:ext>
            </a:extLst>
          </p:cNvPr>
          <p:cNvSpPr txBox="1"/>
          <p:nvPr/>
        </p:nvSpPr>
        <p:spPr>
          <a:xfrm>
            <a:off x="4610098" y="445442"/>
            <a:ext cx="26765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MULTI PROCESS OS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5670E-5851-424C-848D-E537E9B41F74}"/>
              </a:ext>
            </a:extLst>
          </p:cNvPr>
          <p:cNvSpPr txBox="1"/>
          <p:nvPr/>
        </p:nvSpPr>
        <p:spPr>
          <a:xfrm>
            <a:off x="723898" y="445442"/>
            <a:ext cx="332422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Leverage Linux tools customize, optimize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D3F74-158E-4F7F-BBDC-A05C65E5D906}"/>
              </a:ext>
            </a:extLst>
          </p:cNvPr>
          <p:cNvSpPr txBox="1"/>
          <p:nvPr/>
        </p:nvSpPr>
        <p:spPr>
          <a:xfrm>
            <a:off x="8782049" y="4865042"/>
            <a:ext cx="30479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Process traffic abstracted from underlying hardware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89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FB3-A805-4C27-96AA-2CB649F4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Introduction</a:t>
            </a:r>
            <a:r>
              <a:rPr lang="en-US" dirty="0"/>
              <a:t> </a:t>
            </a:r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D74F-0E3D-4283-8055-3F4744B3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orgia Pro Cond" panose="02040506050405020303" pitchFamily="18" charset="0"/>
              </a:rPr>
              <a:t>PicOS: A Bare-Metal, White-Box Switching Operating System (OS).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PicOS (formerly known as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XorPlus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) is a network operating system (NOS) that Pica8 has developed based on XORP , an extensible Open Router Platform. The operation system works on an unmodified Linux kernel and is extended with a range of network and switching services.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PicOS bare metal switch operating system integrate OpenFlow-based applications and business-logic policies into existing Layer-2 / Layer-3 networks.</a:t>
            </a:r>
            <a:br>
              <a:rPr lang="en-US" sz="2000" dirty="0">
                <a:solidFill>
                  <a:schemeClr val="bg1"/>
                </a:solidFill>
                <a:latin typeface="Georgia Pro Cond" panose="02040506050405020303" pitchFamily="18" charset="0"/>
              </a:rPr>
            </a:br>
            <a:endParaRPr lang="en-US" sz="2000" b="0" i="0" dirty="0">
              <a:solidFill>
                <a:schemeClr val="bg1"/>
              </a:solidFill>
              <a:effectLst/>
              <a:latin typeface="Georgia Pro Cond" panose="02040506050405020303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326F-0D08-46C6-BE5E-7F81CAB8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8" y="3499075"/>
            <a:ext cx="6328621" cy="3002737"/>
          </a:xfrm>
        </p:spPr>
        <p:txBody>
          <a:bodyPr>
            <a:normAutofit fontScale="90000"/>
          </a:bodyPr>
          <a:lstStyle/>
          <a:p>
            <a:r>
              <a:rPr lang="en-IN" sz="10700" dirty="0">
                <a:solidFill>
                  <a:schemeClr val="bg1"/>
                </a:solidFill>
                <a:latin typeface="Algerian" panose="04020705040A02060702" pitchFamily="82" charset="0"/>
              </a:rPr>
              <a:t>Contents </a:t>
            </a:r>
            <a:r>
              <a:rPr lang="en-IN" sz="7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mage result for Traditional Routing and Switching Pica8 operating system">
            <a:extLst>
              <a:ext uri="{FF2B5EF4-FFF2-40B4-BE49-F238E27FC236}">
                <a16:creationId xmlns:a16="http://schemas.microsoft.com/office/drawing/2014/main" id="{851185C9-6FBC-438D-BEB3-390120DF98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70" y="97654"/>
            <a:ext cx="2740897" cy="2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545779-E3A3-4208-B000-A3AD25C2749A}"/>
              </a:ext>
            </a:extLst>
          </p:cNvPr>
          <p:cNvSpPr txBox="1"/>
          <p:nvPr/>
        </p:nvSpPr>
        <p:spPr>
          <a:xfrm flipH="1">
            <a:off x="8596281" y="2629064"/>
            <a:ext cx="33751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 Pro Cond" panose="02040506050405020303" pitchFamily="18" charset="0"/>
              </a:rPr>
              <a:t>General 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eorgia Pro Cond" panose="02040506050405020303" pitchFamily="18" charset="0"/>
              </a:rPr>
              <a:t>Traditional Routing and Switching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eorgia Pro Cond" panose="02040506050405020303" pitchFamily="18" charset="0"/>
              </a:rPr>
              <a:t>SDN: OpenFlow and OVSDB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 Pro Cond" panose="02040506050405020303" pitchFamily="18" charset="0"/>
              </a:rPr>
              <a:t>Mixing SDN and Traditional Routing and Switching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 Pro Cond" panose="02040506050405020303" pitchFamily="18" charset="0"/>
              </a:rPr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 Pro Cond" panose="02040506050405020303" pitchFamily="18" charset="0"/>
              </a:rPr>
              <a:t>Conclusion</a:t>
            </a:r>
            <a:endParaRPr lang="en-IN" sz="2400" dirty="0">
              <a:latin typeface="Georgia Pro Cond" panose="02040506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339420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5AA6-E8B2-4A07-AF6A-4CC1C0F9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518" y="231899"/>
            <a:ext cx="3698239" cy="2236093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000">
                <a:latin typeface="Georgia Pro Cond" panose="02040506050405020303" pitchFamily="18" charset="0"/>
              </a:rPr>
              <a:t>An unmodified Linux kernel</a:t>
            </a:r>
          </a:p>
          <a:p>
            <a:r>
              <a:rPr lang="en-US" sz="2000">
                <a:latin typeface="Georgia Pro Cond" panose="02040506050405020303" pitchFamily="18" charset="0"/>
              </a:rPr>
              <a:t>A virtual ASIC Technology (vASIC®)</a:t>
            </a:r>
            <a:endParaRPr lang="en-IN" sz="2000">
              <a:latin typeface="Georgia Pro Cond" panose="02040506050405020303" pitchFamily="18" charset="0"/>
            </a:endParaRPr>
          </a:p>
          <a:p>
            <a:r>
              <a:rPr lang="en-US" sz="2000">
                <a:latin typeface="Georgia Pro Cond" panose="02040506050405020303" pitchFamily="18" charset="0"/>
              </a:rPr>
              <a:t>Traditional switching and routing protocols</a:t>
            </a:r>
            <a:endParaRPr lang="en-IN" sz="2000">
              <a:latin typeface="Georgia Pro Cond" panose="02040506050405020303" pitchFamily="18" charset="0"/>
            </a:endParaRPr>
          </a:p>
          <a:p>
            <a:r>
              <a:rPr lang="en-IN" sz="2000">
                <a:latin typeface="Georgia Pro Cond" panose="02040506050405020303" pitchFamily="18" charset="0"/>
              </a:rPr>
              <a:t>Hardware-accelerated Open-vSwitch (OVS)</a:t>
            </a:r>
          </a:p>
          <a:p>
            <a:endParaRPr lang="en-IN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CA18D9-5DDB-4857-A9C6-4DA72D3C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3498849"/>
            <a:ext cx="7060777" cy="3127252"/>
          </a:xfrm>
        </p:spPr>
        <p:txBody>
          <a:bodyPr>
            <a:normAutofit/>
          </a:bodyPr>
          <a:lstStyle/>
          <a:p>
            <a:r>
              <a:rPr lang="en-IN" sz="7000" dirty="0">
                <a:solidFill>
                  <a:schemeClr val="bg1"/>
                </a:solidFill>
                <a:latin typeface="Algerian" panose="04020705040A02060702" pitchFamily="82" charset="0"/>
              </a:rPr>
              <a:t>General Architecture 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2DDA553-4A21-42EB-9679-67DD8282E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512" t="21840" r="25959" b="23259"/>
          <a:stretch/>
        </p:blipFill>
        <p:spPr>
          <a:xfrm>
            <a:off x="8752290" y="2402520"/>
            <a:ext cx="3251221" cy="40476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07064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1BE15-707D-4610-A883-3D53F5CB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8" y="3499076"/>
            <a:ext cx="6760357" cy="3008256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lgerian" panose="04020705040A02060702" pitchFamily="82" charset="0"/>
              </a:rPr>
              <a:t>Traditional Routing and Switching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FF5A8-676C-46A3-81B9-D6C0572D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2733" y="259597"/>
            <a:ext cx="4222415" cy="2649794"/>
          </a:xfrm>
        </p:spPr>
        <p:txBody>
          <a:bodyPr/>
          <a:lstStyle/>
          <a:p>
            <a:r>
              <a:rPr lang="en-IN" dirty="0">
                <a:latin typeface="Georgia Pro Cond" panose="02040506050405020303" pitchFamily="18" charset="0"/>
              </a:rPr>
              <a:t>High-Level Architecture</a:t>
            </a:r>
          </a:p>
          <a:p>
            <a:r>
              <a:rPr lang="en-IN" dirty="0">
                <a:latin typeface="Georgia Pro Cond" panose="02040506050405020303" pitchFamily="18" charset="0"/>
              </a:rPr>
              <a:t>Robustness</a:t>
            </a:r>
          </a:p>
          <a:p>
            <a:r>
              <a:rPr lang="en-IN" dirty="0">
                <a:latin typeface="Georgia Pro Cond" panose="02040506050405020303" pitchFamily="18" charset="0"/>
              </a:rPr>
              <a:t>Fast Convergence</a:t>
            </a:r>
          </a:p>
          <a:p>
            <a:r>
              <a:rPr lang="en-IN" dirty="0">
                <a:latin typeface="Georgia Pro Cond" panose="02040506050405020303" pitchFamily="18" charset="0"/>
              </a:rPr>
              <a:t>Routing stack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F5BFE92-A282-47CA-9F96-E43B620A6A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8007" r="4667"/>
          <a:stretch/>
        </p:blipFill>
        <p:spPr bwMode="auto">
          <a:xfrm>
            <a:off x="8478077" y="2648968"/>
            <a:ext cx="3597965" cy="34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44819-2F1F-45E6-B6D0-643F6A71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22" y="3429000"/>
            <a:ext cx="6328621" cy="2804070"/>
          </a:xfrm>
        </p:spPr>
        <p:txBody>
          <a:bodyPr>
            <a:noAutofit/>
          </a:bodyPr>
          <a:lstStyle/>
          <a:p>
            <a:r>
              <a:rPr lang="en-IN" sz="7000" dirty="0">
                <a:solidFill>
                  <a:schemeClr val="bg1"/>
                </a:solidFill>
                <a:latin typeface="Algerian" panose="04020705040A02060702" pitchFamily="82" charset="0"/>
              </a:rPr>
              <a:t>SDN: OpenFlow and OVSDB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F0CBE6-645B-4869-8A12-49B2B399A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896" t="14968" r="26655" b="30684"/>
          <a:stretch/>
        </p:blipFill>
        <p:spPr>
          <a:xfrm>
            <a:off x="8214440" y="2980240"/>
            <a:ext cx="3752267" cy="24174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9D484-52A6-454A-B669-F253DA0C7082}"/>
              </a:ext>
            </a:extLst>
          </p:cNvPr>
          <p:cNvSpPr txBox="1"/>
          <p:nvPr/>
        </p:nvSpPr>
        <p:spPr>
          <a:xfrm>
            <a:off x="3761836" y="96450"/>
            <a:ext cx="4110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Pro Cond" panose="02040506050405020303" pitchFamily="18" charset="0"/>
              </a:rPr>
              <a:t>PicOS leverages Open vSwitch a production quality, multi-layer virtual switch licensed under the open source Apache 2.0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Pro Cond" panose="02040506050405020303" pitchFamily="18" charset="0"/>
              </a:rPr>
              <a:t> OVS runs as a process within PicOS.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Pro Cond" panose="02040506050405020303" pitchFamily="18" charset="0"/>
              </a:rPr>
              <a:t>The OpenFlow protocol governs three essential components of SDN.</a:t>
            </a:r>
            <a:endParaRPr lang="en-IN" dirty="0">
              <a:latin typeface="Georgia Pro Cond" panose="020405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123AA-53D3-4EF3-855A-EE25293A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Mixing SDN and Traditional Routing and Switching</a:t>
            </a:r>
            <a:endParaRPr lang="en-IN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72AB-4AF5-4A96-B4EE-A5E256C0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41194" y="26320"/>
            <a:ext cx="3630967" cy="2280481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Georgia Pro Cond" panose="02040506050405020303" pitchFamily="18" charset="0"/>
              </a:rPr>
              <a:t>Cross Flow Mode The “Cross Flow” mode is what we call the mode of operation using both OpenFlow and L2/L3 on  the same switch.</a:t>
            </a:r>
          </a:p>
          <a:p>
            <a:r>
              <a:rPr lang="en-US" sz="1600" dirty="0">
                <a:latin typeface="Georgia Pro Cond" panose="02040506050405020303" pitchFamily="18" charset="0"/>
              </a:rPr>
              <a:t> In PicOS, we can use OpenFlow and traditional switching/routing simultaneously.</a:t>
            </a:r>
            <a:endParaRPr lang="en-IN" sz="2400" dirty="0">
              <a:latin typeface="Georgia Pro Cond" panose="02040506050405020303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Traditional Routing and Switching Pica8 operating system">
            <a:extLst>
              <a:ext uri="{FF2B5EF4-FFF2-40B4-BE49-F238E27FC236}">
                <a16:creationId xmlns:a16="http://schemas.microsoft.com/office/drawing/2014/main" id="{29889DD6-F77B-4F57-BC3F-A59FE3211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8" t="16225" r="16432" b="16850"/>
          <a:stretch/>
        </p:blipFill>
        <p:spPr bwMode="auto">
          <a:xfrm>
            <a:off x="8344423" y="2607828"/>
            <a:ext cx="3847577" cy="34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0B7C-87FD-467E-A002-0574D58A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40" y="3499076"/>
            <a:ext cx="7241411" cy="2424774"/>
          </a:xfrm>
        </p:spPr>
        <p:txBody>
          <a:bodyPr>
            <a:normAutofit/>
          </a:bodyPr>
          <a:lstStyle/>
          <a:p>
            <a:r>
              <a:rPr lang="en-US" sz="8000" kern="1200" dirty="0">
                <a:solidFill>
                  <a:schemeClr val="bg1"/>
                </a:solidFill>
                <a:latin typeface="Algerian" panose="04020705040A02060702" pitchFamily="82" charset="0"/>
              </a:rPr>
              <a:t>advantages</a:t>
            </a:r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601A-04F8-4DCE-872E-C25FFE6F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1945" y="0"/>
            <a:ext cx="3556338" cy="23325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latin typeface="Georgia Pro Cond" panose="02040506050405020303" pitchFamily="18" charset="0"/>
              </a:rPr>
              <a:t>The hardware agnostic nature of PicOS</a:t>
            </a:r>
          </a:p>
          <a:p>
            <a:pPr marL="0" indent="0">
              <a:buNone/>
            </a:pPr>
            <a:r>
              <a:rPr lang="en-US" sz="2000" dirty="0">
                <a:latin typeface="Georgia Pro Cond" panose="02040506050405020303" pitchFamily="18" charset="0"/>
              </a:rPr>
              <a:t> PicOS is a user space application</a:t>
            </a:r>
          </a:p>
          <a:p>
            <a:pPr marL="0" indent="0">
              <a:buNone/>
            </a:pPr>
            <a:r>
              <a:rPr lang="en-US" sz="2000" dirty="0">
                <a:latin typeface="Georgia Pro Cond" panose="02040506050405020303" pitchFamily="18" charset="0"/>
              </a:rPr>
              <a:t> Switching and routing stack built on the XORP</a:t>
            </a:r>
          </a:p>
          <a:p>
            <a:pPr marL="0" indent="0">
              <a:buNone/>
            </a:pPr>
            <a:r>
              <a:rPr lang="en-US" sz="2000" dirty="0">
                <a:latin typeface="Georgia Pro Cond" panose="02040506050405020303" pitchFamily="18" charset="0"/>
              </a:rPr>
              <a:t> PicOS has complete OpenFlow    support, through  Open vSwitch</a:t>
            </a:r>
            <a:endParaRPr lang="en-IN" sz="2000" dirty="0"/>
          </a:p>
        </p:txBody>
      </p:sp>
      <p:pic>
        <p:nvPicPr>
          <p:cNvPr id="12" name="Picture 2" descr="Image result for PIC OS and pica8">
            <a:extLst>
              <a:ext uri="{FF2B5EF4-FFF2-40B4-BE49-F238E27FC236}">
                <a16:creationId xmlns:a16="http://schemas.microsoft.com/office/drawing/2014/main" id="{EDB711DD-3AA5-4973-9479-2F688F1B37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074" y="2804815"/>
            <a:ext cx="3508841" cy="298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8DB0E-8466-4E75-88F6-ECCEF6B4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 fontScale="90000"/>
          </a:bodyPr>
          <a:lstStyle/>
          <a:p>
            <a:r>
              <a:rPr lang="en-US" sz="880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  <a:endParaRPr lang="en-IN" sz="88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A21A9-C767-473C-8C44-8219E49093D5}"/>
              </a:ext>
            </a:extLst>
          </p:cNvPr>
          <p:cNvSpPr txBox="1"/>
          <p:nvPr/>
        </p:nvSpPr>
        <p:spPr>
          <a:xfrm flipH="1">
            <a:off x="8361963" y="2565474"/>
            <a:ext cx="37902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 Pro Cond" panose="02040506050405020303" pitchFamily="18" charset="0"/>
              </a:rPr>
              <a:t>The evolution of networking to a new software led model, PicOS is the OS that can bridge the gap, and help your organization seamlessly migrate from a world of lock in to a world of freedom.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 Pro Cond" panose="02040506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 Pro Cond" panose="02040506050405020303" pitchFamily="18" charset="0"/>
              </a:rPr>
              <a:t> PicOS has both conventional tools and APIs and new SDN technology to support any network. Whether you are a traditional network engineer or Linux guru, PicOS can meet the demand of yours </a:t>
            </a:r>
            <a:endParaRPr lang="en-IN" sz="2800" dirty="0">
              <a:latin typeface="Georgia Pro Cond" panose="02040506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2" descr="Image result for PIC OS and pica8">
            <a:extLst>
              <a:ext uri="{FF2B5EF4-FFF2-40B4-BE49-F238E27FC236}">
                <a16:creationId xmlns:a16="http://schemas.microsoft.com/office/drawing/2014/main" id="{D321C449-BF89-48F4-B359-E413D5DD98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4" t="38446" r="26891" b="35165"/>
          <a:stretch/>
        </p:blipFill>
        <p:spPr bwMode="auto">
          <a:xfrm>
            <a:off x="3782239" y="445317"/>
            <a:ext cx="3702571" cy="142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Georgia Pro Cond</vt:lpstr>
      <vt:lpstr>Office Theme</vt:lpstr>
      <vt:lpstr>PowerPoint Presentation</vt:lpstr>
      <vt:lpstr>Introduction </vt:lpstr>
      <vt:lpstr>Contents  </vt:lpstr>
      <vt:lpstr>General Architecture </vt:lpstr>
      <vt:lpstr>Traditional Routing and Switching</vt:lpstr>
      <vt:lpstr>SDN: OpenFlow and OVSDB</vt:lpstr>
      <vt:lpstr>Mixing SDN and Traditional Routing and Switching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 OS</dc:title>
  <dc:creator>MITASHI BANSAL</dc:creator>
  <cp:lastModifiedBy>Mitashi Agarwal</cp:lastModifiedBy>
  <cp:revision>22</cp:revision>
  <dcterms:created xsi:type="dcterms:W3CDTF">2021-02-11T16:58:49Z</dcterms:created>
  <dcterms:modified xsi:type="dcterms:W3CDTF">2021-02-11T20:14:03Z</dcterms:modified>
</cp:coreProperties>
</file>