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6" r:id="rId4"/>
    <p:sldId id="265" r:id="rId5"/>
    <p:sldId id="257" r:id="rId6"/>
    <p:sldId id="259" r:id="rId7"/>
    <p:sldId id="260" r:id="rId8"/>
    <p:sldId id="261" r:id="rId9"/>
    <p:sldId id="262" r:id="rId10"/>
    <p:sldId id="263" r:id="rId1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434" autoAdjust="0"/>
  </p:normalViewPr>
  <p:slideViewPr>
    <p:cSldViewPr>
      <p:cViewPr varScale="1">
        <p:scale>
          <a:sx n="55" d="100"/>
          <a:sy n="55" d="100"/>
        </p:scale>
        <p:origin x="250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7956" y="2731084"/>
            <a:ext cx="5512435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964" y="1652142"/>
            <a:ext cx="5773420" cy="3466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hruvibansal555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youtube.com/watch?v=G5Go2MjW8MU&amp;feature=youtu.be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824" y="456025"/>
            <a:ext cx="3248660" cy="963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5"/>
              </a:lnSpc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1305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" y="15238"/>
            <a:ext cx="7748016" cy="1002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034269"/>
            <a:ext cx="7772400" cy="24130"/>
          </a:xfrm>
          <a:custGeom>
            <a:avLst/>
            <a:gdLst/>
            <a:ahLst/>
            <a:cxnLst/>
            <a:rect l="l" t="t" r="r" b="b"/>
            <a:pathLst>
              <a:path w="7772400" h="24129">
                <a:moveTo>
                  <a:pt x="0" y="24129"/>
                </a:moveTo>
                <a:lnTo>
                  <a:pt x="7772400" y="24129"/>
                </a:lnTo>
                <a:lnTo>
                  <a:pt x="777240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7772400" cy="10034270"/>
          </a:xfrm>
          <a:custGeom>
            <a:avLst/>
            <a:gdLst/>
            <a:ahLst/>
            <a:cxnLst/>
            <a:rect l="l" t="t" r="r" b="b"/>
            <a:pathLst>
              <a:path w="7772400" h="10034270">
                <a:moveTo>
                  <a:pt x="7772400" y="0"/>
                </a:moveTo>
                <a:lnTo>
                  <a:pt x="0" y="0"/>
                </a:lnTo>
                <a:lnTo>
                  <a:pt x="0" y="17780"/>
                </a:lnTo>
                <a:lnTo>
                  <a:pt x="0" y="10034270"/>
                </a:lnTo>
                <a:lnTo>
                  <a:pt x="9144" y="10034270"/>
                </a:lnTo>
                <a:lnTo>
                  <a:pt x="9144" y="17780"/>
                </a:lnTo>
                <a:lnTo>
                  <a:pt x="7772400" y="17780"/>
                </a:lnTo>
                <a:lnTo>
                  <a:pt x="777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51064" y="18288"/>
            <a:ext cx="21590" cy="10015855"/>
          </a:xfrm>
          <a:custGeom>
            <a:avLst/>
            <a:gdLst/>
            <a:ahLst/>
            <a:cxnLst/>
            <a:rect l="l" t="t" r="r" b="b"/>
            <a:pathLst>
              <a:path w="21590" h="10015855">
                <a:moveTo>
                  <a:pt x="21335" y="0"/>
                </a:moveTo>
                <a:lnTo>
                  <a:pt x="0" y="0"/>
                </a:lnTo>
                <a:lnTo>
                  <a:pt x="0" y="10015722"/>
                </a:lnTo>
                <a:lnTo>
                  <a:pt x="21335" y="10015722"/>
                </a:lnTo>
                <a:lnTo>
                  <a:pt x="21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83" y="1453896"/>
            <a:ext cx="6748780" cy="5870575"/>
          </a:xfrm>
          <a:custGeom>
            <a:avLst/>
            <a:gdLst/>
            <a:ahLst/>
            <a:cxnLst/>
            <a:rect l="l" t="t" r="r" b="b"/>
            <a:pathLst>
              <a:path w="6748780" h="5870575">
                <a:moveTo>
                  <a:pt x="6748272" y="0"/>
                </a:moveTo>
                <a:lnTo>
                  <a:pt x="0" y="0"/>
                </a:lnTo>
                <a:lnTo>
                  <a:pt x="0" y="5870448"/>
                </a:lnTo>
                <a:lnTo>
                  <a:pt x="6748272" y="5870448"/>
                </a:lnTo>
                <a:lnTo>
                  <a:pt x="6748272" y="0"/>
                </a:lnTo>
                <a:close/>
              </a:path>
            </a:pathLst>
          </a:custGeom>
          <a:solidFill>
            <a:srgbClr val="A30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53480" y="3844289"/>
            <a:ext cx="723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53480" y="5335015"/>
            <a:ext cx="723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0578" y="6478269"/>
            <a:ext cx="723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1588" y="3716273"/>
            <a:ext cx="4517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Empower offline</a:t>
            </a:r>
            <a:r>
              <a:rPr sz="3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market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444" y="4072889"/>
            <a:ext cx="3287395" cy="769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54075">
              <a:lnSpc>
                <a:spcPts val="1610"/>
              </a:lnSpc>
              <a:spcBef>
                <a:spcPts val="9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4250"/>
              </a:lnSpc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3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Ecommerce!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16653" y="4691888"/>
            <a:ext cx="194310" cy="5740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DELHI</a:t>
            </a:r>
            <a:r>
              <a:rPr spc="-55" dirty="0"/>
              <a:t> </a:t>
            </a:r>
            <a:r>
              <a:rPr spc="-10" dirty="0"/>
              <a:t>DUKAAN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469638" y="3371164"/>
            <a:ext cx="7302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4156" y="6618173"/>
            <a:ext cx="70612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Phone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4191" y="7359522"/>
            <a:ext cx="723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07717" y="7359522"/>
            <a:ext cx="723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51935" y="7593913"/>
            <a:ext cx="7302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01191" y="6636461"/>
            <a:ext cx="463931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8826532520</a:t>
            </a:r>
            <a:r>
              <a:rPr sz="2100" spc="-7" baseline="-2579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Email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2100" spc="-7" baseline="5952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spc="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dhruvibansal555@gmail.com</a:t>
            </a:r>
            <a:r>
              <a:rPr sz="2100" spc="-82" baseline="-2579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5012" y="5258511"/>
            <a:ext cx="4545330" cy="847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  <a:tabLst>
                <a:tab pos="2262505" algn="l"/>
                <a:tab pos="2555240" algn="l"/>
              </a:tabLst>
            </a:pPr>
            <a:r>
              <a:rPr sz="3900" spc="-7" baseline="1068" dirty="0">
                <a:solidFill>
                  <a:srgbClr val="FFFFFF"/>
                </a:solidFill>
                <a:latin typeface="Times New Roman"/>
                <a:cs typeface="Times New Roman"/>
              </a:rPr>
              <a:t>Mitashi </a:t>
            </a:r>
            <a:r>
              <a:rPr sz="3900" baseline="1068" dirty="0">
                <a:solidFill>
                  <a:srgbClr val="FFFFFF"/>
                </a:solidFill>
                <a:latin typeface="Times New Roman"/>
                <a:cs typeface="Times New Roman"/>
              </a:rPr>
              <a:t>Bansal	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|	Dhruvi</a:t>
            </a:r>
            <a:r>
              <a:rPr sz="2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Bansal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  <a:tabLst>
                <a:tab pos="2296160" algn="l"/>
                <a:tab pos="2536825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Amity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University,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Noida	|	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BVCOE, Paschim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Vihar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56026" y="2371471"/>
            <a:ext cx="723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9223" y="1755648"/>
            <a:ext cx="2551176" cy="804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06420" y="837946"/>
            <a:ext cx="26060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Automatic </a:t>
            </a:r>
            <a:r>
              <a:rPr sz="1400" spc="-5" dirty="0">
                <a:latin typeface="Times New Roman"/>
                <a:cs typeface="Times New Roman"/>
              </a:rPr>
              <a:t>Generated </a:t>
            </a:r>
            <a:r>
              <a:rPr sz="1400" spc="-10" dirty="0">
                <a:latin typeface="Times New Roman"/>
                <a:cs typeface="Times New Roman"/>
              </a:rPr>
              <a:t>Sales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Reports.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1870" y="4871720"/>
            <a:ext cx="384047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Our </a:t>
            </a:r>
            <a:r>
              <a:rPr sz="1600" spc="-5" dirty="0">
                <a:latin typeface="Times New Roman"/>
                <a:cs typeface="Times New Roman"/>
              </a:rPr>
              <a:t>Simple </a:t>
            </a:r>
            <a:r>
              <a:rPr sz="1600" dirty="0">
                <a:latin typeface="Times New Roman"/>
                <a:cs typeface="Times New Roman"/>
              </a:rPr>
              <a:t>but unique </a:t>
            </a:r>
            <a:r>
              <a:rPr sz="1600" spc="-5" dirty="0">
                <a:latin typeface="Times New Roman"/>
                <a:cs typeface="Times New Roman"/>
              </a:rPr>
              <a:t>business </a:t>
            </a:r>
            <a:r>
              <a:rPr sz="1600" spc="-10" dirty="0">
                <a:latin typeface="Times New Roman"/>
                <a:cs typeface="Times New Roman"/>
              </a:rPr>
              <a:t>Model </a:t>
            </a:r>
            <a:r>
              <a:rPr sz="1600" spc="5" dirty="0">
                <a:latin typeface="Times New Roman"/>
                <a:cs typeface="Times New Roman"/>
              </a:rPr>
              <a:t>is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here: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980" y="8607958"/>
            <a:ext cx="5228590" cy="7181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  <a:tabLst>
                <a:tab pos="478790" algn="l"/>
              </a:tabLst>
            </a:pP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400"/>
              </a:spcBef>
            </a:pPr>
            <a:r>
              <a:rPr sz="1400" spc="-10" dirty="0">
                <a:latin typeface="Times New Roman"/>
                <a:cs typeface="Times New Roman"/>
              </a:rPr>
              <a:t>REFER </a:t>
            </a:r>
            <a:r>
              <a:rPr sz="1400" spc="-5" dirty="0">
                <a:latin typeface="Times New Roman"/>
                <a:cs typeface="Times New Roman"/>
              </a:rPr>
              <a:t>THIS </a:t>
            </a:r>
            <a:r>
              <a:rPr sz="1400" spc="-2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MORE DETAILS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https://www.youtube.com/watch?v=G5Go2MjW8MU&amp;feature=youtu.be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0936" y="1325880"/>
            <a:ext cx="6309360" cy="3258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423" y="5394959"/>
            <a:ext cx="6309359" cy="3227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-12700" y="9373406"/>
            <a:ext cx="7239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553199" cy="2215991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7200" b="0" u="sng" dirty="0">
                <a:solidFill>
                  <a:schemeClr val="tx1"/>
                </a:solidFill>
              </a:rPr>
              <a:t>WE ARE ADDRESSING</a:t>
            </a:r>
            <a:endParaRPr lang="en-IN" b="0" u="sng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294" y="2729078"/>
            <a:ext cx="7086599" cy="3016210"/>
          </a:xfrm>
        </p:spPr>
        <p:txBody>
          <a:bodyPr/>
          <a:lstStyle/>
          <a:p>
            <a:r>
              <a:rPr lang="en-US" sz="3600" dirty="0"/>
              <a:t>Goal 8: Promote sustained, inclusive and sustainable economic growth, full and productive employment and decent work for all</a:t>
            </a:r>
          </a:p>
          <a:p>
            <a:endParaRPr lang="en-IN" dirty="0"/>
          </a:p>
        </p:txBody>
      </p:sp>
      <p:pic>
        <p:nvPicPr>
          <p:cNvPr id="1026" name="Picture 2" descr="https://www.un.org/development/desa/disabilities/wp-content/uploads/sites/15/2016/03/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29200"/>
            <a:ext cx="6674789" cy="430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9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3299818"/>
            <a:ext cx="6854824" cy="2292935"/>
          </a:xfrm>
        </p:spPr>
        <p:txBody>
          <a:bodyPr/>
          <a:lstStyle/>
          <a:p>
            <a:pPr algn="l"/>
            <a:r>
              <a:rPr lang="en-US" sz="3200" b="0" dirty="0">
                <a:solidFill>
                  <a:schemeClr val="tx1"/>
                </a:solidFill>
              </a:rPr>
              <a:t>1. POVERTY</a:t>
            </a:r>
            <a:br>
              <a:rPr lang="en-US" sz="3200" b="0" dirty="0">
                <a:solidFill>
                  <a:schemeClr val="tx1"/>
                </a:solidFill>
              </a:rPr>
            </a:br>
            <a:br>
              <a:rPr lang="en-US" sz="600" b="0" dirty="0">
                <a:solidFill>
                  <a:schemeClr val="tx1"/>
                </a:solidFill>
              </a:rPr>
            </a:br>
            <a:r>
              <a:rPr lang="en-US" sz="3200" b="0" dirty="0">
                <a:solidFill>
                  <a:schemeClr val="tx1"/>
                </a:solidFill>
              </a:rPr>
              <a:t>2. UNEMPLOYMENT</a:t>
            </a:r>
            <a:br>
              <a:rPr lang="en-US" sz="3200" b="0" dirty="0">
                <a:solidFill>
                  <a:schemeClr val="tx1"/>
                </a:solidFill>
              </a:rPr>
            </a:br>
            <a:br>
              <a:rPr lang="en-US" sz="500" b="0" dirty="0">
                <a:solidFill>
                  <a:schemeClr val="tx1"/>
                </a:solidFill>
              </a:rPr>
            </a:br>
            <a:r>
              <a:rPr lang="en-US" sz="3200" b="0" dirty="0">
                <a:solidFill>
                  <a:schemeClr val="tx1"/>
                </a:solidFill>
              </a:rPr>
              <a:t>3. MODERN SLAVERY</a:t>
            </a:r>
            <a:br>
              <a:rPr lang="en-US" sz="3200" b="0" dirty="0">
                <a:solidFill>
                  <a:schemeClr val="tx1"/>
                </a:solidFill>
              </a:rPr>
            </a:br>
            <a:br>
              <a:rPr lang="en-US" sz="600" b="0" dirty="0">
                <a:solidFill>
                  <a:schemeClr val="tx1"/>
                </a:solidFill>
              </a:rPr>
            </a:br>
            <a:r>
              <a:rPr lang="en-US" sz="3200" b="0" dirty="0">
                <a:solidFill>
                  <a:schemeClr val="tx1"/>
                </a:solidFill>
              </a:rPr>
              <a:t>4. LOW G.D.P</a:t>
            </a:r>
            <a:endParaRPr lang="en-IN" sz="3200" b="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57200"/>
            <a:ext cx="7543800" cy="2462213"/>
          </a:xfrm>
        </p:spPr>
        <p:txBody>
          <a:bodyPr/>
          <a:lstStyle/>
          <a:p>
            <a:pPr algn="ctr"/>
            <a:r>
              <a:rPr lang="en-US" sz="8000" u="sng" dirty="0"/>
              <a:t>CHALLENGES</a:t>
            </a:r>
          </a:p>
          <a:p>
            <a:pPr algn="ctr"/>
            <a:r>
              <a:rPr lang="en-US" sz="8000" u="sng" dirty="0"/>
              <a:t>- OVERCOME</a:t>
            </a:r>
            <a:endParaRPr lang="en-IN" sz="8000" u="sng" dirty="0"/>
          </a:p>
        </p:txBody>
      </p:sp>
      <p:sp>
        <p:nvSpPr>
          <p:cNvPr id="4" name="AutoShape 4" descr="5 Challenges Facing Tomorrow's Content Marketer | E2M Blog"/>
          <p:cNvSpPr>
            <a:spLocks noChangeAspect="1" noChangeArrowheads="1"/>
          </p:cNvSpPr>
          <p:nvPr/>
        </p:nvSpPr>
        <p:spPr bwMode="auto">
          <a:xfrm>
            <a:off x="838200" y="4185049"/>
            <a:ext cx="5181600" cy="518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5 Challenges Facing Tomorrow's Content Marketer | E2M Blo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5 Challenges Facing Tomorrow's Content Marketer | E2M Blog"/>
          <p:cNvSpPr>
            <a:spLocks noChangeAspect="1" noChangeArrowheads="1"/>
          </p:cNvSpPr>
          <p:nvPr/>
        </p:nvSpPr>
        <p:spPr bwMode="auto">
          <a:xfrm>
            <a:off x="460375" y="4876800"/>
            <a:ext cx="4868847" cy="4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6248400"/>
            <a:ext cx="6702425" cy="312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3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228600"/>
            <a:ext cx="3886200" cy="2215991"/>
          </a:xfrm>
        </p:spPr>
        <p:txBody>
          <a:bodyPr/>
          <a:lstStyle/>
          <a:p>
            <a:pPr algn="ctr"/>
            <a:r>
              <a:rPr lang="en-US" sz="7200" b="0" u="sng" dirty="0">
                <a:solidFill>
                  <a:schemeClr val="tx1"/>
                </a:solidFill>
              </a:rPr>
              <a:t>OUR  </a:t>
            </a:r>
            <a:br>
              <a:rPr lang="en-US" sz="7200" b="0" u="sng" dirty="0">
                <a:solidFill>
                  <a:schemeClr val="tx1"/>
                </a:solidFill>
              </a:rPr>
            </a:br>
            <a:r>
              <a:rPr lang="en-US" sz="7200" b="0" u="sng" dirty="0">
                <a:solidFill>
                  <a:schemeClr val="tx1"/>
                </a:solidFill>
              </a:rPr>
              <a:t>TARGET </a:t>
            </a:r>
            <a:endParaRPr lang="en-IN" sz="7200" b="0" u="sng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218661" y="2895600"/>
            <a:ext cx="7239000" cy="7140416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Achieve higher levels of economic productivity through diversification, technological upgrading and innovation, including through a focus on high-value added and labor-intensive sectors.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Promote development-oriented policies that support productive activities, decent job creation, entrepreneurship, creativity and innovation, and encourage the formalization and growth of micro-, small- and medium-sized enterprises, including through access to financial services</a:t>
            </a:r>
          </a:p>
          <a:p>
            <a:endParaRPr lang="en-IN" dirty="0"/>
          </a:p>
        </p:txBody>
      </p:sp>
      <p:pic>
        <p:nvPicPr>
          <p:cNvPr id="2050" name="Picture 2" descr="6 Effective Ways to Reach Your Target Audience (Updated May 2019) - GRIN -  Influencer Marketing Softw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"/>
            <a:ext cx="2971800" cy="23374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52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12700" y="9373406"/>
            <a:ext cx="7239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631761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u="sng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FEASIBILIT</a:t>
            </a:r>
            <a:r>
              <a:rPr sz="5400" b="0" u="sng" spc="-5" dirty="0">
                <a:solidFill>
                  <a:srgbClr val="000000"/>
                </a:solidFill>
                <a:latin typeface="Times New Roman"/>
                <a:cs typeface="Times New Roman"/>
              </a:rPr>
              <a:t>Y </a:t>
            </a:r>
            <a:r>
              <a:rPr sz="5400" b="0" u="sng" dirty="0">
                <a:solidFill>
                  <a:srgbClr val="000000"/>
                </a:solidFill>
                <a:latin typeface="Times New Roman"/>
                <a:cs typeface="Times New Roman"/>
              </a:rPr>
              <a:t>&amp; </a:t>
            </a:r>
            <a:r>
              <a:rPr sz="5400" b="0" u="sng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</a:t>
            </a:r>
            <a:r>
              <a:rPr sz="5400" b="0" u="sng" spc="-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5400" b="0" u="sng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5400" b="0" u="sng" spc="-5" dirty="0">
                <a:solidFill>
                  <a:srgbClr val="000000"/>
                </a:solidFill>
                <a:latin typeface="Times New Roman"/>
                <a:cs typeface="Times New Roman"/>
              </a:rPr>
              <a:t>BENEFITS</a:t>
            </a:r>
            <a:endParaRPr sz="5400" b="0" u="sng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268" y="1752600"/>
            <a:ext cx="7033895" cy="7315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8795" indent="-44005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18795" algn="l"/>
                <a:tab pos="519430" algn="l"/>
              </a:tabLst>
            </a:pPr>
            <a:endParaRPr lang="en-US" sz="2200" spc="-5" dirty="0">
              <a:latin typeface="Times New Roman"/>
              <a:cs typeface="Times New Roman"/>
            </a:endParaRPr>
          </a:p>
          <a:p>
            <a:pPr marL="518795" indent="-44005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18795" algn="l"/>
                <a:tab pos="519430" algn="l"/>
              </a:tabLst>
            </a:pPr>
            <a:endParaRPr lang="en-US" sz="2200" spc="-5" dirty="0">
              <a:latin typeface="Times New Roman"/>
              <a:cs typeface="Times New Roman"/>
            </a:endParaRPr>
          </a:p>
          <a:p>
            <a:pPr marL="518795" indent="-44005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18795" algn="l"/>
                <a:tab pos="519430" algn="l"/>
              </a:tabLst>
            </a:pPr>
            <a:endParaRPr lang="en-US" sz="2000" spc="-5" dirty="0">
              <a:latin typeface="Times New Roman"/>
              <a:cs typeface="Times New Roman"/>
            </a:endParaRPr>
          </a:p>
          <a:p>
            <a:pPr marL="518795" indent="-44005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18795" algn="l"/>
                <a:tab pos="519430" algn="l"/>
              </a:tabLst>
            </a:pPr>
            <a:r>
              <a:rPr sz="3200" spc="-5" dirty="0">
                <a:latin typeface="Times New Roman"/>
                <a:cs typeface="Times New Roman"/>
              </a:rPr>
              <a:t>Surviving </a:t>
            </a:r>
            <a:r>
              <a:rPr sz="3200" spc="5" dirty="0">
                <a:latin typeface="Times New Roman"/>
                <a:cs typeface="Times New Roman"/>
              </a:rPr>
              <a:t>in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COVID-19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518795" indent="-44005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518795" algn="l"/>
                <a:tab pos="519430" algn="l"/>
              </a:tabLst>
            </a:pPr>
            <a:r>
              <a:rPr sz="3200" dirty="0">
                <a:latin typeface="Times New Roman"/>
                <a:cs typeface="Times New Roman"/>
              </a:rPr>
              <a:t>Providing a platform </a:t>
            </a:r>
            <a:r>
              <a:rPr sz="3200" spc="5" dirty="0">
                <a:latin typeface="Times New Roman"/>
                <a:cs typeface="Times New Roman"/>
              </a:rPr>
              <a:t>to </a:t>
            </a:r>
            <a:r>
              <a:rPr sz="3200" spc="-10" dirty="0">
                <a:latin typeface="Times New Roman"/>
                <a:cs typeface="Times New Roman"/>
              </a:rPr>
              <a:t>small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vendors</a:t>
            </a:r>
            <a:r>
              <a:rPr sz="2000" spc="-5" dirty="0">
                <a:latin typeface="Times New Roman"/>
                <a:cs typeface="Times New Roman"/>
              </a:rPr>
              <a:t>	.</a:t>
            </a:r>
            <a:endParaRPr sz="2400" dirty="0">
              <a:latin typeface="Times New Roman"/>
              <a:cs typeface="Times New Roman"/>
            </a:endParaRPr>
          </a:p>
          <a:p>
            <a:pPr marL="518795" indent="-44005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18795" algn="l"/>
                <a:tab pos="519430" algn="l"/>
              </a:tabLst>
            </a:pPr>
            <a:r>
              <a:rPr sz="3200" spc="-5" dirty="0">
                <a:latin typeface="Times New Roman"/>
                <a:cs typeface="Times New Roman"/>
              </a:rPr>
              <a:t>Safety, Surety, </a:t>
            </a:r>
            <a:r>
              <a:rPr sz="3200" spc="5" dirty="0">
                <a:latin typeface="Times New Roman"/>
                <a:cs typeface="Times New Roman"/>
              </a:rPr>
              <a:t>&amp;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Security</a:t>
            </a:r>
            <a:endParaRPr lang="en-US" sz="3200" dirty="0">
              <a:latin typeface="Times New Roman"/>
              <a:cs typeface="Times New Roman"/>
            </a:endParaRPr>
          </a:p>
          <a:p>
            <a:pPr marL="518795" indent="-44005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18795" algn="l"/>
                <a:tab pos="519430" algn="l"/>
              </a:tabLst>
            </a:pPr>
            <a:endParaRPr lang="en-US" sz="3200" dirty="0">
              <a:latin typeface="Times New Roman"/>
              <a:cs typeface="Times New Roman"/>
            </a:endParaRPr>
          </a:p>
          <a:p>
            <a:pPr marL="518795" indent="-440055">
              <a:spcBef>
                <a:spcPts val="5"/>
              </a:spcBef>
              <a:buFontTx/>
              <a:buAutoNum type="arabicPeriod" startAt="3"/>
              <a:tabLst>
                <a:tab pos="518795" algn="l"/>
                <a:tab pos="519430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	</a:t>
            </a:r>
            <a:r>
              <a:rPr lang="en-IN" sz="3200" spc="-40" dirty="0">
                <a:latin typeface="Times New Roman"/>
                <a:cs typeface="Times New Roman"/>
              </a:rPr>
              <a:t>I</a:t>
            </a:r>
            <a:r>
              <a:rPr lang="en-IN" sz="3200" dirty="0">
                <a:latin typeface="Times New Roman"/>
                <a:cs typeface="Times New Roman"/>
              </a:rPr>
              <a:t>nc</a:t>
            </a:r>
            <a:r>
              <a:rPr lang="en-IN" sz="3200" spc="10" dirty="0">
                <a:latin typeface="Times New Roman"/>
                <a:cs typeface="Times New Roman"/>
              </a:rPr>
              <a:t>r</a:t>
            </a:r>
            <a:r>
              <a:rPr lang="en-IN" sz="3200" dirty="0">
                <a:latin typeface="Times New Roman"/>
                <a:cs typeface="Times New Roman"/>
              </a:rPr>
              <a:t>eas</a:t>
            </a:r>
            <a:r>
              <a:rPr lang="en-IN" sz="3200" spc="10" dirty="0">
                <a:latin typeface="Times New Roman"/>
                <a:cs typeface="Times New Roman"/>
              </a:rPr>
              <a:t>i</a:t>
            </a:r>
            <a:r>
              <a:rPr lang="en-IN" sz="3200" dirty="0">
                <a:latin typeface="Times New Roman"/>
                <a:cs typeface="Times New Roman"/>
              </a:rPr>
              <a:t>ng	</a:t>
            </a:r>
            <a:r>
              <a:rPr lang="en-IN" sz="3200" spc="-10" dirty="0">
                <a:latin typeface="Times New Roman"/>
                <a:cs typeface="Times New Roman"/>
              </a:rPr>
              <a:t>G</a:t>
            </a:r>
            <a:r>
              <a:rPr lang="en-IN" sz="3200" dirty="0">
                <a:latin typeface="Times New Roman"/>
                <a:cs typeface="Times New Roman"/>
              </a:rPr>
              <a:t>.</a:t>
            </a:r>
            <a:r>
              <a:rPr lang="en-IN" sz="3200" spc="-10" dirty="0">
                <a:latin typeface="Times New Roman"/>
                <a:cs typeface="Times New Roman"/>
              </a:rPr>
              <a:t>D</a:t>
            </a:r>
            <a:r>
              <a:rPr lang="en-IN" sz="3200" dirty="0">
                <a:latin typeface="Times New Roman"/>
                <a:cs typeface="Times New Roman"/>
              </a:rPr>
              <a:t>.P</a:t>
            </a:r>
            <a:endParaRPr lang="en-US" sz="3600" u="sng" dirty="0">
              <a:latin typeface="Times New Roman"/>
              <a:cs typeface="Times New Roman"/>
            </a:endParaRPr>
          </a:p>
          <a:p>
            <a:pPr marL="78740">
              <a:spcBef>
                <a:spcPts val="5"/>
              </a:spcBef>
              <a:tabLst>
                <a:tab pos="518795" algn="l"/>
                <a:tab pos="519430" algn="l"/>
              </a:tabLst>
            </a:pPr>
            <a:endParaRPr lang="en-US" sz="3600" u="sng" dirty="0">
              <a:latin typeface="Times New Roman"/>
              <a:cs typeface="Times New Roman"/>
            </a:endParaRPr>
          </a:p>
          <a:p>
            <a:pPr marL="78740">
              <a:spcBef>
                <a:spcPts val="5"/>
              </a:spcBef>
              <a:tabLst>
                <a:tab pos="518795" algn="l"/>
                <a:tab pos="519430" algn="l"/>
              </a:tabLst>
            </a:pPr>
            <a:r>
              <a:rPr lang="en-IN" sz="4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ENHANCIN</a:t>
            </a:r>
            <a:r>
              <a:rPr lang="en-IN" sz="4400" u="sng" spc="-5" dirty="0">
                <a:latin typeface="Times New Roman"/>
                <a:cs typeface="Times New Roman"/>
              </a:rPr>
              <a:t>G </a:t>
            </a:r>
            <a:r>
              <a:rPr lang="en-IN" sz="4400" u="sng" dirty="0">
                <a:latin typeface="Times New Roman"/>
                <a:cs typeface="Times New Roman"/>
              </a:rPr>
              <a:t>"OFFL</a:t>
            </a:r>
            <a:r>
              <a:rPr lang="en-IN" sz="4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lang="en-IN" sz="4400" u="sng" dirty="0">
                <a:latin typeface="Times New Roman"/>
                <a:cs typeface="Times New Roman"/>
              </a:rPr>
              <a:t>E</a:t>
            </a:r>
            <a:r>
              <a:rPr lang="en-IN" sz="4400" u="sng" spc="-90" dirty="0">
                <a:latin typeface="Times New Roman"/>
                <a:cs typeface="Times New Roman"/>
              </a:rPr>
              <a:t> </a:t>
            </a:r>
            <a:r>
              <a:rPr lang="en-IN" sz="4400" u="sng" dirty="0">
                <a:latin typeface="Times New Roman"/>
                <a:cs typeface="Times New Roman"/>
              </a:rPr>
              <a:t>MARKETS"  </a:t>
            </a:r>
            <a:r>
              <a:rPr lang="en-IN" sz="4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lang="en-IN" sz="4400" u="sng" spc="-10" dirty="0">
                <a:latin typeface="Times New Roman"/>
                <a:cs typeface="Times New Roman"/>
              </a:rPr>
              <a:t>O </a:t>
            </a:r>
            <a:r>
              <a:rPr lang="en-IN" sz="4400" u="sng" spc="-5" dirty="0">
                <a:latin typeface="Times New Roman"/>
                <a:cs typeface="Times New Roman"/>
              </a:rPr>
              <a:t>"ONL</a:t>
            </a:r>
            <a:r>
              <a:rPr lang="en-IN" sz="4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lang="en-IN" sz="4400" u="sng" spc="-5" dirty="0">
                <a:latin typeface="Times New Roman"/>
                <a:cs typeface="Times New Roman"/>
              </a:rPr>
              <a:t>E</a:t>
            </a:r>
            <a:r>
              <a:rPr lang="en-IN" sz="4400" u="sng" spc="-25" dirty="0">
                <a:latin typeface="Times New Roman"/>
                <a:cs typeface="Times New Roman"/>
              </a:rPr>
              <a:t> </a:t>
            </a:r>
            <a:r>
              <a:rPr lang="en-IN" sz="4400" u="sng" dirty="0">
                <a:latin typeface="Times New Roman"/>
                <a:cs typeface="Times New Roman"/>
              </a:rPr>
              <a:t>MARKETS"</a:t>
            </a:r>
            <a:endParaRPr lang="en-US" sz="2400" dirty="0">
              <a:latin typeface="Times New Roman"/>
              <a:cs typeface="Times New Roman"/>
            </a:endParaRPr>
          </a:p>
          <a:p>
            <a:pPr marL="518795" indent="-44005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18795" algn="l"/>
                <a:tab pos="519430" algn="l"/>
              </a:tabLst>
            </a:pPr>
            <a:endParaRPr lang="en-US" sz="1400" dirty="0">
              <a:latin typeface="Times New Roman"/>
              <a:cs typeface="Times New Roman"/>
            </a:endParaRPr>
          </a:p>
          <a:p>
            <a:pPr marL="518795" indent="-44005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18795" algn="l"/>
                <a:tab pos="519430" algn="l"/>
              </a:tabLst>
            </a:pP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094" y="313606"/>
            <a:ext cx="763930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u="dbl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IMPLEMENTATION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1. </a:t>
            </a:r>
            <a:r>
              <a:rPr spc="-10" dirty="0"/>
              <a:t>Buyer will </a:t>
            </a:r>
            <a:r>
              <a:rPr dirty="0"/>
              <a:t>visit our </a:t>
            </a:r>
            <a:r>
              <a:rPr spc="-5" dirty="0"/>
              <a:t>website </a:t>
            </a:r>
            <a:r>
              <a:rPr spc="-10" dirty="0"/>
              <a:t>and </a:t>
            </a:r>
            <a:r>
              <a:rPr spc="-5" dirty="0"/>
              <a:t>choose his/her nearby </a:t>
            </a:r>
            <a:r>
              <a:rPr dirty="0"/>
              <a:t>trusted</a:t>
            </a:r>
            <a:r>
              <a:rPr spc="-195" dirty="0"/>
              <a:t> </a:t>
            </a:r>
            <a:r>
              <a:rPr spc="-5" dirty="0"/>
              <a:t>store.</a:t>
            </a:r>
          </a:p>
          <a:p>
            <a:pPr marL="607060">
              <a:lnSpc>
                <a:spcPct val="100000"/>
              </a:lnSpc>
              <a:spcBef>
                <a:spcPts val="25"/>
              </a:spcBef>
            </a:pPr>
            <a:r>
              <a:rPr spc="-20" dirty="0">
                <a:latin typeface="Arial"/>
                <a:cs typeface="Arial"/>
              </a:rPr>
              <a:t> </a:t>
            </a:r>
          </a:p>
          <a:p>
            <a:pPr marL="149860">
              <a:lnSpc>
                <a:spcPct val="100000"/>
              </a:lnSpc>
              <a:spcBef>
                <a:spcPts val="44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49860">
              <a:lnSpc>
                <a:spcPct val="100000"/>
              </a:lnSpc>
              <a:spcBef>
                <a:spcPts val="244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49860">
              <a:lnSpc>
                <a:spcPct val="100000"/>
              </a:lnSpc>
              <a:spcBef>
                <a:spcPts val="24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49860">
              <a:lnSpc>
                <a:spcPct val="100000"/>
              </a:lnSpc>
              <a:spcBef>
                <a:spcPts val="215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49860">
              <a:lnSpc>
                <a:spcPct val="100000"/>
              </a:lnSpc>
              <a:spcBef>
                <a:spcPts val="24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49860">
              <a:lnSpc>
                <a:spcPct val="100000"/>
              </a:lnSpc>
              <a:spcBef>
                <a:spcPts val="24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49860">
              <a:lnSpc>
                <a:spcPct val="100000"/>
              </a:lnSpc>
              <a:spcBef>
                <a:spcPts val="24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49860">
              <a:lnSpc>
                <a:spcPct val="100000"/>
              </a:lnSpc>
              <a:spcBef>
                <a:spcPts val="24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49860">
              <a:lnSpc>
                <a:spcPct val="100000"/>
              </a:lnSpc>
              <a:spcBef>
                <a:spcPts val="24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49860">
              <a:lnSpc>
                <a:spcPct val="100000"/>
              </a:lnSpc>
              <a:spcBef>
                <a:spcPts val="24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49860">
              <a:lnSpc>
                <a:spcPct val="100000"/>
              </a:lnSpc>
              <a:spcBef>
                <a:spcPts val="245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49860">
              <a:lnSpc>
                <a:spcPct val="100000"/>
              </a:lnSpc>
              <a:spcBef>
                <a:spcPts val="24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1932" y="5124703"/>
            <a:ext cx="723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124" y="5096052"/>
            <a:ext cx="73025" cy="36747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5401" y="6097269"/>
            <a:ext cx="723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0973" y="8747873"/>
            <a:ext cx="73025" cy="5080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1519" y="2151888"/>
            <a:ext cx="6309360" cy="3587750"/>
            <a:chOff x="731519" y="2151888"/>
            <a:chExt cx="6309360" cy="3587750"/>
          </a:xfrm>
        </p:grpSpPr>
        <p:sp>
          <p:nvSpPr>
            <p:cNvPr id="10" name="object 10"/>
            <p:cNvSpPr/>
            <p:nvPr/>
          </p:nvSpPr>
          <p:spPr>
            <a:xfrm>
              <a:off x="731519" y="2151888"/>
              <a:ext cx="6309359" cy="3176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19855" y="5205983"/>
              <a:ext cx="332740" cy="521334"/>
            </a:xfrm>
            <a:custGeom>
              <a:avLst/>
              <a:gdLst/>
              <a:ahLst/>
              <a:cxnLst/>
              <a:rect l="l" t="t" r="r" b="b"/>
              <a:pathLst>
                <a:path w="332739" h="521335">
                  <a:moveTo>
                    <a:pt x="249174" y="0"/>
                  </a:moveTo>
                  <a:lnTo>
                    <a:pt x="83058" y="0"/>
                  </a:lnTo>
                  <a:lnTo>
                    <a:pt x="83058" y="345693"/>
                  </a:lnTo>
                  <a:lnTo>
                    <a:pt x="0" y="345693"/>
                  </a:lnTo>
                  <a:lnTo>
                    <a:pt x="166116" y="521207"/>
                  </a:lnTo>
                  <a:lnTo>
                    <a:pt x="332232" y="345693"/>
                  </a:lnTo>
                  <a:lnTo>
                    <a:pt x="249174" y="345693"/>
                  </a:lnTo>
                  <a:lnTo>
                    <a:pt x="249174" y="0"/>
                  </a:lnTo>
                  <a:close/>
                </a:path>
              </a:pathLst>
            </a:custGeom>
            <a:solidFill>
              <a:srgbClr val="92C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19855" y="5205983"/>
              <a:ext cx="332740" cy="521334"/>
            </a:xfrm>
            <a:custGeom>
              <a:avLst/>
              <a:gdLst/>
              <a:ahLst/>
              <a:cxnLst/>
              <a:rect l="l" t="t" r="r" b="b"/>
              <a:pathLst>
                <a:path w="332739" h="521335">
                  <a:moveTo>
                    <a:pt x="0" y="345693"/>
                  </a:moveTo>
                  <a:lnTo>
                    <a:pt x="83058" y="345693"/>
                  </a:lnTo>
                  <a:lnTo>
                    <a:pt x="83058" y="0"/>
                  </a:lnTo>
                  <a:lnTo>
                    <a:pt x="249174" y="0"/>
                  </a:lnTo>
                  <a:lnTo>
                    <a:pt x="249174" y="345693"/>
                  </a:lnTo>
                  <a:lnTo>
                    <a:pt x="332232" y="345693"/>
                  </a:lnTo>
                  <a:lnTo>
                    <a:pt x="166116" y="521207"/>
                  </a:lnTo>
                  <a:lnTo>
                    <a:pt x="0" y="345693"/>
                  </a:lnTo>
                  <a:close/>
                </a:path>
              </a:pathLst>
            </a:custGeom>
            <a:ln w="24384">
              <a:solidFill>
                <a:srgbClr val="92C7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362455" y="5858255"/>
            <a:ext cx="4703064" cy="3325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-12700" y="9373406"/>
            <a:ext cx="7239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1964" y="1325626"/>
            <a:ext cx="6462395" cy="291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Times New Roman"/>
                <a:cs typeface="Times New Roman"/>
              </a:rPr>
              <a:t>Stores </a:t>
            </a:r>
            <a:r>
              <a:rPr sz="1600" spc="-5" dirty="0">
                <a:latin typeface="Times New Roman"/>
                <a:cs typeface="Times New Roman"/>
              </a:rPr>
              <a:t>showing under store </a:t>
            </a:r>
            <a:r>
              <a:rPr sz="1600" dirty="0">
                <a:latin typeface="Times New Roman"/>
                <a:cs typeface="Times New Roman"/>
              </a:rPr>
              <a:t>lists </a:t>
            </a:r>
            <a:r>
              <a:rPr sz="1600" spc="-5" dirty="0">
                <a:latin typeface="Times New Roman"/>
                <a:cs typeface="Times New Roman"/>
              </a:rPr>
              <a:t>are offline vendors of </a:t>
            </a:r>
            <a:r>
              <a:rPr sz="1600" dirty="0">
                <a:latin typeface="Times New Roman"/>
                <a:cs typeface="Times New Roman"/>
              </a:rPr>
              <a:t>nearby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places.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347980" indent="-207645">
              <a:lnSpc>
                <a:spcPct val="100000"/>
              </a:lnSpc>
              <a:spcBef>
                <a:spcPts val="5"/>
              </a:spcBef>
              <a:buChar char="♦"/>
              <a:tabLst>
                <a:tab pos="347980" algn="l"/>
              </a:tabLst>
            </a:pPr>
            <a:r>
              <a:rPr sz="1600" spc="-15" dirty="0">
                <a:latin typeface="Times New Roman"/>
                <a:cs typeface="Times New Roman"/>
              </a:rPr>
              <a:t>Buyers </a:t>
            </a:r>
            <a:r>
              <a:rPr sz="1600" spc="5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search </a:t>
            </a:r>
            <a:r>
              <a:rPr sz="1600" spc="-10" dirty="0">
                <a:latin typeface="Times New Roman"/>
                <a:cs typeface="Times New Roman"/>
              </a:rPr>
              <a:t>store </a:t>
            </a:r>
            <a:r>
              <a:rPr sz="1600" spc="5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store </a:t>
            </a:r>
            <a:r>
              <a:rPr sz="1600" spc="5" dirty="0">
                <a:latin typeface="Times New Roman"/>
                <a:cs typeface="Times New Roman"/>
              </a:rPr>
              <a:t>name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their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choice.</a:t>
            </a:r>
            <a:endParaRPr sz="1600">
              <a:latin typeface="Times New Roman"/>
              <a:cs typeface="Times New Roman"/>
            </a:endParaRPr>
          </a:p>
          <a:p>
            <a:pPr marL="347980" indent="-207645">
              <a:lnSpc>
                <a:spcPct val="100000"/>
              </a:lnSpc>
              <a:spcBef>
                <a:spcPts val="190"/>
              </a:spcBef>
              <a:buChar char="♦"/>
              <a:tabLst>
                <a:tab pos="347980" algn="l"/>
              </a:tabLst>
            </a:pPr>
            <a:r>
              <a:rPr sz="1600" spc="-15" dirty="0">
                <a:latin typeface="Times New Roman"/>
                <a:cs typeface="Times New Roman"/>
              </a:rPr>
              <a:t>Buyers </a:t>
            </a:r>
            <a:r>
              <a:rPr sz="1600" spc="5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filter nearby stores according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distance.</a:t>
            </a:r>
            <a:endParaRPr sz="1600">
              <a:latin typeface="Times New Roman"/>
              <a:cs typeface="Times New Roman"/>
            </a:endParaRPr>
          </a:p>
          <a:p>
            <a:pPr marL="347980" indent="-207645">
              <a:lnSpc>
                <a:spcPct val="100000"/>
              </a:lnSpc>
              <a:spcBef>
                <a:spcPts val="215"/>
              </a:spcBef>
              <a:buChar char="♦"/>
              <a:tabLst>
                <a:tab pos="347980" algn="l"/>
              </a:tabLst>
            </a:pPr>
            <a:r>
              <a:rPr sz="1600" spc="-15" dirty="0">
                <a:latin typeface="Times New Roman"/>
                <a:cs typeface="Times New Roman"/>
              </a:rPr>
              <a:t>Buyers </a:t>
            </a:r>
            <a:r>
              <a:rPr sz="1600" spc="5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also give ratings </a:t>
            </a:r>
            <a:r>
              <a:rPr sz="1600" spc="5" dirty="0">
                <a:latin typeface="Times New Roman"/>
                <a:cs typeface="Times New Roman"/>
              </a:rPr>
              <a:t>&amp; </a:t>
            </a:r>
            <a:r>
              <a:rPr sz="1600" spc="-10" dirty="0">
                <a:latin typeface="Times New Roman"/>
                <a:cs typeface="Times New Roman"/>
              </a:rPr>
              <a:t>reviews </a:t>
            </a: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their </a:t>
            </a:r>
            <a:r>
              <a:rPr sz="1600" spc="-10" dirty="0">
                <a:latin typeface="Times New Roman"/>
                <a:cs typeface="Times New Roman"/>
              </a:rPr>
              <a:t>preferred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shops.</a:t>
            </a:r>
            <a:endParaRPr sz="1600">
              <a:latin typeface="Times New Roman"/>
              <a:cs typeface="Times New Roman"/>
            </a:endParaRPr>
          </a:p>
          <a:p>
            <a:pPr marL="347980" indent="-207645">
              <a:lnSpc>
                <a:spcPct val="100000"/>
              </a:lnSpc>
              <a:spcBef>
                <a:spcPts val="195"/>
              </a:spcBef>
              <a:buChar char="♦"/>
              <a:tabLst>
                <a:tab pos="347980" algn="l"/>
              </a:tabLst>
            </a:pPr>
            <a:r>
              <a:rPr sz="1600" spc="-15" dirty="0">
                <a:latin typeface="Times New Roman"/>
                <a:cs typeface="Times New Roman"/>
              </a:rPr>
              <a:t>Buyers </a:t>
            </a:r>
            <a:r>
              <a:rPr sz="1600" spc="5" dirty="0">
                <a:latin typeface="Times New Roman"/>
                <a:cs typeface="Times New Roman"/>
              </a:rPr>
              <a:t>can </a:t>
            </a:r>
            <a:r>
              <a:rPr sz="1600" spc="-10" dirty="0">
                <a:latin typeface="Times New Roman"/>
                <a:cs typeface="Times New Roman"/>
              </a:rPr>
              <a:t>contact </a:t>
            </a:r>
            <a:r>
              <a:rPr sz="1600" spc="-5" dirty="0">
                <a:latin typeface="Times New Roman"/>
                <a:cs typeface="Times New Roman"/>
              </a:rPr>
              <a:t>directly </a:t>
            </a:r>
            <a:r>
              <a:rPr sz="1600" spc="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shop </a:t>
            </a:r>
            <a:r>
              <a:rPr sz="1600" spc="-10" dirty="0">
                <a:latin typeface="Times New Roman"/>
                <a:cs typeface="Times New Roman"/>
              </a:rPr>
              <a:t>owners </a:t>
            </a: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spc="5" dirty="0">
                <a:latin typeface="Times New Roman"/>
                <a:cs typeface="Times New Roman"/>
              </a:rPr>
              <a:t>any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query.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7000"/>
              </a:lnSpc>
            </a:pPr>
            <a:r>
              <a:rPr sz="1600" spc="5" dirty="0">
                <a:latin typeface="Times New Roman"/>
                <a:cs typeface="Times New Roman"/>
              </a:rPr>
              <a:t>2. </a:t>
            </a:r>
            <a:r>
              <a:rPr sz="1600" spc="-5" dirty="0">
                <a:latin typeface="Times New Roman"/>
                <a:cs typeface="Times New Roman"/>
              </a:rPr>
              <a:t>After </a:t>
            </a:r>
            <a:r>
              <a:rPr sz="1600" dirty="0">
                <a:latin typeface="Times New Roman"/>
                <a:cs typeface="Times New Roman"/>
              </a:rPr>
              <a:t>selecting a </a:t>
            </a:r>
            <a:r>
              <a:rPr sz="1600" spc="-5" dirty="0">
                <a:latin typeface="Times New Roman"/>
                <a:cs typeface="Times New Roman"/>
              </a:rPr>
              <a:t>store, </a:t>
            </a:r>
            <a:r>
              <a:rPr sz="1600" spc="-10" dirty="0">
                <a:latin typeface="Times New Roman"/>
                <a:cs typeface="Times New Roman"/>
              </a:rPr>
              <a:t>it will </a:t>
            </a:r>
            <a:r>
              <a:rPr sz="1600" spc="-5" dirty="0">
                <a:latin typeface="Times New Roman"/>
                <a:cs typeface="Times New Roman"/>
              </a:rPr>
              <a:t>feel </a:t>
            </a:r>
            <a:r>
              <a:rPr sz="1600" dirty="0">
                <a:latin typeface="Times New Roman"/>
                <a:cs typeface="Times New Roman"/>
              </a:rPr>
              <a:t>like </a:t>
            </a:r>
            <a:r>
              <a:rPr sz="1600" spc="-5" dirty="0">
                <a:latin typeface="Times New Roman"/>
                <a:cs typeface="Times New Roman"/>
              </a:rPr>
              <a:t>visiting </a:t>
            </a:r>
            <a:r>
              <a:rPr sz="1600" dirty="0">
                <a:latin typeface="Times New Roman"/>
                <a:cs typeface="Times New Roman"/>
              </a:rPr>
              <a:t>a nearby shop </a:t>
            </a:r>
            <a:r>
              <a:rPr sz="1600" spc="-5" dirty="0">
                <a:latin typeface="Times New Roman"/>
                <a:cs typeface="Times New Roman"/>
              </a:rPr>
              <a:t>virtually on the  internet. </a:t>
            </a:r>
            <a:r>
              <a:rPr sz="1600" spc="-10" dirty="0">
                <a:latin typeface="Times New Roman"/>
                <a:cs typeface="Times New Roman"/>
              </a:rPr>
              <a:t>Buyer will </a:t>
            </a:r>
            <a:r>
              <a:rPr sz="1600" spc="5" dirty="0">
                <a:latin typeface="Times New Roman"/>
                <a:cs typeface="Times New Roman"/>
              </a:rPr>
              <a:t>add </a:t>
            </a:r>
            <a:r>
              <a:rPr sz="1600" spc="-5" dirty="0">
                <a:latin typeface="Times New Roman"/>
                <a:cs typeface="Times New Roman"/>
              </a:rPr>
              <a:t>products </a:t>
            </a:r>
            <a:r>
              <a:rPr sz="1600" spc="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his/her cart and </a:t>
            </a:r>
            <a:r>
              <a:rPr sz="1600" spc="-10" dirty="0">
                <a:latin typeface="Times New Roman"/>
                <a:cs typeface="Times New Roman"/>
              </a:rPr>
              <a:t>will </a:t>
            </a:r>
            <a:r>
              <a:rPr sz="1600" spc="-5" dirty="0">
                <a:latin typeface="Times New Roman"/>
                <a:cs typeface="Times New Roman"/>
              </a:rPr>
              <a:t>proceed further </a:t>
            </a:r>
            <a:r>
              <a:rPr sz="1600" spc="5" dirty="0">
                <a:latin typeface="Times New Roman"/>
                <a:cs typeface="Times New Roman"/>
              </a:rPr>
              <a:t>to  </a:t>
            </a:r>
            <a:r>
              <a:rPr sz="1600" dirty="0">
                <a:latin typeface="Times New Roman"/>
                <a:cs typeface="Times New Roman"/>
              </a:rPr>
              <a:t>place </a:t>
            </a:r>
            <a:r>
              <a:rPr sz="1600" spc="-10" dirty="0">
                <a:latin typeface="Times New Roman"/>
                <a:cs typeface="Times New Roman"/>
              </a:rPr>
              <a:t>an </a:t>
            </a:r>
            <a:r>
              <a:rPr sz="1600" spc="-5" dirty="0">
                <a:latin typeface="Times New Roman"/>
                <a:cs typeface="Times New Roman"/>
              </a:rPr>
              <a:t>order from specific nearby </a:t>
            </a:r>
            <a:r>
              <a:rPr sz="1600" dirty="0">
                <a:latin typeface="Times New Roman"/>
                <a:cs typeface="Times New Roman"/>
              </a:rPr>
              <a:t>shops </a:t>
            </a:r>
            <a:r>
              <a:rPr sz="1600" spc="-5" dirty="0">
                <a:latin typeface="Times New Roman"/>
                <a:cs typeface="Times New Roman"/>
              </a:rPr>
              <a:t>of their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choice.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4495800"/>
            <a:ext cx="6309359" cy="3508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703320" y="8321040"/>
            <a:ext cx="356870" cy="518159"/>
            <a:chOff x="3703320" y="8321040"/>
            <a:chExt cx="356870" cy="518159"/>
          </a:xfrm>
        </p:grpSpPr>
        <p:sp>
          <p:nvSpPr>
            <p:cNvPr id="6" name="object 6"/>
            <p:cNvSpPr/>
            <p:nvPr/>
          </p:nvSpPr>
          <p:spPr>
            <a:xfrm>
              <a:off x="3715512" y="8333232"/>
              <a:ext cx="332740" cy="494030"/>
            </a:xfrm>
            <a:custGeom>
              <a:avLst/>
              <a:gdLst/>
              <a:ahLst/>
              <a:cxnLst/>
              <a:rect l="l" t="t" r="r" b="b"/>
              <a:pathLst>
                <a:path w="332739" h="494029">
                  <a:moveTo>
                    <a:pt x="249174" y="0"/>
                  </a:moveTo>
                  <a:lnTo>
                    <a:pt x="83058" y="0"/>
                  </a:lnTo>
                  <a:lnTo>
                    <a:pt x="83058" y="327660"/>
                  </a:lnTo>
                  <a:lnTo>
                    <a:pt x="0" y="327660"/>
                  </a:lnTo>
                  <a:lnTo>
                    <a:pt x="166115" y="493776"/>
                  </a:lnTo>
                  <a:lnTo>
                    <a:pt x="332232" y="327660"/>
                  </a:lnTo>
                  <a:lnTo>
                    <a:pt x="249174" y="327660"/>
                  </a:lnTo>
                  <a:lnTo>
                    <a:pt x="249174" y="0"/>
                  </a:lnTo>
                  <a:close/>
                </a:path>
              </a:pathLst>
            </a:custGeom>
            <a:solidFill>
              <a:srgbClr val="92C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15512" y="8333232"/>
              <a:ext cx="332740" cy="494030"/>
            </a:xfrm>
            <a:custGeom>
              <a:avLst/>
              <a:gdLst/>
              <a:ahLst/>
              <a:cxnLst/>
              <a:rect l="l" t="t" r="r" b="b"/>
              <a:pathLst>
                <a:path w="332739" h="494029">
                  <a:moveTo>
                    <a:pt x="0" y="327660"/>
                  </a:moveTo>
                  <a:lnTo>
                    <a:pt x="83058" y="327660"/>
                  </a:lnTo>
                  <a:lnTo>
                    <a:pt x="83058" y="0"/>
                  </a:lnTo>
                  <a:lnTo>
                    <a:pt x="249174" y="0"/>
                  </a:lnTo>
                  <a:lnTo>
                    <a:pt x="249174" y="327660"/>
                  </a:lnTo>
                  <a:lnTo>
                    <a:pt x="332232" y="327660"/>
                  </a:lnTo>
                  <a:lnTo>
                    <a:pt x="166115" y="493776"/>
                  </a:lnTo>
                  <a:lnTo>
                    <a:pt x="0" y="327660"/>
                  </a:lnTo>
                  <a:close/>
                </a:path>
              </a:pathLst>
            </a:custGeom>
            <a:ln w="24384">
              <a:solidFill>
                <a:srgbClr val="92C7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-12700" y="9373406"/>
            <a:ext cx="7239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1964" y="1073479"/>
            <a:ext cx="6022340" cy="550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7700"/>
              </a:lnSpc>
              <a:spcBef>
                <a:spcPts val="95"/>
              </a:spcBef>
            </a:pPr>
            <a:r>
              <a:rPr sz="1600" spc="5" dirty="0">
                <a:latin typeface="Times New Roman"/>
                <a:cs typeface="Times New Roman"/>
              </a:rPr>
              <a:t>3. </a:t>
            </a:r>
            <a:r>
              <a:rPr sz="1600" spc="-10" dirty="0">
                <a:latin typeface="Times New Roman"/>
                <a:cs typeface="Times New Roman"/>
              </a:rPr>
              <a:t>Next </a:t>
            </a:r>
            <a:r>
              <a:rPr sz="1600" spc="-5" dirty="0">
                <a:latin typeface="Times New Roman"/>
                <a:cs typeface="Times New Roman"/>
              </a:rPr>
              <a:t>step </a:t>
            </a:r>
            <a:r>
              <a:rPr sz="1600" spc="5" dirty="0">
                <a:latin typeface="Times New Roman"/>
                <a:cs typeface="Times New Roman"/>
              </a:rPr>
              <a:t>is to </a:t>
            </a:r>
            <a:r>
              <a:rPr sz="1600" spc="-5" dirty="0">
                <a:latin typeface="Times New Roman"/>
                <a:cs typeface="Times New Roman"/>
              </a:rPr>
              <a:t>checkout, </a:t>
            </a:r>
            <a:r>
              <a:rPr sz="1600" spc="-10" dirty="0">
                <a:latin typeface="Times New Roman"/>
                <a:cs typeface="Times New Roman"/>
              </a:rPr>
              <a:t>buyer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-10" dirty="0">
                <a:latin typeface="Times New Roman"/>
                <a:cs typeface="Times New Roman"/>
              </a:rPr>
              <a:t>choose </a:t>
            </a:r>
            <a:r>
              <a:rPr sz="1600" dirty="0">
                <a:latin typeface="Times New Roman"/>
                <a:cs typeface="Times New Roman"/>
              </a:rPr>
              <a:t>COD (Cash </a:t>
            </a:r>
            <a:r>
              <a:rPr sz="1600" spc="-5" dirty="0">
                <a:latin typeface="Times New Roman"/>
                <a:cs typeface="Times New Roman"/>
              </a:rPr>
              <a:t>on </a:t>
            </a:r>
            <a:r>
              <a:rPr sz="1600" spc="-10" dirty="0">
                <a:latin typeface="Times New Roman"/>
                <a:cs typeface="Times New Roman"/>
              </a:rPr>
              <a:t>Delivery) </a:t>
            </a:r>
            <a:r>
              <a:rPr sz="1600" spc="-5" dirty="0">
                <a:latin typeface="Times New Roman"/>
                <a:cs typeface="Times New Roman"/>
              </a:rPr>
              <a:t>or  </a:t>
            </a:r>
            <a:r>
              <a:rPr sz="1600" dirty="0">
                <a:latin typeface="Times New Roman"/>
                <a:cs typeface="Times New Roman"/>
              </a:rPr>
              <a:t>online </a:t>
            </a:r>
            <a:r>
              <a:rPr sz="1600" spc="-10" dirty="0">
                <a:latin typeface="Times New Roman"/>
                <a:cs typeface="Times New Roman"/>
              </a:rPr>
              <a:t>payment</a:t>
            </a:r>
            <a:r>
              <a:rPr sz="1600" spc="-5" dirty="0">
                <a:latin typeface="Times New Roman"/>
                <a:cs typeface="Times New Roman"/>
              </a:rPr>
              <a:t> methods.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980" y="5687009"/>
            <a:ext cx="6342380" cy="31197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415" marR="5080" indent="-6350">
              <a:lnSpc>
                <a:spcPct val="109400"/>
              </a:lnSpc>
              <a:spcBef>
                <a:spcPts val="110"/>
              </a:spcBef>
            </a:pPr>
            <a:r>
              <a:rPr sz="1600" spc="-5" dirty="0">
                <a:latin typeface="Times New Roman"/>
                <a:cs typeface="Times New Roman"/>
              </a:rPr>
              <a:t>After </a:t>
            </a:r>
            <a:r>
              <a:rPr sz="1600" dirty="0">
                <a:latin typeface="Times New Roman"/>
                <a:cs typeface="Times New Roman"/>
              </a:rPr>
              <a:t>successful </a:t>
            </a:r>
            <a:r>
              <a:rPr sz="1600" spc="-5" dirty="0">
                <a:latin typeface="Times New Roman"/>
                <a:cs typeface="Times New Roman"/>
              </a:rPr>
              <a:t>order placement, vendor could know orders received </a:t>
            </a:r>
            <a:r>
              <a:rPr sz="1600" spc="5" dirty="0">
                <a:latin typeface="Times New Roman"/>
                <a:cs typeface="Times New Roman"/>
              </a:rPr>
              <a:t>in  </a:t>
            </a:r>
            <a:r>
              <a:rPr sz="1600" spc="-5" dirty="0">
                <a:latin typeface="Times New Roman"/>
                <a:cs typeface="Times New Roman"/>
              </a:rPr>
              <a:t>his/her admin dashboard. Now </a:t>
            </a:r>
            <a:r>
              <a:rPr sz="1600" dirty="0">
                <a:latin typeface="Times New Roman"/>
                <a:cs typeface="Times New Roman"/>
              </a:rPr>
              <a:t>our </a:t>
            </a:r>
            <a:r>
              <a:rPr sz="1600" spc="-5" dirty="0">
                <a:latin typeface="Times New Roman"/>
                <a:cs typeface="Times New Roman"/>
              </a:rPr>
              <a:t>delivery </a:t>
            </a:r>
            <a:r>
              <a:rPr sz="1600" dirty="0">
                <a:latin typeface="Times New Roman"/>
                <a:cs typeface="Times New Roman"/>
              </a:rPr>
              <a:t>partners </a:t>
            </a:r>
            <a:r>
              <a:rPr sz="1600" spc="-10" dirty="0">
                <a:latin typeface="Times New Roman"/>
                <a:cs typeface="Times New Roman"/>
              </a:rPr>
              <a:t>will </a:t>
            </a:r>
            <a:r>
              <a:rPr sz="1600" dirty="0">
                <a:latin typeface="Times New Roman"/>
                <a:cs typeface="Times New Roman"/>
              </a:rPr>
              <a:t>pick </a:t>
            </a:r>
            <a:r>
              <a:rPr sz="1600" spc="-5" dirty="0">
                <a:latin typeface="Times New Roman"/>
                <a:cs typeface="Times New Roman"/>
              </a:rPr>
              <a:t>up the products  from vendors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sanitize </a:t>
            </a:r>
            <a:r>
              <a:rPr sz="1600" dirty="0">
                <a:latin typeface="Times New Roman"/>
                <a:cs typeface="Times New Roman"/>
              </a:rPr>
              <a:t>them </a:t>
            </a:r>
            <a:r>
              <a:rPr sz="1600" spc="-10" dirty="0">
                <a:latin typeface="Times New Roman"/>
                <a:cs typeface="Times New Roman"/>
              </a:rPr>
              <a:t>and deliver </a:t>
            </a:r>
            <a:r>
              <a:rPr sz="1600" dirty="0">
                <a:latin typeface="Times New Roman"/>
                <a:cs typeface="Times New Roman"/>
              </a:rPr>
              <a:t>it </a:t>
            </a:r>
            <a:r>
              <a:rPr sz="1600" spc="-5" dirty="0">
                <a:latin typeface="Times New Roman"/>
                <a:cs typeface="Times New Roman"/>
              </a:rPr>
              <a:t>direct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buyer.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478790" indent="-372745">
              <a:lnSpc>
                <a:spcPct val="100000"/>
              </a:lnSpc>
              <a:buAutoNum type="arabicPeriod" startAt="4"/>
              <a:tabLst>
                <a:tab pos="478790" algn="l"/>
                <a:tab pos="479425" algn="l"/>
              </a:tabLst>
            </a:pPr>
            <a:r>
              <a:rPr sz="1600" spc="-10" dirty="0">
                <a:latin typeface="Times New Roman"/>
                <a:cs typeface="Times New Roman"/>
              </a:rPr>
              <a:t>Let’s </a:t>
            </a:r>
            <a:r>
              <a:rPr sz="1600" dirty="0">
                <a:latin typeface="Times New Roman"/>
                <a:cs typeface="Times New Roman"/>
              </a:rPr>
              <a:t>have a </a:t>
            </a:r>
            <a:r>
              <a:rPr sz="1600" spc="-10" dirty="0">
                <a:latin typeface="Times New Roman"/>
                <a:cs typeface="Times New Roman"/>
              </a:rPr>
              <a:t>look </a:t>
            </a:r>
            <a:r>
              <a:rPr sz="1600" spc="-5" dirty="0">
                <a:latin typeface="Times New Roman"/>
                <a:cs typeface="Times New Roman"/>
              </a:rPr>
              <a:t>on </a:t>
            </a:r>
            <a:r>
              <a:rPr sz="1600" spc="-10" dirty="0">
                <a:latin typeface="Times New Roman"/>
                <a:cs typeface="Times New Roman"/>
              </a:rPr>
              <a:t>Vendors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Dashboard.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 startAt="4"/>
            </a:pPr>
            <a:endParaRPr sz="1550">
              <a:latin typeface="Times New Roman"/>
              <a:cs typeface="Times New Roman"/>
            </a:endParaRPr>
          </a:p>
          <a:p>
            <a:pPr marL="478790" lvl="1" indent="-229235">
              <a:lnSpc>
                <a:spcPct val="100000"/>
              </a:lnSpc>
              <a:buSzPct val="87500"/>
              <a:buFont typeface="Wingdings"/>
              <a:buChar char=""/>
              <a:tabLst>
                <a:tab pos="479425" algn="l"/>
              </a:tabLst>
            </a:pPr>
            <a:r>
              <a:rPr sz="1600" spc="-5" dirty="0">
                <a:latin typeface="Times New Roman"/>
                <a:cs typeface="Times New Roman"/>
              </a:rPr>
              <a:t>Vendor can </a:t>
            </a:r>
            <a:r>
              <a:rPr sz="1600" dirty="0">
                <a:latin typeface="Times New Roman"/>
                <a:cs typeface="Times New Roman"/>
              </a:rPr>
              <a:t>add, </a:t>
            </a:r>
            <a:r>
              <a:rPr sz="1600" spc="-5" dirty="0">
                <a:latin typeface="Times New Roman"/>
                <a:cs typeface="Times New Roman"/>
              </a:rPr>
              <a:t>update or delete </a:t>
            </a:r>
            <a:r>
              <a:rPr sz="1600" dirty="0">
                <a:latin typeface="Times New Roman"/>
                <a:cs typeface="Times New Roman"/>
              </a:rPr>
              <a:t>products </a:t>
            </a:r>
            <a:r>
              <a:rPr sz="1600" spc="-5" dirty="0">
                <a:latin typeface="Times New Roman"/>
                <a:cs typeface="Times New Roman"/>
              </a:rPr>
              <a:t>from </a:t>
            </a:r>
            <a:r>
              <a:rPr sz="1600" dirty="0">
                <a:latin typeface="Times New Roman"/>
                <a:cs typeface="Times New Roman"/>
              </a:rPr>
              <a:t>his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store.</a:t>
            </a:r>
            <a:endParaRPr sz="1600">
              <a:latin typeface="Times New Roman"/>
              <a:cs typeface="Times New Roman"/>
            </a:endParaRPr>
          </a:p>
          <a:p>
            <a:pPr marL="478790" lvl="1" indent="-229235">
              <a:lnSpc>
                <a:spcPct val="100000"/>
              </a:lnSpc>
              <a:spcBef>
                <a:spcPts val="75"/>
              </a:spcBef>
              <a:buSzPct val="87500"/>
              <a:buFont typeface="Wingdings"/>
              <a:buChar char=""/>
              <a:tabLst>
                <a:tab pos="479425" algn="l"/>
              </a:tabLst>
            </a:pPr>
            <a:r>
              <a:rPr sz="1600" spc="-5" dirty="0">
                <a:latin typeface="Times New Roman"/>
                <a:cs typeface="Times New Roman"/>
              </a:rPr>
              <a:t>Vendor can see orders received and </a:t>
            </a:r>
            <a:r>
              <a:rPr sz="1600" spc="-10" dirty="0">
                <a:latin typeface="Times New Roman"/>
                <a:cs typeface="Times New Roman"/>
              </a:rPr>
              <a:t>manage </a:t>
            </a:r>
            <a:r>
              <a:rPr sz="1600" dirty="0">
                <a:latin typeface="Times New Roman"/>
                <a:cs typeface="Times New Roman"/>
              </a:rPr>
              <a:t>their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status.</a:t>
            </a:r>
            <a:endParaRPr sz="1600">
              <a:latin typeface="Times New Roman"/>
              <a:cs typeface="Times New Roman"/>
            </a:endParaRPr>
          </a:p>
          <a:p>
            <a:pPr marL="478790" marR="649605" lvl="1" indent="-229235">
              <a:lnSpc>
                <a:spcPts val="2020"/>
              </a:lnSpc>
              <a:spcBef>
                <a:spcPts val="35"/>
              </a:spcBef>
              <a:buSzPct val="87500"/>
              <a:buFont typeface="Wingdings"/>
              <a:buChar char=""/>
              <a:tabLst>
                <a:tab pos="531495" algn="l"/>
              </a:tabLst>
            </a:pPr>
            <a:r>
              <a:rPr dirty="0"/>
              <a:t>	</a:t>
            </a:r>
            <a:r>
              <a:rPr sz="1600" spc="-5" dirty="0">
                <a:latin typeface="Times New Roman"/>
                <a:cs typeface="Times New Roman"/>
              </a:rPr>
              <a:t>Automatic generated sales report will help vendor </a:t>
            </a:r>
            <a:r>
              <a:rPr sz="1600" spc="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track their  expenses </a:t>
            </a:r>
            <a:r>
              <a:rPr sz="1600" spc="5" dirty="0">
                <a:latin typeface="Times New Roman"/>
                <a:cs typeface="Times New Roman"/>
              </a:rPr>
              <a:t>and</a:t>
            </a:r>
            <a:r>
              <a:rPr sz="1600" spc="-5" dirty="0">
                <a:latin typeface="Times New Roman"/>
                <a:cs typeface="Times New Roman"/>
              </a:rPr>
              <a:t> profits.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R="162560" algn="ctr">
              <a:lnSpc>
                <a:spcPct val="100000"/>
              </a:lnSpc>
            </a:pPr>
            <a:r>
              <a:rPr sz="1600" spc="-20" dirty="0"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1874519"/>
            <a:ext cx="6309359" cy="3220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471671" y="8302752"/>
            <a:ext cx="356870" cy="521334"/>
            <a:chOff x="3471671" y="8302752"/>
            <a:chExt cx="356870" cy="521334"/>
          </a:xfrm>
        </p:grpSpPr>
        <p:sp>
          <p:nvSpPr>
            <p:cNvPr id="8" name="object 8"/>
            <p:cNvSpPr/>
            <p:nvPr/>
          </p:nvSpPr>
          <p:spPr>
            <a:xfrm>
              <a:off x="3483863" y="8314944"/>
              <a:ext cx="332740" cy="497205"/>
            </a:xfrm>
            <a:custGeom>
              <a:avLst/>
              <a:gdLst/>
              <a:ahLst/>
              <a:cxnLst/>
              <a:rect l="l" t="t" r="r" b="b"/>
              <a:pathLst>
                <a:path w="332739" h="497204">
                  <a:moveTo>
                    <a:pt x="249174" y="0"/>
                  </a:moveTo>
                  <a:lnTo>
                    <a:pt x="83058" y="0"/>
                  </a:lnTo>
                  <a:lnTo>
                    <a:pt x="83058" y="329564"/>
                  </a:lnTo>
                  <a:lnTo>
                    <a:pt x="0" y="329564"/>
                  </a:lnTo>
                  <a:lnTo>
                    <a:pt x="166115" y="496823"/>
                  </a:lnTo>
                  <a:lnTo>
                    <a:pt x="332232" y="329564"/>
                  </a:lnTo>
                  <a:lnTo>
                    <a:pt x="249174" y="329564"/>
                  </a:lnTo>
                  <a:lnTo>
                    <a:pt x="249174" y="0"/>
                  </a:lnTo>
                  <a:close/>
                </a:path>
              </a:pathLst>
            </a:custGeom>
            <a:solidFill>
              <a:srgbClr val="92C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83863" y="8314944"/>
              <a:ext cx="332740" cy="497205"/>
            </a:xfrm>
            <a:custGeom>
              <a:avLst/>
              <a:gdLst/>
              <a:ahLst/>
              <a:cxnLst/>
              <a:rect l="l" t="t" r="r" b="b"/>
              <a:pathLst>
                <a:path w="332739" h="497204">
                  <a:moveTo>
                    <a:pt x="0" y="329564"/>
                  </a:moveTo>
                  <a:lnTo>
                    <a:pt x="83058" y="329564"/>
                  </a:lnTo>
                  <a:lnTo>
                    <a:pt x="83058" y="0"/>
                  </a:lnTo>
                  <a:lnTo>
                    <a:pt x="249174" y="0"/>
                  </a:lnTo>
                  <a:lnTo>
                    <a:pt x="249174" y="329564"/>
                  </a:lnTo>
                  <a:lnTo>
                    <a:pt x="332232" y="329564"/>
                  </a:lnTo>
                  <a:lnTo>
                    <a:pt x="166115" y="496823"/>
                  </a:lnTo>
                  <a:lnTo>
                    <a:pt x="0" y="329564"/>
                  </a:lnTo>
                  <a:close/>
                </a:path>
              </a:pathLst>
            </a:custGeom>
            <a:ln w="24384">
              <a:solidFill>
                <a:srgbClr val="92C7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-12700" y="9373406"/>
            <a:ext cx="7239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93898" y="837946"/>
            <a:ext cx="18326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Orders Received </a:t>
            </a:r>
            <a:r>
              <a:rPr sz="1400" spc="-5" dirty="0">
                <a:latin typeface="Times New Roman"/>
                <a:cs typeface="Times New Roman"/>
              </a:rPr>
              <a:t>Section.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8138" y="4740655"/>
            <a:ext cx="22377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Products </a:t>
            </a:r>
            <a:r>
              <a:rPr sz="1400" spc="-5" dirty="0">
                <a:latin typeface="Times New Roman"/>
                <a:cs typeface="Times New Roman"/>
              </a:rPr>
              <a:t>Management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Section.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8848" y="1341119"/>
            <a:ext cx="6309359" cy="3126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5423" y="5452871"/>
            <a:ext cx="6309359" cy="3477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-12700" y="9373406"/>
            <a:ext cx="7239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z="1400" spc="-20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518</Words>
  <Application>Microsoft Office PowerPoint</Application>
  <PresentationFormat>Custom</PresentationFormat>
  <Paragraphs>147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DELHI DUKAAN</vt:lpstr>
      <vt:lpstr> WE ARE ADDRESSING</vt:lpstr>
      <vt:lpstr>1. POVERTY  2. UNEMPLOYMENT  3. MODERN SLAVERY  4. LOW G.D.P</vt:lpstr>
      <vt:lpstr>OUR   TARGET </vt:lpstr>
      <vt:lpstr>FEASIBILITY &amp; ITS BENEFITS</vt:lpstr>
      <vt:lpstr>IMPLEMENTATION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DELHI DUKAAN</dc:title>
  <dc:creator>dhruvi</dc:creator>
  <cp:lastModifiedBy>Mitashi Agarwal</cp:lastModifiedBy>
  <cp:revision>12</cp:revision>
  <dcterms:created xsi:type="dcterms:W3CDTF">2020-09-02T02:57:17Z</dcterms:created>
  <dcterms:modified xsi:type="dcterms:W3CDTF">2021-03-09T08:00:43Z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2020-08-26T00:00:00Z</vt:filetime>
  </property>
  <property fmtid="{D5CDD505-2E9C-101B-9397-08002B2CF9AE}" pid="3" name="LastSaved">
    <vt:filetime>2020-09-02T00:00:00Z</vt:filetime>
  </property>
</Properties>
</file>