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95" r:id="rId5"/>
    <p:sldId id="349" r:id="rId6"/>
    <p:sldId id="350" r:id="rId7"/>
    <p:sldId id="351" r:id="rId8"/>
    <p:sldId id="352" r:id="rId9"/>
    <p:sldId id="260" r:id="rId10"/>
    <p:sldId id="353" r:id="rId11"/>
    <p:sldId id="354" r:id="rId12"/>
    <p:sldId id="357" r:id="rId13"/>
    <p:sldId id="358" r:id="rId14"/>
    <p:sldId id="359" r:id="rId15"/>
    <p:sldId id="360" r:id="rId16"/>
    <p:sldId id="361" r:id="rId17"/>
    <p:sldId id="362" r:id="rId18"/>
    <p:sldId id="363" r:id="rId19"/>
    <p:sldId id="355" r:id="rId20"/>
    <p:sldId id="365" r:id="rId21"/>
    <p:sldId id="366" r:id="rId22"/>
  </p:sldIdLst>
  <p:sldSz cx="9144000" cy="5143500" type="screen16x9"/>
  <p:notesSz cx="6858000" cy="9144000"/>
  <p:embeddedFontLst>
    <p:embeddedFont>
      <p:font typeface="Helvetica Neue" panose="020B0604020202020204" charset="0"/>
      <p:regular r:id="rId24"/>
      <p:bold r:id="rId25"/>
      <p:italic r:id="rId26"/>
      <p:boldItalic r:id="rId27"/>
    </p:embeddedFont>
    <p:embeddedFont>
      <p:font typeface="Proxima Nova"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9FD2"/>
    <a:srgbClr val="FFAB40"/>
    <a:srgbClr val="D35251"/>
    <a:srgbClr val="FFFFFF"/>
    <a:srgbClr val="CCFFFF"/>
    <a:srgbClr val="FFCCFF"/>
    <a:srgbClr val="F9C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638538-1D7D-4C1F-8B47-850489800F9E}">
  <a:tblStyle styleId="{EA638538-1D7D-4C1F-8B47-850489800F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15" autoAdjust="0"/>
  </p:normalViewPr>
  <p:slideViewPr>
    <p:cSldViewPr snapToGrid="0">
      <p:cViewPr varScale="1">
        <p:scale>
          <a:sx n="89" d="100"/>
          <a:sy n="89" d="100"/>
        </p:scale>
        <p:origin x="1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b="0" dirty="0" smtClean="0">
                <a:latin typeface="Helvetica Neue"/>
                <a:ea typeface="Helvetica Neue"/>
                <a:cs typeface="Helvetica Neue"/>
                <a:sym typeface="Helvetica Neue"/>
              </a:rPr>
              <a:t>When</a:t>
            </a:r>
            <a:r>
              <a:rPr lang="en-CA" b="0" baseline="0" dirty="0" smtClean="0">
                <a:latin typeface="Helvetica Neue"/>
                <a:ea typeface="Helvetica Neue"/>
                <a:cs typeface="Helvetica Neue"/>
                <a:sym typeface="Helvetica Neue"/>
              </a:rPr>
              <a:t> we talk about accessing data the first thing we need to keep in mind is how the data is stored in the first place. There are many different file types and folder structures for how we might actually store data digitally. But, more importantly, we should consider where those files are stored: on your computer, on another computer or server on your local network, on a remote server connected over the internet, or remotely over the cloud. What’s the difference between a remote server and the cloud? Cloud data storage tends to be spread across multiple servers to ensure redundancy, among other differences.</a:t>
            </a:r>
          </a:p>
          <a:p>
            <a:pPr marL="0" lvl="0" indent="0" algn="l" rtl="0">
              <a:spcBef>
                <a:spcPts val="0"/>
              </a:spcBef>
              <a:spcAft>
                <a:spcPts val="0"/>
              </a:spcAft>
              <a:buNone/>
            </a:pPr>
            <a:endParaRPr lang="en-CA" b="0" baseline="0" dirty="0" smtClean="0">
              <a:latin typeface="Helvetica Neue"/>
              <a:ea typeface="Helvetica Neue"/>
              <a:cs typeface="Helvetica Neue"/>
              <a:sym typeface="Helvetica Neue"/>
            </a:endParaRPr>
          </a:p>
          <a:p>
            <a:pPr marL="0" lvl="0" indent="0" algn="l" rtl="0">
              <a:spcBef>
                <a:spcPts val="0"/>
              </a:spcBef>
              <a:spcAft>
                <a:spcPts val="0"/>
              </a:spcAft>
              <a:buNone/>
            </a:pPr>
            <a:r>
              <a:rPr lang="en-CA" b="0" baseline="0" dirty="0" smtClean="0">
                <a:latin typeface="Helvetica Neue"/>
                <a:ea typeface="Helvetica Neue"/>
                <a:cs typeface="Helvetica Neue"/>
                <a:sym typeface="Helvetica Neue"/>
              </a:rPr>
              <a:t>With SQL, we use a particular software platform to interact with the data files through particular communication protocols such as TCP and then present them to a user within a database structure. There are quite a few different platforms out there including the ones you can see here, and note that there are different flavours of SQL used by each platform. For this boot camp we’ll be using PostgreSQL as the language and </a:t>
            </a:r>
            <a:r>
              <a:rPr lang="en-CA" b="0" baseline="0" dirty="0" err="1" smtClean="0">
                <a:latin typeface="Helvetica Neue"/>
                <a:ea typeface="Helvetica Neue"/>
                <a:cs typeface="Helvetica Neue"/>
                <a:sym typeface="Helvetica Neue"/>
              </a:rPr>
              <a:t>pgAdmin</a:t>
            </a:r>
            <a:r>
              <a:rPr lang="en-CA" b="0" baseline="0" dirty="0" smtClean="0">
                <a:latin typeface="Helvetica Neue"/>
                <a:ea typeface="Helvetica Neue"/>
                <a:cs typeface="Helvetica Neue"/>
                <a:sym typeface="Helvetica Neue"/>
              </a:rPr>
              <a:t> as the software platform.</a:t>
            </a:r>
            <a:endParaRPr b="0" dirty="0">
              <a:latin typeface="Helvetica Neue"/>
              <a:ea typeface="Helvetica Neue"/>
              <a:cs typeface="Helvetica Neue"/>
              <a:sym typeface="Helvetica Neue"/>
            </a:endParaRPr>
          </a:p>
        </p:txBody>
      </p:sp>
    </p:spTree>
    <p:extLst>
      <p:ext uri="{BB962C8B-B14F-4D97-AF65-F5344CB8AC3E}">
        <p14:creationId xmlns:p14="http://schemas.microsoft.com/office/powerpoint/2010/main" val="2667763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b="0" dirty="0" smtClean="0">
                <a:latin typeface="Helvetica Neue"/>
                <a:ea typeface="Helvetica Neue"/>
                <a:cs typeface="Helvetica Neue"/>
                <a:sym typeface="Helvetica Neue"/>
              </a:rPr>
              <a:t>When</a:t>
            </a:r>
            <a:r>
              <a:rPr lang="en-CA" b="0" baseline="0" dirty="0" smtClean="0">
                <a:latin typeface="Helvetica Neue"/>
                <a:ea typeface="Helvetica Neue"/>
                <a:cs typeface="Helvetica Neue"/>
                <a:sym typeface="Helvetica Neue"/>
              </a:rPr>
              <a:t> we talk about accessing data the first thing we need to keep in mind is how the data is stored in the first place. There are many different file types and folder structures for how we might actually store data digitally. But, more importantly, we should consider where those files are stored: on your computer, on another computer or server on your local network, on a remote server connected over the internet, or remotely over the cloud. What’s the difference between a remote server and the cloud? Cloud data storage tends to be spread across multiple servers to ensure redundancy, among other differences.</a:t>
            </a:r>
          </a:p>
          <a:p>
            <a:pPr marL="0" lvl="0" indent="0" algn="l" rtl="0">
              <a:spcBef>
                <a:spcPts val="0"/>
              </a:spcBef>
              <a:spcAft>
                <a:spcPts val="0"/>
              </a:spcAft>
              <a:buNone/>
            </a:pPr>
            <a:endParaRPr lang="en-CA" b="0" baseline="0" dirty="0" smtClean="0">
              <a:latin typeface="Helvetica Neue"/>
              <a:ea typeface="Helvetica Neue"/>
              <a:cs typeface="Helvetica Neue"/>
              <a:sym typeface="Helvetica Neue"/>
            </a:endParaRPr>
          </a:p>
          <a:p>
            <a:pPr marL="0" lvl="0" indent="0" algn="l" rtl="0">
              <a:spcBef>
                <a:spcPts val="0"/>
              </a:spcBef>
              <a:spcAft>
                <a:spcPts val="0"/>
              </a:spcAft>
              <a:buNone/>
            </a:pPr>
            <a:r>
              <a:rPr lang="en-CA" b="0" baseline="0" dirty="0" smtClean="0">
                <a:latin typeface="Helvetica Neue"/>
                <a:ea typeface="Helvetica Neue"/>
                <a:cs typeface="Helvetica Neue"/>
                <a:sym typeface="Helvetica Neue"/>
              </a:rPr>
              <a:t>With SQL, we use a particular software platform to interact with the data files through particular communication protocols such as TCP and then present them to a user within a database structure. There are quite a few different platforms out there including the ones you can see here, and note that there are different flavours of SQL used by each platform. For this boot camp we’ll be using PostgreSQL as the language and </a:t>
            </a:r>
            <a:r>
              <a:rPr lang="en-CA" b="0" baseline="0" dirty="0" err="1" smtClean="0">
                <a:latin typeface="Helvetica Neue"/>
                <a:ea typeface="Helvetica Neue"/>
                <a:cs typeface="Helvetica Neue"/>
                <a:sym typeface="Helvetica Neue"/>
              </a:rPr>
              <a:t>pgAdmin</a:t>
            </a:r>
            <a:r>
              <a:rPr lang="en-CA" b="0" baseline="0" dirty="0" smtClean="0">
                <a:latin typeface="Helvetica Neue"/>
                <a:ea typeface="Helvetica Neue"/>
                <a:cs typeface="Helvetica Neue"/>
                <a:sym typeface="Helvetica Neue"/>
              </a:rPr>
              <a:t> as the software platform.</a:t>
            </a:r>
            <a:endParaRPr b="0" dirty="0">
              <a:latin typeface="Helvetica Neue"/>
              <a:ea typeface="Helvetica Neue"/>
              <a:cs typeface="Helvetica Neue"/>
              <a:sym typeface="Helvetica Neue"/>
            </a:endParaRPr>
          </a:p>
        </p:txBody>
      </p:sp>
    </p:spTree>
    <p:extLst>
      <p:ext uri="{BB962C8B-B14F-4D97-AF65-F5344CB8AC3E}">
        <p14:creationId xmlns:p14="http://schemas.microsoft.com/office/powerpoint/2010/main" val="634017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69f602ffe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169f602ffe7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Okay, let’s move on to talk in detail about joining data.</a:t>
            </a:r>
            <a:endParaRPr dirty="0">
              <a:latin typeface="Helvetica Neue"/>
              <a:ea typeface="Helvetica Neue"/>
              <a:cs typeface="Helvetica Neue"/>
              <a:sym typeface="Helvetica Neue"/>
            </a:endParaRPr>
          </a:p>
        </p:txBody>
      </p:sp>
    </p:spTree>
    <p:extLst>
      <p:ext uri="{BB962C8B-B14F-4D97-AF65-F5344CB8AC3E}">
        <p14:creationId xmlns:p14="http://schemas.microsoft.com/office/powerpoint/2010/main" val="3666397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b="0" dirty="0" smtClean="0">
                <a:latin typeface="Helvetica Neue"/>
                <a:ea typeface="Helvetica Neue"/>
                <a:cs typeface="Helvetica Neue"/>
                <a:sym typeface="Helvetica Neue"/>
              </a:rPr>
              <a:t>When</a:t>
            </a:r>
            <a:r>
              <a:rPr lang="en-CA" b="0" baseline="0" dirty="0" smtClean="0">
                <a:latin typeface="Helvetica Neue"/>
                <a:ea typeface="Helvetica Neue"/>
                <a:cs typeface="Helvetica Neue"/>
                <a:sym typeface="Helvetica Neue"/>
              </a:rPr>
              <a:t> we talk about accessing data the first thing we need to keep in mind is how the data is stored in the first place. There are many different file types and folder structures for how we might actually store data digitally. But, more importantly, we should consider where those files are stored: on your computer, on another computer or server on your local network, on a remote server connected over the internet, or remotely over the cloud. What’s the difference between a remote server and the cloud? Cloud data storage tends to be spread across multiple servers to ensure redundancy, among other differences.</a:t>
            </a:r>
          </a:p>
          <a:p>
            <a:pPr marL="0" lvl="0" indent="0" algn="l" rtl="0">
              <a:spcBef>
                <a:spcPts val="0"/>
              </a:spcBef>
              <a:spcAft>
                <a:spcPts val="0"/>
              </a:spcAft>
              <a:buNone/>
            </a:pPr>
            <a:endParaRPr lang="en-CA" b="0" baseline="0" dirty="0" smtClean="0">
              <a:latin typeface="Helvetica Neue"/>
              <a:ea typeface="Helvetica Neue"/>
              <a:cs typeface="Helvetica Neue"/>
              <a:sym typeface="Helvetica Neue"/>
            </a:endParaRPr>
          </a:p>
          <a:p>
            <a:pPr marL="0" lvl="0" indent="0" algn="l" rtl="0">
              <a:spcBef>
                <a:spcPts val="0"/>
              </a:spcBef>
              <a:spcAft>
                <a:spcPts val="0"/>
              </a:spcAft>
              <a:buNone/>
            </a:pPr>
            <a:r>
              <a:rPr lang="en-CA" b="0" baseline="0" dirty="0" smtClean="0">
                <a:latin typeface="Helvetica Neue"/>
                <a:ea typeface="Helvetica Neue"/>
                <a:cs typeface="Helvetica Neue"/>
                <a:sym typeface="Helvetica Neue"/>
              </a:rPr>
              <a:t>With SQL, we use a particular software platform to interact with the data files through particular communication protocols such as TCP and then present them to a user within a database structure. There are quite a few different platforms out there including the ones you can see here, and note that there are different flavours of SQL used by each platform. For this boot camp we’ll be using PostgreSQL as the language and </a:t>
            </a:r>
            <a:r>
              <a:rPr lang="en-CA" b="0" baseline="0" dirty="0" err="1" smtClean="0">
                <a:latin typeface="Helvetica Neue"/>
                <a:ea typeface="Helvetica Neue"/>
                <a:cs typeface="Helvetica Neue"/>
                <a:sym typeface="Helvetica Neue"/>
              </a:rPr>
              <a:t>pgAdmin</a:t>
            </a:r>
            <a:r>
              <a:rPr lang="en-CA" b="0" baseline="0" dirty="0" smtClean="0">
                <a:latin typeface="Helvetica Neue"/>
                <a:ea typeface="Helvetica Neue"/>
                <a:cs typeface="Helvetica Neue"/>
                <a:sym typeface="Helvetica Neue"/>
              </a:rPr>
              <a:t> as the software platform.</a:t>
            </a:r>
            <a:endParaRPr b="0" dirty="0">
              <a:latin typeface="Helvetica Neue"/>
              <a:ea typeface="Helvetica Neue"/>
              <a:cs typeface="Helvetica Neue"/>
              <a:sym typeface="Helvetica Neue"/>
            </a:endParaRPr>
          </a:p>
        </p:txBody>
      </p:sp>
    </p:spTree>
    <p:extLst>
      <p:ext uri="{BB962C8B-B14F-4D97-AF65-F5344CB8AC3E}">
        <p14:creationId xmlns:p14="http://schemas.microsoft.com/office/powerpoint/2010/main" val="712681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b="0" dirty="0" smtClean="0">
                <a:latin typeface="Helvetica Neue"/>
                <a:ea typeface="Helvetica Neue"/>
                <a:cs typeface="Helvetica Neue"/>
                <a:sym typeface="Helvetica Neue"/>
              </a:rPr>
              <a:t>When</a:t>
            </a:r>
            <a:r>
              <a:rPr lang="en-CA" b="0" baseline="0" dirty="0" smtClean="0">
                <a:latin typeface="Helvetica Neue"/>
                <a:ea typeface="Helvetica Neue"/>
                <a:cs typeface="Helvetica Neue"/>
                <a:sym typeface="Helvetica Neue"/>
              </a:rPr>
              <a:t> we talk about accessing data the first thing we need to keep in mind is how the data is stored in the first place. There are many different file types and folder structures for how we might actually store data digitally. But, more importantly, we should consider where those files are stored: on your computer, on another computer or server on your local network, on a remote server connected over the internet, or remotely over the cloud. What’s the difference between a remote server and the cloud? Cloud data storage tends to be spread across multiple servers to ensure redundancy, among other differences.</a:t>
            </a:r>
          </a:p>
          <a:p>
            <a:pPr marL="0" lvl="0" indent="0" algn="l" rtl="0">
              <a:spcBef>
                <a:spcPts val="0"/>
              </a:spcBef>
              <a:spcAft>
                <a:spcPts val="0"/>
              </a:spcAft>
              <a:buNone/>
            </a:pPr>
            <a:endParaRPr lang="en-CA" b="0" baseline="0" dirty="0" smtClean="0">
              <a:latin typeface="Helvetica Neue"/>
              <a:ea typeface="Helvetica Neue"/>
              <a:cs typeface="Helvetica Neue"/>
              <a:sym typeface="Helvetica Neue"/>
            </a:endParaRPr>
          </a:p>
          <a:p>
            <a:pPr marL="0" lvl="0" indent="0" algn="l" rtl="0">
              <a:spcBef>
                <a:spcPts val="0"/>
              </a:spcBef>
              <a:spcAft>
                <a:spcPts val="0"/>
              </a:spcAft>
              <a:buNone/>
            </a:pPr>
            <a:r>
              <a:rPr lang="en-CA" b="0" baseline="0" dirty="0" smtClean="0">
                <a:latin typeface="Helvetica Neue"/>
                <a:ea typeface="Helvetica Neue"/>
                <a:cs typeface="Helvetica Neue"/>
                <a:sym typeface="Helvetica Neue"/>
              </a:rPr>
              <a:t>With SQL, we use a particular software platform to interact with the data files through particular communication protocols such as TCP and then present them to a user within a database structure. There are quite a few different platforms out there including the ones you can see here, and note that there are different flavours of SQL used by each platform. For this boot camp we’ll be using PostgreSQL as the language and </a:t>
            </a:r>
            <a:r>
              <a:rPr lang="en-CA" b="0" baseline="0" dirty="0" err="1" smtClean="0">
                <a:latin typeface="Helvetica Neue"/>
                <a:ea typeface="Helvetica Neue"/>
                <a:cs typeface="Helvetica Neue"/>
                <a:sym typeface="Helvetica Neue"/>
              </a:rPr>
              <a:t>pgAdmin</a:t>
            </a:r>
            <a:r>
              <a:rPr lang="en-CA" b="0" baseline="0" dirty="0" smtClean="0">
                <a:latin typeface="Helvetica Neue"/>
                <a:ea typeface="Helvetica Neue"/>
                <a:cs typeface="Helvetica Neue"/>
                <a:sym typeface="Helvetica Neue"/>
              </a:rPr>
              <a:t> as the software platform.</a:t>
            </a:r>
            <a:endParaRPr b="0" dirty="0">
              <a:latin typeface="Helvetica Neue"/>
              <a:ea typeface="Helvetica Neue"/>
              <a:cs typeface="Helvetica Neue"/>
              <a:sym typeface="Helvetica Neue"/>
            </a:endParaRPr>
          </a:p>
        </p:txBody>
      </p:sp>
    </p:spTree>
    <p:extLst>
      <p:ext uri="{BB962C8B-B14F-4D97-AF65-F5344CB8AC3E}">
        <p14:creationId xmlns:p14="http://schemas.microsoft.com/office/powerpoint/2010/main" val="3346720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b="0" dirty="0" smtClean="0">
                <a:latin typeface="Helvetica Neue"/>
                <a:ea typeface="Helvetica Neue"/>
                <a:cs typeface="Helvetica Neue"/>
                <a:sym typeface="Helvetica Neue"/>
              </a:rPr>
              <a:t>When</a:t>
            </a:r>
            <a:r>
              <a:rPr lang="en-CA" b="0" baseline="0" dirty="0" smtClean="0">
                <a:latin typeface="Helvetica Neue"/>
                <a:ea typeface="Helvetica Neue"/>
                <a:cs typeface="Helvetica Neue"/>
                <a:sym typeface="Helvetica Neue"/>
              </a:rPr>
              <a:t> we talk about accessing data the first thing we need to keep in mind is how the data is stored in the first place. There are many different file types and folder structures for how we might actually store data digitally. But, more importantly, we should consider where those files are stored: on your computer, on another computer or server on your local network, on a remote server connected over the internet, or remotely over the cloud. What’s the difference between a remote server and the cloud? Cloud data storage tends to be spread across multiple servers to ensure redundancy, among other differences.</a:t>
            </a:r>
          </a:p>
          <a:p>
            <a:pPr marL="0" lvl="0" indent="0" algn="l" rtl="0">
              <a:spcBef>
                <a:spcPts val="0"/>
              </a:spcBef>
              <a:spcAft>
                <a:spcPts val="0"/>
              </a:spcAft>
              <a:buNone/>
            </a:pPr>
            <a:endParaRPr lang="en-CA" b="0" baseline="0" dirty="0" smtClean="0">
              <a:latin typeface="Helvetica Neue"/>
              <a:ea typeface="Helvetica Neue"/>
              <a:cs typeface="Helvetica Neue"/>
              <a:sym typeface="Helvetica Neue"/>
            </a:endParaRPr>
          </a:p>
          <a:p>
            <a:pPr marL="0" lvl="0" indent="0" algn="l" rtl="0">
              <a:spcBef>
                <a:spcPts val="0"/>
              </a:spcBef>
              <a:spcAft>
                <a:spcPts val="0"/>
              </a:spcAft>
              <a:buNone/>
            </a:pPr>
            <a:r>
              <a:rPr lang="en-CA" b="0" baseline="0" dirty="0" smtClean="0">
                <a:latin typeface="Helvetica Neue"/>
                <a:ea typeface="Helvetica Neue"/>
                <a:cs typeface="Helvetica Neue"/>
                <a:sym typeface="Helvetica Neue"/>
              </a:rPr>
              <a:t>With SQL, we use a particular software platform to interact with the data files through particular communication protocols such as TCP and then present them to a user within a database structure. There are quite a few different platforms out there including the ones you can see here, and note that there are different flavours of SQL used by each platform. For this boot camp we’ll be using PostgreSQL as the language and </a:t>
            </a:r>
            <a:r>
              <a:rPr lang="en-CA" b="0" baseline="0" dirty="0" err="1" smtClean="0">
                <a:latin typeface="Helvetica Neue"/>
                <a:ea typeface="Helvetica Neue"/>
                <a:cs typeface="Helvetica Neue"/>
                <a:sym typeface="Helvetica Neue"/>
              </a:rPr>
              <a:t>pgAdmin</a:t>
            </a:r>
            <a:r>
              <a:rPr lang="en-CA" b="0" baseline="0" dirty="0" smtClean="0">
                <a:latin typeface="Helvetica Neue"/>
                <a:ea typeface="Helvetica Neue"/>
                <a:cs typeface="Helvetica Neue"/>
                <a:sym typeface="Helvetica Neue"/>
              </a:rPr>
              <a:t> as the software platform.</a:t>
            </a:r>
            <a:endParaRPr b="0" dirty="0">
              <a:latin typeface="Helvetica Neue"/>
              <a:ea typeface="Helvetica Neue"/>
              <a:cs typeface="Helvetica Neue"/>
              <a:sym typeface="Helvetica Neue"/>
            </a:endParaRPr>
          </a:p>
        </p:txBody>
      </p:sp>
    </p:spTree>
    <p:extLst>
      <p:ext uri="{BB962C8B-B14F-4D97-AF65-F5344CB8AC3E}">
        <p14:creationId xmlns:p14="http://schemas.microsoft.com/office/powerpoint/2010/main" val="3684968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b="0" dirty="0" smtClean="0">
                <a:latin typeface="Helvetica Neue"/>
                <a:ea typeface="Helvetica Neue"/>
                <a:cs typeface="Helvetica Neue"/>
                <a:sym typeface="Helvetica Neue"/>
              </a:rPr>
              <a:t>When</a:t>
            </a:r>
            <a:r>
              <a:rPr lang="en-CA" b="0" baseline="0" dirty="0" smtClean="0">
                <a:latin typeface="Helvetica Neue"/>
                <a:ea typeface="Helvetica Neue"/>
                <a:cs typeface="Helvetica Neue"/>
                <a:sym typeface="Helvetica Neue"/>
              </a:rPr>
              <a:t> we talk about accessing data the first thing we need to keep in mind is how the data is stored in the first place. There are many different file types and folder structures for how we might actually store data digitally. But, more importantly, we should consider where those files are stored: on your computer, on another computer or server on your local network, on a remote server connected over the internet, or remotely over the cloud. What’s the difference between a remote server and the cloud? Cloud data storage tends to be spread across multiple servers to ensure redundancy, among other differences.</a:t>
            </a:r>
          </a:p>
          <a:p>
            <a:pPr marL="0" lvl="0" indent="0" algn="l" rtl="0">
              <a:spcBef>
                <a:spcPts val="0"/>
              </a:spcBef>
              <a:spcAft>
                <a:spcPts val="0"/>
              </a:spcAft>
              <a:buNone/>
            </a:pPr>
            <a:endParaRPr lang="en-CA" b="0" baseline="0" dirty="0" smtClean="0">
              <a:latin typeface="Helvetica Neue"/>
              <a:ea typeface="Helvetica Neue"/>
              <a:cs typeface="Helvetica Neue"/>
              <a:sym typeface="Helvetica Neue"/>
            </a:endParaRPr>
          </a:p>
          <a:p>
            <a:pPr marL="0" lvl="0" indent="0" algn="l" rtl="0">
              <a:spcBef>
                <a:spcPts val="0"/>
              </a:spcBef>
              <a:spcAft>
                <a:spcPts val="0"/>
              </a:spcAft>
              <a:buNone/>
            </a:pPr>
            <a:r>
              <a:rPr lang="en-CA" b="0" baseline="0" dirty="0" smtClean="0">
                <a:latin typeface="Helvetica Neue"/>
                <a:ea typeface="Helvetica Neue"/>
                <a:cs typeface="Helvetica Neue"/>
                <a:sym typeface="Helvetica Neue"/>
              </a:rPr>
              <a:t>With SQL, we use a particular software platform to interact with the data files through particular communication protocols such as TCP and then present them to a user within a database structure. There are quite a few different platforms out there including the ones you can see here, and note that there are different flavours of SQL used by each platform. For this boot camp we’ll be using PostgreSQL as the language and </a:t>
            </a:r>
            <a:r>
              <a:rPr lang="en-CA" b="0" baseline="0" dirty="0" err="1" smtClean="0">
                <a:latin typeface="Helvetica Neue"/>
                <a:ea typeface="Helvetica Neue"/>
                <a:cs typeface="Helvetica Neue"/>
                <a:sym typeface="Helvetica Neue"/>
              </a:rPr>
              <a:t>pgAdmin</a:t>
            </a:r>
            <a:r>
              <a:rPr lang="en-CA" b="0" baseline="0" dirty="0" smtClean="0">
                <a:latin typeface="Helvetica Neue"/>
                <a:ea typeface="Helvetica Neue"/>
                <a:cs typeface="Helvetica Neue"/>
                <a:sym typeface="Helvetica Neue"/>
              </a:rPr>
              <a:t> as the software platform.</a:t>
            </a:r>
            <a:endParaRPr b="0" dirty="0">
              <a:latin typeface="Helvetica Neue"/>
              <a:ea typeface="Helvetica Neue"/>
              <a:cs typeface="Helvetica Neue"/>
              <a:sym typeface="Helvetica Neue"/>
            </a:endParaRPr>
          </a:p>
        </p:txBody>
      </p:sp>
    </p:spTree>
    <p:extLst>
      <p:ext uri="{BB962C8B-B14F-4D97-AF65-F5344CB8AC3E}">
        <p14:creationId xmlns:p14="http://schemas.microsoft.com/office/powerpoint/2010/main" val="3442064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b="0" dirty="0" smtClean="0">
                <a:latin typeface="Helvetica Neue"/>
                <a:ea typeface="Helvetica Neue"/>
                <a:cs typeface="Helvetica Neue"/>
                <a:sym typeface="Helvetica Neue"/>
              </a:rPr>
              <a:t>When</a:t>
            </a:r>
            <a:r>
              <a:rPr lang="en-CA" b="0" baseline="0" dirty="0" smtClean="0">
                <a:latin typeface="Helvetica Neue"/>
                <a:ea typeface="Helvetica Neue"/>
                <a:cs typeface="Helvetica Neue"/>
                <a:sym typeface="Helvetica Neue"/>
              </a:rPr>
              <a:t> we talk about accessing data the first thing we need to keep in mind is how the data is stored in the first place. There are many different file types and folder structures for how we might actually store data digitally. But, more importantly, we should consider where those files are stored: on your computer, on another computer or server on your local network, on a remote server connected over the internet, or remotely over the cloud. What’s the difference between a remote server and the cloud? Cloud data storage tends to be spread across multiple servers to ensure redundancy, among other differences.</a:t>
            </a:r>
          </a:p>
          <a:p>
            <a:pPr marL="0" lvl="0" indent="0" algn="l" rtl="0">
              <a:spcBef>
                <a:spcPts val="0"/>
              </a:spcBef>
              <a:spcAft>
                <a:spcPts val="0"/>
              </a:spcAft>
              <a:buNone/>
            </a:pPr>
            <a:endParaRPr lang="en-CA" b="0" baseline="0" dirty="0" smtClean="0">
              <a:latin typeface="Helvetica Neue"/>
              <a:ea typeface="Helvetica Neue"/>
              <a:cs typeface="Helvetica Neue"/>
              <a:sym typeface="Helvetica Neue"/>
            </a:endParaRPr>
          </a:p>
          <a:p>
            <a:pPr marL="0" lvl="0" indent="0" algn="l" rtl="0">
              <a:spcBef>
                <a:spcPts val="0"/>
              </a:spcBef>
              <a:spcAft>
                <a:spcPts val="0"/>
              </a:spcAft>
              <a:buNone/>
            </a:pPr>
            <a:r>
              <a:rPr lang="en-CA" b="0" baseline="0" dirty="0" smtClean="0">
                <a:latin typeface="Helvetica Neue"/>
                <a:ea typeface="Helvetica Neue"/>
                <a:cs typeface="Helvetica Neue"/>
                <a:sym typeface="Helvetica Neue"/>
              </a:rPr>
              <a:t>With SQL, we use a particular software platform to interact with the data files through particular communication protocols such as TCP and then present them to a user within a database structure. There are quite a few different platforms out there including the ones you can see here, and note that there are different flavours of SQL used by each platform. For this boot camp we’ll be using PostgreSQL as the language and </a:t>
            </a:r>
            <a:r>
              <a:rPr lang="en-CA" b="0" baseline="0" dirty="0" err="1" smtClean="0">
                <a:latin typeface="Helvetica Neue"/>
                <a:ea typeface="Helvetica Neue"/>
                <a:cs typeface="Helvetica Neue"/>
                <a:sym typeface="Helvetica Neue"/>
              </a:rPr>
              <a:t>pgAdmin</a:t>
            </a:r>
            <a:r>
              <a:rPr lang="en-CA" b="0" baseline="0" dirty="0" smtClean="0">
                <a:latin typeface="Helvetica Neue"/>
                <a:ea typeface="Helvetica Neue"/>
                <a:cs typeface="Helvetica Neue"/>
                <a:sym typeface="Helvetica Neue"/>
              </a:rPr>
              <a:t> as the software platform.</a:t>
            </a:r>
            <a:endParaRPr b="0" dirty="0">
              <a:latin typeface="Helvetica Neue"/>
              <a:ea typeface="Helvetica Neue"/>
              <a:cs typeface="Helvetica Neue"/>
              <a:sym typeface="Helvetica Neue"/>
            </a:endParaRPr>
          </a:p>
        </p:txBody>
      </p:sp>
    </p:spTree>
    <p:extLst>
      <p:ext uri="{BB962C8B-B14F-4D97-AF65-F5344CB8AC3E}">
        <p14:creationId xmlns:p14="http://schemas.microsoft.com/office/powerpoint/2010/main" val="1503485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b="0" dirty="0" smtClean="0">
                <a:latin typeface="Helvetica Neue"/>
                <a:ea typeface="Helvetica Neue"/>
                <a:cs typeface="Helvetica Neue"/>
                <a:sym typeface="Helvetica Neue"/>
              </a:rPr>
              <a:t>When</a:t>
            </a:r>
            <a:r>
              <a:rPr lang="en-CA" b="0" baseline="0" dirty="0" smtClean="0">
                <a:latin typeface="Helvetica Neue"/>
                <a:ea typeface="Helvetica Neue"/>
                <a:cs typeface="Helvetica Neue"/>
                <a:sym typeface="Helvetica Neue"/>
              </a:rPr>
              <a:t> we talk about accessing data the first thing we need to keep in mind is how the data is stored in the first place. There are many different file types and folder structures for how we might actually store data digitally. But, more importantly, we should consider where those files are stored: on your computer, on another computer or server on your local network, on a remote server connected over the internet, or remotely over the cloud. What’s the difference between a remote server and the cloud? Cloud data storage tends to be spread across multiple servers to ensure redundancy, among other differences.</a:t>
            </a:r>
          </a:p>
          <a:p>
            <a:pPr marL="0" lvl="0" indent="0" algn="l" rtl="0">
              <a:spcBef>
                <a:spcPts val="0"/>
              </a:spcBef>
              <a:spcAft>
                <a:spcPts val="0"/>
              </a:spcAft>
              <a:buNone/>
            </a:pPr>
            <a:endParaRPr lang="en-CA" b="0" baseline="0" dirty="0" smtClean="0">
              <a:latin typeface="Helvetica Neue"/>
              <a:ea typeface="Helvetica Neue"/>
              <a:cs typeface="Helvetica Neue"/>
              <a:sym typeface="Helvetica Neue"/>
            </a:endParaRPr>
          </a:p>
          <a:p>
            <a:pPr marL="0" lvl="0" indent="0" algn="l" rtl="0">
              <a:spcBef>
                <a:spcPts val="0"/>
              </a:spcBef>
              <a:spcAft>
                <a:spcPts val="0"/>
              </a:spcAft>
              <a:buNone/>
            </a:pPr>
            <a:r>
              <a:rPr lang="en-CA" b="0" baseline="0" dirty="0" smtClean="0">
                <a:latin typeface="Helvetica Neue"/>
                <a:ea typeface="Helvetica Neue"/>
                <a:cs typeface="Helvetica Neue"/>
                <a:sym typeface="Helvetica Neue"/>
              </a:rPr>
              <a:t>With SQL, we use a particular software platform to interact with the data files through particular communication protocols such as TCP and then present them to a user within a database structure. There are quite a few different platforms out there including the ones you can see here, and note that there are different flavours of SQL used by each platform. For this boot camp we’ll be using PostgreSQL as the language and </a:t>
            </a:r>
            <a:r>
              <a:rPr lang="en-CA" b="0" baseline="0" dirty="0" err="1" smtClean="0">
                <a:latin typeface="Helvetica Neue"/>
                <a:ea typeface="Helvetica Neue"/>
                <a:cs typeface="Helvetica Neue"/>
                <a:sym typeface="Helvetica Neue"/>
              </a:rPr>
              <a:t>pgAdmin</a:t>
            </a:r>
            <a:r>
              <a:rPr lang="en-CA" b="0" baseline="0" dirty="0" smtClean="0">
                <a:latin typeface="Helvetica Neue"/>
                <a:ea typeface="Helvetica Neue"/>
                <a:cs typeface="Helvetica Neue"/>
                <a:sym typeface="Helvetica Neue"/>
              </a:rPr>
              <a:t> as the software platform.</a:t>
            </a:r>
            <a:endParaRPr b="0" dirty="0">
              <a:latin typeface="Helvetica Neue"/>
              <a:ea typeface="Helvetica Neue"/>
              <a:cs typeface="Helvetica Neue"/>
              <a:sym typeface="Helvetica Neue"/>
            </a:endParaRPr>
          </a:p>
        </p:txBody>
      </p:sp>
    </p:spTree>
    <p:extLst>
      <p:ext uri="{BB962C8B-B14F-4D97-AF65-F5344CB8AC3E}">
        <p14:creationId xmlns:p14="http://schemas.microsoft.com/office/powerpoint/2010/main" val="1757536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b="0" dirty="0" smtClean="0">
                <a:latin typeface="Helvetica Neue"/>
                <a:ea typeface="Helvetica Neue"/>
                <a:cs typeface="Helvetica Neue"/>
                <a:sym typeface="Helvetica Neue"/>
              </a:rPr>
              <a:t>When</a:t>
            </a:r>
            <a:r>
              <a:rPr lang="en-CA" b="0" baseline="0" dirty="0" smtClean="0">
                <a:latin typeface="Helvetica Neue"/>
                <a:ea typeface="Helvetica Neue"/>
                <a:cs typeface="Helvetica Neue"/>
                <a:sym typeface="Helvetica Neue"/>
              </a:rPr>
              <a:t> we talk about accessing data the first thing we need to keep in mind is how the data is stored in the first place. There are many different file types and folder structures for how we might actually store data digitally. But, more importantly, we should consider where those files are stored: on your computer, on another computer or server on your local network, on a remote server connected over the internet, or remotely over the cloud. What’s the difference between a remote server and the cloud? Cloud data storage tends to be spread across multiple servers to ensure redundancy, among other differences.</a:t>
            </a:r>
          </a:p>
          <a:p>
            <a:pPr marL="0" lvl="0" indent="0" algn="l" rtl="0">
              <a:spcBef>
                <a:spcPts val="0"/>
              </a:spcBef>
              <a:spcAft>
                <a:spcPts val="0"/>
              </a:spcAft>
              <a:buNone/>
            </a:pPr>
            <a:endParaRPr lang="en-CA" b="0" baseline="0" dirty="0" smtClean="0">
              <a:latin typeface="Helvetica Neue"/>
              <a:ea typeface="Helvetica Neue"/>
              <a:cs typeface="Helvetica Neue"/>
              <a:sym typeface="Helvetica Neue"/>
            </a:endParaRPr>
          </a:p>
          <a:p>
            <a:pPr marL="0" lvl="0" indent="0" algn="l" rtl="0">
              <a:spcBef>
                <a:spcPts val="0"/>
              </a:spcBef>
              <a:spcAft>
                <a:spcPts val="0"/>
              </a:spcAft>
              <a:buNone/>
            </a:pPr>
            <a:r>
              <a:rPr lang="en-CA" b="0" baseline="0" dirty="0" smtClean="0">
                <a:latin typeface="Helvetica Neue"/>
                <a:ea typeface="Helvetica Neue"/>
                <a:cs typeface="Helvetica Neue"/>
                <a:sym typeface="Helvetica Neue"/>
              </a:rPr>
              <a:t>With SQL, we use a particular software platform to interact with the data files through particular communication protocols such as TCP and then present them to a user within a database structure. There are quite a few different platforms out there including the ones you can see here, and note that there are different flavours of SQL used by each platform. For this boot camp we’ll be using PostgreSQL as the language and </a:t>
            </a:r>
            <a:r>
              <a:rPr lang="en-CA" b="0" baseline="0" dirty="0" err="1" smtClean="0">
                <a:latin typeface="Helvetica Neue"/>
                <a:ea typeface="Helvetica Neue"/>
                <a:cs typeface="Helvetica Neue"/>
                <a:sym typeface="Helvetica Neue"/>
              </a:rPr>
              <a:t>pgAdmin</a:t>
            </a:r>
            <a:r>
              <a:rPr lang="en-CA" b="0" baseline="0" dirty="0" smtClean="0">
                <a:latin typeface="Helvetica Neue"/>
                <a:ea typeface="Helvetica Neue"/>
                <a:cs typeface="Helvetica Neue"/>
                <a:sym typeface="Helvetica Neue"/>
              </a:rPr>
              <a:t> as the software platform.</a:t>
            </a:r>
            <a:endParaRPr b="0" dirty="0">
              <a:latin typeface="Helvetica Neue"/>
              <a:ea typeface="Helvetica Neue"/>
              <a:cs typeface="Helvetica Neue"/>
              <a:sym typeface="Helvetica Neue"/>
            </a:endParaRPr>
          </a:p>
        </p:txBody>
      </p:sp>
    </p:spTree>
    <p:extLst>
      <p:ext uri="{BB962C8B-B14F-4D97-AF65-F5344CB8AC3E}">
        <p14:creationId xmlns:p14="http://schemas.microsoft.com/office/powerpoint/2010/main" val="842584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CA" dirty="0" smtClean="0"/>
              <a:t>In this lecture we’ll first talk broadly</a:t>
            </a:r>
            <a:r>
              <a:rPr lang="en-CA" baseline="0" dirty="0" smtClean="0"/>
              <a:t> about how data is being accessed when we use SQL, then we’ll go into detail about how to join tables together using the JOIN command. After going through the lecture slides we’ll jump over to </a:t>
            </a:r>
            <a:r>
              <a:rPr lang="en-CA" baseline="0" dirty="0" err="1" smtClean="0"/>
              <a:t>pgAdmin</a:t>
            </a:r>
            <a:r>
              <a:rPr lang="en-CA" baseline="0" dirty="0" smtClean="0"/>
              <a:t> and run through some demos.</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69f602ffe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169f602ffe7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Okay, let’s move on to talk in detail about joining data.</a:t>
            </a:r>
            <a:endParaRPr dirty="0">
              <a:latin typeface="Helvetica Neue"/>
              <a:ea typeface="Helvetica Neue"/>
              <a:cs typeface="Helvetica Neue"/>
              <a:sym typeface="Helvetica Neue"/>
            </a:endParaRPr>
          </a:p>
        </p:txBody>
      </p:sp>
    </p:spTree>
    <p:extLst>
      <p:ext uri="{BB962C8B-B14F-4D97-AF65-F5344CB8AC3E}">
        <p14:creationId xmlns:p14="http://schemas.microsoft.com/office/powerpoint/2010/main" val="1132549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69f602ffe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169f602ffe7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Okay, let’s move on to talk in detail about joining data.</a:t>
            </a:r>
            <a:endParaRPr dirty="0">
              <a:latin typeface="Helvetica Neue"/>
              <a:ea typeface="Helvetica Neue"/>
              <a:cs typeface="Helvetica Neue"/>
              <a:sym typeface="Helvetica Neue"/>
            </a:endParaRPr>
          </a:p>
        </p:txBody>
      </p:sp>
    </p:spTree>
    <p:extLst>
      <p:ext uri="{BB962C8B-B14F-4D97-AF65-F5344CB8AC3E}">
        <p14:creationId xmlns:p14="http://schemas.microsoft.com/office/powerpoint/2010/main" val="1041032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c3310c12b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7c3310c12b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So, let’s start off</a:t>
            </a:r>
            <a:r>
              <a:rPr lang="en-US" baseline="0" dirty="0" smtClean="0"/>
              <a:t> by talking about accessing data using SQL.</a:t>
            </a:r>
            <a:endParaRPr b="0" dirty="0">
              <a:latin typeface="Helvetica Neue"/>
              <a:ea typeface="Helvetica Neue"/>
              <a:cs typeface="Helvetica Neue"/>
              <a:sym typeface="Helvetica Neu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b="0" dirty="0" smtClean="0">
                <a:latin typeface="Helvetica Neue"/>
                <a:ea typeface="Helvetica Neue"/>
                <a:cs typeface="Helvetica Neue"/>
                <a:sym typeface="Helvetica Neue"/>
              </a:rPr>
              <a:t>When</a:t>
            </a:r>
            <a:r>
              <a:rPr lang="en-CA" b="0" baseline="0" dirty="0" smtClean="0">
                <a:latin typeface="Helvetica Neue"/>
                <a:ea typeface="Helvetica Neue"/>
                <a:cs typeface="Helvetica Neue"/>
                <a:sym typeface="Helvetica Neue"/>
              </a:rPr>
              <a:t> we talk about accessing data the first thing we need to keep in mind is how the data is stored in the first place. There are many different file types and folder structures for how we might actually store data digitally. But, more importantly, we should consider where those files are stored: on your computer, on another computer or server on your local network, on a remote server connected over the internet, or remotely over the cloud. What’s the difference between a remote server and the cloud? Cloud data storage tends to be spread across multiple servers to ensure redundancy, among other differences.</a:t>
            </a:r>
          </a:p>
          <a:p>
            <a:pPr marL="0" lvl="0" indent="0" algn="l" rtl="0">
              <a:spcBef>
                <a:spcPts val="0"/>
              </a:spcBef>
              <a:spcAft>
                <a:spcPts val="0"/>
              </a:spcAft>
              <a:buNone/>
            </a:pPr>
            <a:endParaRPr lang="en-CA" b="0" baseline="0" dirty="0" smtClean="0">
              <a:latin typeface="Helvetica Neue"/>
              <a:ea typeface="Helvetica Neue"/>
              <a:cs typeface="Helvetica Neue"/>
              <a:sym typeface="Helvetica Neue"/>
            </a:endParaRPr>
          </a:p>
          <a:p>
            <a:pPr marL="0" lvl="0" indent="0" algn="l" rtl="0">
              <a:spcBef>
                <a:spcPts val="0"/>
              </a:spcBef>
              <a:spcAft>
                <a:spcPts val="0"/>
              </a:spcAft>
              <a:buNone/>
            </a:pPr>
            <a:r>
              <a:rPr lang="en-CA" b="0" baseline="0" dirty="0" smtClean="0">
                <a:latin typeface="Helvetica Neue"/>
                <a:ea typeface="Helvetica Neue"/>
                <a:cs typeface="Helvetica Neue"/>
                <a:sym typeface="Helvetica Neue"/>
              </a:rPr>
              <a:t>With SQL, we use a particular software platform to interact with the data files through particular communication protocols such as TCP and then present them to a user within a database structure. There are quite a few different platforms out there including the ones you can see here, and note that there are different flavours of SQL used by each platform. For this boot camp we’ll be using PostgreSQL as the language and </a:t>
            </a:r>
            <a:r>
              <a:rPr lang="en-CA" b="0" baseline="0" dirty="0" err="1" smtClean="0">
                <a:latin typeface="Helvetica Neue"/>
                <a:ea typeface="Helvetica Neue"/>
                <a:cs typeface="Helvetica Neue"/>
                <a:sym typeface="Helvetica Neue"/>
              </a:rPr>
              <a:t>pgAdmin</a:t>
            </a:r>
            <a:r>
              <a:rPr lang="en-CA" b="0" baseline="0" dirty="0" smtClean="0">
                <a:latin typeface="Helvetica Neue"/>
                <a:ea typeface="Helvetica Neue"/>
                <a:cs typeface="Helvetica Neue"/>
                <a:sym typeface="Helvetica Neue"/>
              </a:rPr>
              <a:t> as the software platform.</a:t>
            </a:r>
            <a:endParaRPr b="0" dirty="0">
              <a:latin typeface="Helvetica Neue"/>
              <a:ea typeface="Helvetica Neue"/>
              <a:cs typeface="Helvetica Neue"/>
              <a:sym typeface="Helvetica Neue"/>
            </a:endParaRPr>
          </a:p>
        </p:txBody>
      </p:sp>
    </p:spTree>
    <p:extLst>
      <p:ext uri="{BB962C8B-B14F-4D97-AF65-F5344CB8AC3E}">
        <p14:creationId xmlns:p14="http://schemas.microsoft.com/office/powerpoint/2010/main" val="80066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b="0" dirty="0" smtClean="0">
                <a:latin typeface="Helvetica Neue"/>
                <a:ea typeface="Helvetica Neue"/>
                <a:cs typeface="Helvetica Neue"/>
                <a:sym typeface="Helvetica Neue"/>
              </a:rPr>
              <a:t>When</a:t>
            </a:r>
            <a:r>
              <a:rPr lang="en-CA" b="0" baseline="0" dirty="0" smtClean="0">
                <a:latin typeface="Helvetica Neue"/>
                <a:ea typeface="Helvetica Neue"/>
                <a:cs typeface="Helvetica Neue"/>
                <a:sym typeface="Helvetica Neue"/>
              </a:rPr>
              <a:t> we talk about accessing data the first thing we need to keep in mind is how the data is stored in the first place. There are many different file types and folder structures for how we might actually store data digitally. But, more importantly, we should consider where those files are stored: on your computer, on another computer or server on your local network, on a remote server connected over the internet, or remotely over the cloud. What’s the difference between a remote server and the cloud? Cloud data storage tends to be spread across multiple servers to ensure redundancy, among other differences.</a:t>
            </a:r>
          </a:p>
          <a:p>
            <a:pPr marL="0" lvl="0" indent="0" algn="l" rtl="0">
              <a:spcBef>
                <a:spcPts val="0"/>
              </a:spcBef>
              <a:spcAft>
                <a:spcPts val="0"/>
              </a:spcAft>
              <a:buNone/>
            </a:pPr>
            <a:endParaRPr lang="en-CA" b="0" baseline="0" dirty="0" smtClean="0">
              <a:latin typeface="Helvetica Neue"/>
              <a:ea typeface="Helvetica Neue"/>
              <a:cs typeface="Helvetica Neue"/>
              <a:sym typeface="Helvetica Neue"/>
            </a:endParaRPr>
          </a:p>
          <a:p>
            <a:pPr marL="0" lvl="0" indent="0" algn="l" rtl="0">
              <a:spcBef>
                <a:spcPts val="0"/>
              </a:spcBef>
              <a:spcAft>
                <a:spcPts val="0"/>
              </a:spcAft>
              <a:buNone/>
            </a:pPr>
            <a:r>
              <a:rPr lang="en-CA" b="0" baseline="0" dirty="0" smtClean="0">
                <a:latin typeface="Helvetica Neue"/>
                <a:ea typeface="Helvetica Neue"/>
                <a:cs typeface="Helvetica Neue"/>
                <a:sym typeface="Helvetica Neue"/>
              </a:rPr>
              <a:t>With SQL, we use a particular software platform to interact with the data files through particular communication protocols such as TCP and then present them to a user within a database structure. There are quite a few different platforms out there including the ones you can see here, and note that there are different flavours of SQL used by each platform. For this boot camp we’ll be using PostgreSQL as the language and </a:t>
            </a:r>
            <a:r>
              <a:rPr lang="en-CA" b="0" baseline="0" dirty="0" err="1" smtClean="0">
                <a:latin typeface="Helvetica Neue"/>
                <a:ea typeface="Helvetica Neue"/>
                <a:cs typeface="Helvetica Neue"/>
                <a:sym typeface="Helvetica Neue"/>
              </a:rPr>
              <a:t>pgAdmin</a:t>
            </a:r>
            <a:r>
              <a:rPr lang="en-CA" b="0" baseline="0" dirty="0" smtClean="0">
                <a:latin typeface="Helvetica Neue"/>
                <a:ea typeface="Helvetica Neue"/>
                <a:cs typeface="Helvetica Neue"/>
                <a:sym typeface="Helvetica Neue"/>
              </a:rPr>
              <a:t> as the software platform.</a:t>
            </a:r>
            <a:endParaRPr b="0" dirty="0">
              <a:latin typeface="Helvetica Neue"/>
              <a:ea typeface="Helvetica Neue"/>
              <a:cs typeface="Helvetica Neue"/>
              <a:sym typeface="Helvetica Neue"/>
            </a:endParaRPr>
          </a:p>
        </p:txBody>
      </p:sp>
    </p:spTree>
    <p:extLst>
      <p:ext uri="{BB962C8B-B14F-4D97-AF65-F5344CB8AC3E}">
        <p14:creationId xmlns:p14="http://schemas.microsoft.com/office/powerpoint/2010/main" val="2281177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b="0" dirty="0" smtClean="0">
                <a:latin typeface="Helvetica Neue"/>
                <a:ea typeface="Helvetica Neue"/>
                <a:cs typeface="Helvetica Neue"/>
                <a:sym typeface="Helvetica Neue"/>
              </a:rPr>
              <a:t>When</a:t>
            </a:r>
            <a:r>
              <a:rPr lang="en-CA" b="0" baseline="0" dirty="0" smtClean="0">
                <a:latin typeface="Helvetica Neue"/>
                <a:ea typeface="Helvetica Neue"/>
                <a:cs typeface="Helvetica Neue"/>
                <a:sym typeface="Helvetica Neue"/>
              </a:rPr>
              <a:t> we talk about accessing data the first thing we need to keep in mind is how the data is stored in the first place. There are many different file types and folder structures for how we might actually store data digitally. But, more importantly, we should consider where those files are stored: on your computer, on another computer or server on your local network, on a remote server connected over the internet, or remotely over the cloud. What’s the difference between a remote server and the cloud? Cloud data storage tends to be spread across multiple servers to ensure redundancy, among other differences.</a:t>
            </a:r>
          </a:p>
          <a:p>
            <a:pPr marL="0" lvl="0" indent="0" algn="l" rtl="0">
              <a:spcBef>
                <a:spcPts val="0"/>
              </a:spcBef>
              <a:spcAft>
                <a:spcPts val="0"/>
              </a:spcAft>
              <a:buNone/>
            </a:pPr>
            <a:endParaRPr lang="en-CA" b="0" baseline="0" dirty="0" smtClean="0">
              <a:latin typeface="Helvetica Neue"/>
              <a:ea typeface="Helvetica Neue"/>
              <a:cs typeface="Helvetica Neue"/>
              <a:sym typeface="Helvetica Neue"/>
            </a:endParaRPr>
          </a:p>
          <a:p>
            <a:pPr marL="0" lvl="0" indent="0" algn="l" rtl="0">
              <a:spcBef>
                <a:spcPts val="0"/>
              </a:spcBef>
              <a:spcAft>
                <a:spcPts val="0"/>
              </a:spcAft>
              <a:buNone/>
            </a:pPr>
            <a:r>
              <a:rPr lang="en-CA" b="0" baseline="0" dirty="0" smtClean="0">
                <a:latin typeface="Helvetica Neue"/>
                <a:ea typeface="Helvetica Neue"/>
                <a:cs typeface="Helvetica Neue"/>
                <a:sym typeface="Helvetica Neue"/>
              </a:rPr>
              <a:t>With SQL, we use a particular software platform to interact with the data files through particular communication protocols such as TCP and then present them to a user within a database structure. There are quite a few different platforms out there including the ones you can see here, and note that there are different flavours of SQL used by each platform. For this boot camp we’ll be using PostgreSQL as the language and </a:t>
            </a:r>
            <a:r>
              <a:rPr lang="en-CA" b="0" baseline="0" dirty="0" err="1" smtClean="0">
                <a:latin typeface="Helvetica Neue"/>
                <a:ea typeface="Helvetica Neue"/>
                <a:cs typeface="Helvetica Neue"/>
                <a:sym typeface="Helvetica Neue"/>
              </a:rPr>
              <a:t>pgAdmin</a:t>
            </a:r>
            <a:r>
              <a:rPr lang="en-CA" b="0" baseline="0" dirty="0" smtClean="0">
                <a:latin typeface="Helvetica Neue"/>
                <a:ea typeface="Helvetica Neue"/>
                <a:cs typeface="Helvetica Neue"/>
                <a:sym typeface="Helvetica Neue"/>
              </a:rPr>
              <a:t> as the software platform.</a:t>
            </a:r>
            <a:endParaRPr b="0" dirty="0">
              <a:latin typeface="Helvetica Neue"/>
              <a:ea typeface="Helvetica Neue"/>
              <a:cs typeface="Helvetica Neue"/>
              <a:sym typeface="Helvetica Neue"/>
            </a:endParaRPr>
          </a:p>
        </p:txBody>
      </p:sp>
    </p:spTree>
    <p:extLst>
      <p:ext uri="{BB962C8B-B14F-4D97-AF65-F5344CB8AC3E}">
        <p14:creationId xmlns:p14="http://schemas.microsoft.com/office/powerpoint/2010/main" val="3391030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b="0" dirty="0" smtClean="0">
                <a:latin typeface="Helvetica Neue"/>
                <a:ea typeface="Helvetica Neue"/>
                <a:cs typeface="Helvetica Neue"/>
                <a:sym typeface="Helvetica Neue"/>
              </a:rPr>
              <a:t>When</a:t>
            </a:r>
            <a:r>
              <a:rPr lang="en-CA" b="0" baseline="0" dirty="0" smtClean="0">
                <a:latin typeface="Helvetica Neue"/>
                <a:ea typeface="Helvetica Neue"/>
                <a:cs typeface="Helvetica Neue"/>
                <a:sym typeface="Helvetica Neue"/>
              </a:rPr>
              <a:t> we talk about accessing data the first thing we need to keep in mind is how the data is stored in the first place. There are many different file types and folder structures for how we might actually store data digitally. But, more importantly, we should consider where those files are stored: on your computer, on another computer or server on your local network, on a remote server connected over the internet, or remotely over the cloud. What’s the difference between a remote server and the cloud? Cloud data storage tends to be spread across multiple servers to ensure redundancy, among other differences.</a:t>
            </a:r>
          </a:p>
          <a:p>
            <a:pPr marL="0" lvl="0" indent="0" algn="l" rtl="0">
              <a:spcBef>
                <a:spcPts val="0"/>
              </a:spcBef>
              <a:spcAft>
                <a:spcPts val="0"/>
              </a:spcAft>
              <a:buNone/>
            </a:pPr>
            <a:endParaRPr lang="en-CA" b="0" baseline="0" dirty="0" smtClean="0">
              <a:latin typeface="Helvetica Neue"/>
              <a:ea typeface="Helvetica Neue"/>
              <a:cs typeface="Helvetica Neue"/>
              <a:sym typeface="Helvetica Neue"/>
            </a:endParaRPr>
          </a:p>
          <a:p>
            <a:pPr marL="0" lvl="0" indent="0" algn="l" rtl="0">
              <a:spcBef>
                <a:spcPts val="0"/>
              </a:spcBef>
              <a:spcAft>
                <a:spcPts val="0"/>
              </a:spcAft>
              <a:buNone/>
            </a:pPr>
            <a:r>
              <a:rPr lang="en-CA" b="0" baseline="0" dirty="0" smtClean="0">
                <a:latin typeface="Helvetica Neue"/>
                <a:ea typeface="Helvetica Neue"/>
                <a:cs typeface="Helvetica Neue"/>
                <a:sym typeface="Helvetica Neue"/>
              </a:rPr>
              <a:t>With SQL, we use a particular software platform to interact with the data files through particular communication protocols such as TCP and then present them to a user within a database structure. There are quite a few different platforms out there including the ones you can see here, and note that there are different flavours of SQL used by each platform. For this boot camp we’ll be using PostgreSQL as the language and </a:t>
            </a:r>
            <a:r>
              <a:rPr lang="en-CA" b="0" baseline="0" dirty="0" err="1" smtClean="0">
                <a:latin typeface="Helvetica Neue"/>
                <a:ea typeface="Helvetica Neue"/>
                <a:cs typeface="Helvetica Neue"/>
                <a:sym typeface="Helvetica Neue"/>
              </a:rPr>
              <a:t>pgAdmin</a:t>
            </a:r>
            <a:r>
              <a:rPr lang="en-CA" b="0" baseline="0" dirty="0" smtClean="0">
                <a:latin typeface="Helvetica Neue"/>
                <a:ea typeface="Helvetica Neue"/>
                <a:cs typeface="Helvetica Neue"/>
                <a:sym typeface="Helvetica Neue"/>
              </a:rPr>
              <a:t> as the software platform.</a:t>
            </a:r>
            <a:endParaRPr b="0" dirty="0">
              <a:latin typeface="Helvetica Neue"/>
              <a:ea typeface="Helvetica Neue"/>
              <a:cs typeface="Helvetica Neue"/>
              <a:sym typeface="Helvetica Neue"/>
            </a:endParaRPr>
          </a:p>
        </p:txBody>
      </p:sp>
    </p:spTree>
    <p:extLst>
      <p:ext uri="{BB962C8B-B14F-4D97-AF65-F5344CB8AC3E}">
        <p14:creationId xmlns:p14="http://schemas.microsoft.com/office/powerpoint/2010/main" val="2859702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b="0" dirty="0" smtClean="0">
                <a:latin typeface="Helvetica Neue"/>
                <a:ea typeface="Helvetica Neue"/>
                <a:cs typeface="Helvetica Neue"/>
                <a:sym typeface="Helvetica Neue"/>
              </a:rPr>
              <a:t>When</a:t>
            </a:r>
            <a:r>
              <a:rPr lang="en-CA" b="0" baseline="0" dirty="0" smtClean="0">
                <a:latin typeface="Helvetica Neue"/>
                <a:ea typeface="Helvetica Neue"/>
                <a:cs typeface="Helvetica Neue"/>
                <a:sym typeface="Helvetica Neue"/>
              </a:rPr>
              <a:t> we talk about accessing data the first thing we need to keep in mind is how the data is stored in the first place. There are many different file types and folder structures for how we might actually store data digitally. But, more importantly, we should consider where those files are stored: on your computer, on another computer or server on your local network, on a remote server connected over the internet, or remotely over the cloud. What’s the difference between a remote server and the cloud? Cloud data storage tends to be spread across multiple servers to ensure redundancy, among other differences.</a:t>
            </a:r>
          </a:p>
          <a:p>
            <a:pPr marL="0" lvl="0" indent="0" algn="l" rtl="0">
              <a:spcBef>
                <a:spcPts val="0"/>
              </a:spcBef>
              <a:spcAft>
                <a:spcPts val="0"/>
              </a:spcAft>
              <a:buNone/>
            </a:pPr>
            <a:endParaRPr lang="en-CA" b="0" baseline="0" dirty="0" smtClean="0">
              <a:latin typeface="Helvetica Neue"/>
              <a:ea typeface="Helvetica Neue"/>
              <a:cs typeface="Helvetica Neue"/>
              <a:sym typeface="Helvetica Neue"/>
            </a:endParaRPr>
          </a:p>
          <a:p>
            <a:pPr marL="0" lvl="0" indent="0" algn="l" rtl="0">
              <a:spcBef>
                <a:spcPts val="0"/>
              </a:spcBef>
              <a:spcAft>
                <a:spcPts val="0"/>
              </a:spcAft>
              <a:buNone/>
            </a:pPr>
            <a:r>
              <a:rPr lang="en-CA" b="0" baseline="0" dirty="0" smtClean="0">
                <a:latin typeface="Helvetica Neue"/>
                <a:ea typeface="Helvetica Neue"/>
                <a:cs typeface="Helvetica Neue"/>
                <a:sym typeface="Helvetica Neue"/>
              </a:rPr>
              <a:t>With SQL, we use a particular software platform to interact with the data files through particular communication protocols such as TCP and then present them to a user within a database structure. There are quite a few different platforms out there including the ones you can see here, and note that there are different flavours of SQL used by each platform. For this boot camp we’ll be using PostgreSQL as the language and </a:t>
            </a:r>
            <a:r>
              <a:rPr lang="en-CA" b="0" baseline="0" dirty="0" err="1" smtClean="0">
                <a:latin typeface="Helvetica Neue"/>
                <a:ea typeface="Helvetica Neue"/>
                <a:cs typeface="Helvetica Neue"/>
                <a:sym typeface="Helvetica Neue"/>
              </a:rPr>
              <a:t>pgAdmin</a:t>
            </a:r>
            <a:r>
              <a:rPr lang="en-CA" b="0" baseline="0" dirty="0" smtClean="0">
                <a:latin typeface="Helvetica Neue"/>
                <a:ea typeface="Helvetica Neue"/>
                <a:cs typeface="Helvetica Neue"/>
                <a:sym typeface="Helvetica Neue"/>
              </a:rPr>
              <a:t> as the software platform.</a:t>
            </a:r>
            <a:endParaRPr b="0" dirty="0">
              <a:latin typeface="Helvetica Neue"/>
              <a:ea typeface="Helvetica Neue"/>
              <a:cs typeface="Helvetica Neue"/>
              <a:sym typeface="Helvetica Neue"/>
            </a:endParaRPr>
          </a:p>
        </p:txBody>
      </p:sp>
    </p:spTree>
    <p:extLst>
      <p:ext uri="{BB962C8B-B14F-4D97-AF65-F5344CB8AC3E}">
        <p14:creationId xmlns:p14="http://schemas.microsoft.com/office/powerpoint/2010/main" val="1983628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69f602ffe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169f602ffe7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Okay, let’s move on to talk in detail about joining data.</a:t>
            </a:r>
            <a:endParaRPr dirty="0">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3" name="Google Shape;5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7" name="Google Shape;5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Google Shape;21;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 name="Google Shape;22;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1pPr>
            <a:lvl2pPr marL="0" lvl="1"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2pPr>
            <a:lvl3pPr marL="0" lvl="2"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3pPr>
            <a:lvl4pPr marL="0" lvl="3"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4pPr>
            <a:lvl5pPr marL="0" lvl="4"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5pPr>
            <a:lvl6pPr marL="0" lvl="5"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6pPr>
            <a:lvl7pPr marL="0" lvl="6"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7pPr>
            <a:lvl8pPr marL="0" lvl="7"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8pPr>
            <a:lvl9pPr marL="0" lvl="8"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6" name="Google Shape;26;p5"/>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7" name="Google Shape;27;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1pPr>
            <a:lvl2pPr marL="0" lvl="1"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2pPr>
            <a:lvl3pPr marL="0" lvl="2"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3pPr>
            <a:lvl4pPr marL="0" lvl="3"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4pPr>
            <a:lvl5pPr marL="0" lvl="4"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5pPr>
            <a:lvl6pPr marL="0" lvl="5"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6pPr>
            <a:lvl7pPr marL="0" lvl="6"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7pPr>
            <a:lvl8pPr marL="0" lvl="7"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8pPr>
            <a:lvl9pPr marL="0" lvl="8"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8" name="Google Shape;4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0" name="Google Shape;5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colab.research.google.com/drive/1MwgorhzFSqP7xuc6OZoa50b_5Lk5yCzF?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idx="4294967295"/>
          </p:nvPr>
        </p:nvSpPr>
        <p:spPr>
          <a:xfrm>
            <a:off x="619700" y="518700"/>
            <a:ext cx="4490100" cy="198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dirty="0" smtClean="0">
                <a:solidFill>
                  <a:schemeClr val="lt1"/>
                </a:solidFill>
                <a:latin typeface="Proxima Nova"/>
                <a:ea typeface="Proxima Nova"/>
                <a:cs typeface="Proxima Nova"/>
                <a:sym typeface="Proxima Nova"/>
              </a:rPr>
              <a:t>INTRODUCTION TO LLMs</a:t>
            </a:r>
            <a:endParaRPr sz="4000" b="1" dirty="0">
              <a:solidFill>
                <a:schemeClr val="lt1"/>
              </a:solidFill>
              <a:latin typeface="Proxima Nova"/>
              <a:ea typeface="Proxima Nova"/>
              <a:cs typeface="Proxima Nova"/>
              <a:sym typeface="Proxima Nova"/>
            </a:endParaRPr>
          </a:p>
        </p:txBody>
      </p:sp>
      <p:pic>
        <p:nvPicPr>
          <p:cNvPr id="63" name="Google Shape;63;p13"/>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64" name="Google Shape;64;p13"/>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65" name="Google Shape;65;p13"/>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66" name="Google Shape;66;p13"/>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67" name="Google Shape;67;p13"/>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txBox="1">
            <a:spLocks noGrp="1"/>
          </p:cNvSpPr>
          <p:nvPr>
            <p:ph type="title" idx="4294967295"/>
          </p:nvPr>
        </p:nvSpPr>
        <p:spPr>
          <a:xfrm>
            <a:off x="6460575" y="4146575"/>
            <a:ext cx="1984800" cy="46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2400" dirty="0" smtClean="0">
                <a:solidFill>
                  <a:srgbClr val="16A4DD"/>
                </a:solidFill>
                <a:latin typeface="Helvetica Neue"/>
                <a:ea typeface="Helvetica Neue"/>
                <a:cs typeface="Helvetica Neue"/>
                <a:sym typeface="Helvetica Neue"/>
              </a:rPr>
              <a:t>Brian Lynch</a:t>
            </a:r>
            <a:endParaRPr sz="2400" dirty="0">
              <a:solidFill>
                <a:srgbClr val="16A4DD"/>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15125" y="246825"/>
            <a:ext cx="6250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smtClean="0">
                <a:solidFill>
                  <a:srgbClr val="404040"/>
                </a:solidFill>
                <a:latin typeface="Proxima Nova"/>
                <a:ea typeface="Proxima Nova"/>
                <a:cs typeface="Proxima Nova"/>
                <a:sym typeface="Proxima Nova"/>
              </a:rPr>
              <a:t>ENVIRONMENT SETUP</a:t>
            </a:r>
            <a:endParaRPr dirty="0">
              <a:solidFill>
                <a:srgbClr val="404040"/>
              </a:solidFill>
            </a:endParaRPr>
          </a:p>
        </p:txBody>
      </p:sp>
      <p:pic>
        <p:nvPicPr>
          <p:cNvPr id="118" name="Google Shape;118;p18"/>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19" name="Google Shape;119;p18"/>
          <p:cNvSpPr txBox="1"/>
          <p:nvPr/>
        </p:nvSpPr>
        <p:spPr>
          <a:xfrm>
            <a:off x="415125" y="1043722"/>
            <a:ext cx="3915806" cy="3798441"/>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Clr>
                <a:schemeClr val="dk1"/>
              </a:buClr>
              <a:buSzPts val="1100"/>
              <a:buFont typeface="Arial" panose="020B0604020202020204" pitchFamily="34" charset="0"/>
              <a:buChar char="•"/>
            </a:pPr>
            <a:r>
              <a:rPr lang="en-US" sz="1800" dirty="0" smtClean="0">
                <a:latin typeface="Helvetica Neue"/>
                <a:ea typeface="Helvetica Neue"/>
                <a:cs typeface="Helvetica Neue"/>
                <a:sym typeface="Helvetica Neue"/>
              </a:rPr>
              <a:t>Python modules:</a:t>
            </a:r>
          </a:p>
          <a:p>
            <a:pPr marL="342900" lvl="1" indent="-342900">
              <a:buClr>
                <a:schemeClr val="dk1"/>
              </a:buClr>
              <a:buSzPts val="1100"/>
              <a:buFont typeface="Arial" panose="020B0604020202020204" pitchFamily="34" charset="0"/>
              <a:buChar char="•"/>
            </a:pPr>
            <a:endParaRPr lang="en-CA" sz="1800" dirty="0">
              <a:latin typeface="Helvetica Neue"/>
              <a:ea typeface="Helvetica Neue"/>
              <a:cs typeface="Helvetica Neue"/>
              <a:sym typeface="Helvetica Neue"/>
            </a:endParaRPr>
          </a:p>
          <a:p>
            <a:pPr marL="285750" lvl="0" indent="-285750" algn="l" rtl="0">
              <a:spcBef>
                <a:spcPts val="0"/>
              </a:spcBef>
              <a:spcAft>
                <a:spcPts val="0"/>
              </a:spcAft>
              <a:buClr>
                <a:schemeClr val="dk1"/>
              </a:buClr>
              <a:buSzPts val="1100"/>
              <a:buFont typeface="Arial" panose="020B0604020202020204" pitchFamily="34" charset="0"/>
              <a:buChar char="•"/>
            </a:pPr>
            <a:endParaRPr lang="en-CA" sz="1600" dirty="0" smtClean="0">
              <a:latin typeface="Helvetica Neue"/>
              <a:ea typeface="Helvetica Neue"/>
              <a:cs typeface="Helvetica Neue"/>
              <a:sym typeface="Helvetica Neue"/>
            </a:endParaRPr>
          </a:p>
        </p:txBody>
      </p:sp>
      <p:graphicFrame>
        <p:nvGraphicFramePr>
          <p:cNvPr id="5" name="Table 4"/>
          <p:cNvGraphicFramePr>
            <a:graphicFrameLocks noGrp="1"/>
          </p:cNvGraphicFramePr>
          <p:nvPr>
            <p:extLst>
              <p:ext uri="{D42A27DB-BD31-4B8C-83A1-F6EECF244321}">
                <p14:modId xmlns:p14="http://schemas.microsoft.com/office/powerpoint/2010/main" val="626534683"/>
              </p:ext>
            </p:extLst>
          </p:nvPr>
        </p:nvGraphicFramePr>
        <p:xfrm>
          <a:off x="955324" y="1569078"/>
          <a:ext cx="6204013" cy="2966720"/>
        </p:xfrm>
        <a:graphic>
          <a:graphicData uri="http://schemas.openxmlformats.org/drawingml/2006/table">
            <a:tbl>
              <a:tblPr firstRow="1" bandRow="1">
                <a:tableStyleId>{35758FB7-9AC5-4552-8A53-C91805E547FA}</a:tableStyleId>
              </a:tblPr>
              <a:tblGrid>
                <a:gridCol w="2059934">
                  <a:extLst>
                    <a:ext uri="{9D8B030D-6E8A-4147-A177-3AD203B41FA5}">
                      <a16:colId xmlns:a16="http://schemas.microsoft.com/office/drawing/2014/main" val="398345494"/>
                    </a:ext>
                  </a:extLst>
                </a:gridCol>
                <a:gridCol w="4144079">
                  <a:extLst>
                    <a:ext uri="{9D8B030D-6E8A-4147-A177-3AD203B41FA5}">
                      <a16:colId xmlns:a16="http://schemas.microsoft.com/office/drawing/2014/main" val="3509915476"/>
                    </a:ext>
                  </a:extLst>
                </a:gridCol>
              </a:tblGrid>
              <a:tr h="370840">
                <a:tc>
                  <a:txBody>
                    <a:bodyPr/>
                    <a:lstStyle/>
                    <a:p>
                      <a:r>
                        <a:rPr lang="en-US" dirty="0" smtClean="0">
                          <a:latin typeface="Helvetica Neue" panose="020B0604020202020204" charset="0"/>
                        </a:rPr>
                        <a:t>Name</a:t>
                      </a:r>
                      <a:endParaRPr lang="en-CA" dirty="0">
                        <a:latin typeface="Helvetica Neue" panose="020B0604020202020204" charset="0"/>
                        <a:cs typeface="Courier New" panose="02070309020205020404" pitchFamily="49" charset="0"/>
                      </a:endParaRPr>
                    </a:p>
                  </a:txBody>
                  <a:tcPr/>
                </a:tc>
                <a:tc>
                  <a:txBody>
                    <a:bodyPr/>
                    <a:lstStyle/>
                    <a:p>
                      <a:r>
                        <a:rPr lang="en-US" dirty="0" smtClean="0">
                          <a:latin typeface="Helvetica Neue" panose="020B0604020202020204" charset="0"/>
                        </a:rPr>
                        <a:t>Description</a:t>
                      </a:r>
                      <a:endParaRPr lang="en-CA" dirty="0">
                        <a:latin typeface="Helvetica Neue" panose="020B0604020202020204" charset="0"/>
                      </a:endParaRPr>
                    </a:p>
                  </a:txBody>
                  <a:tcPr/>
                </a:tc>
                <a:extLst>
                  <a:ext uri="{0D108BD9-81ED-4DB2-BD59-A6C34878D82A}">
                    <a16:rowId xmlns:a16="http://schemas.microsoft.com/office/drawing/2014/main" val="1393942403"/>
                  </a:ext>
                </a:extLst>
              </a:tr>
              <a:tr h="370840">
                <a:tc>
                  <a:txBody>
                    <a:bodyPr/>
                    <a:lstStyle/>
                    <a:p>
                      <a:r>
                        <a:rPr lang="en-US" dirty="0" err="1" smtClean="0">
                          <a:latin typeface="Courier New" panose="02070309020205020404" pitchFamily="49" charset="0"/>
                          <a:cs typeface="Courier New" panose="02070309020205020404" pitchFamily="49" charset="0"/>
                        </a:rPr>
                        <a:t>nltk</a:t>
                      </a:r>
                      <a:endParaRPr lang="en-CA" dirty="0">
                        <a:latin typeface="Courier New" panose="02070309020205020404" pitchFamily="49" charset="0"/>
                        <a:cs typeface="Courier New" panose="02070309020205020404" pitchFamily="49" charset="0"/>
                      </a:endParaRPr>
                    </a:p>
                  </a:txBody>
                  <a:tcPr/>
                </a:tc>
                <a:tc>
                  <a:txBody>
                    <a:bodyPr/>
                    <a:lstStyle/>
                    <a:p>
                      <a:r>
                        <a:rPr lang="en-US" dirty="0" smtClean="0">
                          <a:latin typeface="Helvetica Neue" panose="020B0604020202020204" charset="0"/>
                        </a:rPr>
                        <a:t>Set</a:t>
                      </a:r>
                      <a:r>
                        <a:rPr lang="en-US" baseline="0" dirty="0" smtClean="0">
                          <a:latin typeface="Helvetica Neue" panose="020B0604020202020204" charset="0"/>
                        </a:rPr>
                        <a:t> of simple NLP tools</a:t>
                      </a:r>
                      <a:endParaRPr lang="en-CA" dirty="0">
                        <a:latin typeface="Helvetica Neue" panose="020B0604020202020204" charset="0"/>
                      </a:endParaRPr>
                    </a:p>
                  </a:txBody>
                  <a:tcPr/>
                </a:tc>
                <a:extLst>
                  <a:ext uri="{0D108BD9-81ED-4DB2-BD59-A6C34878D82A}">
                    <a16:rowId xmlns:a16="http://schemas.microsoft.com/office/drawing/2014/main" val="1117434139"/>
                  </a:ext>
                </a:extLst>
              </a:tr>
              <a:tr h="370840">
                <a:tc>
                  <a:txBody>
                    <a:bodyPr/>
                    <a:lstStyle/>
                    <a:p>
                      <a:r>
                        <a:rPr lang="en-US" dirty="0" smtClean="0">
                          <a:latin typeface="Courier New" panose="02070309020205020404" pitchFamily="49" charset="0"/>
                          <a:cs typeface="Courier New" panose="02070309020205020404" pitchFamily="49" charset="0"/>
                        </a:rPr>
                        <a:t>spacy</a:t>
                      </a:r>
                      <a:endParaRPr lang="en-CA" dirty="0">
                        <a:latin typeface="Courier New" panose="02070309020205020404" pitchFamily="49" charset="0"/>
                        <a:cs typeface="Courier New" panose="02070309020205020404" pitchFamily="49" charset="0"/>
                      </a:endParaRPr>
                    </a:p>
                  </a:txBody>
                  <a:tcPr/>
                </a:tc>
                <a:tc>
                  <a:txBody>
                    <a:bodyPr/>
                    <a:lstStyle/>
                    <a:p>
                      <a:r>
                        <a:rPr lang="en-US" dirty="0" smtClean="0">
                          <a:latin typeface="Helvetica Neue" panose="020B0604020202020204" charset="0"/>
                        </a:rPr>
                        <a:t>Set of more complex NLP</a:t>
                      </a:r>
                      <a:r>
                        <a:rPr lang="en-US" baseline="0" dirty="0" smtClean="0">
                          <a:latin typeface="Helvetica Neue" panose="020B0604020202020204" charset="0"/>
                        </a:rPr>
                        <a:t> tools</a:t>
                      </a:r>
                      <a:endParaRPr lang="en-CA" dirty="0">
                        <a:latin typeface="Helvetica Neue" panose="020B0604020202020204" charset="0"/>
                      </a:endParaRPr>
                    </a:p>
                  </a:txBody>
                  <a:tcPr/>
                </a:tc>
                <a:extLst>
                  <a:ext uri="{0D108BD9-81ED-4DB2-BD59-A6C34878D82A}">
                    <a16:rowId xmlns:a16="http://schemas.microsoft.com/office/drawing/2014/main" val="829972815"/>
                  </a:ext>
                </a:extLst>
              </a:tr>
              <a:tr h="370840">
                <a:tc>
                  <a:txBody>
                    <a:bodyPr/>
                    <a:lstStyle/>
                    <a:p>
                      <a:r>
                        <a:rPr lang="en-US" dirty="0" err="1" smtClean="0">
                          <a:latin typeface="Courier New" panose="02070309020205020404" pitchFamily="49" charset="0"/>
                          <a:cs typeface="Courier New" panose="02070309020205020404" pitchFamily="49" charset="0"/>
                        </a:rPr>
                        <a:t>gensim</a:t>
                      </a:r>
                      <a:endParaRPr lang="en-CA" dirty="0">
                        <a:latin typeface="Courier New" panose="02070309020205020404" pitchFamily="49" charset="0"/>
                        <a:cs typeface="Courier New" panose="02070309020205020404" pitchFamily="49" charset="0"/>
                      </a:endParaRPr>
                    </a:p>
                  </a:txBody>
                  <a:tcPr/>
                </a:tc>
                <a:tc>
                  <a:txBody>
                    <a:bodyPr/>
                    <a:lstStyle/>
                    <a:p>
                      <a:r>
                        <a:rPr lang="en-US" dirty="0" smtClean="0">
                          <a:latin typeface="Helvetica Neue" panose="020B0604020202020204" charset="0"/>
                        </a:rPr>
                        <a:t>Another set of more complex NLP tools</a:t>
                      </a:r>
                      <a:endParaRPr lang="en-CA" dirty="0">
                        <a:latin typeface="Helvetica Neue" panose="020B0604020202020204" charset="0"/>
                      </a:endParaRPr>
                    </a:p>
                  </a:txBody>
                  <a:tcPr/>
                </a:tc>
                <a:extLst>
                  <a:ext uri="{0D108BD9-81ED-4DB2-BD59-A6C34878D82A}">
                    <a16:rowId xmlns:a16="http://schemas.microsoft.com/office/drawing/2014/main" val="511280619"/>
                  </a:ext>
                </a:extLst>
              </a:tr>
              <a:tr h="370840">
                <a:tc>
                  <a:txBody>
                    <a:bodyPr/>
                    <a:lstStyle/>
                    <a:p>
                      <a:r>
                        <a:rPr lang="en-US" dirty="0" err="1" smtClean="0">
                          <a:latin typeface="Courier New" panose="02070309020205020404" pitchFamily="49" charset="0"/>
                          <a:cs typeface="Courier New" panose="02070309020205020404" pitchFamily="49" charset="0"/>
                        </a:rPr>
                        <a:t>sklearn</a:t>
                      </a:r>
                      <a:endParaRPr lang="en-CA" dirty="0">
                        <a:latin typeface="Courier New" panose="02070309020205020404" pitchFamily="49" charset="0"/>
                        <a:cs typeface="Courier New" panose="02070309020205020404" pitchFamily="49" charset="0"/>
                      </a:endParaRPr>
                    </a:p>
                  </a:txBody>
                  <a:tcPr/>
                </a:tc>
                <a:tc>
                  <a:txBody>
                    <a:bodyPr/>
                    <a:lstStyle/>
                    <a:p>
                      <a:r>
                        <a:rPr lang="en-US" dirty="0" smtClean="0">
                          <a:latin typeface="Helvetica Neue" panose="020B0604020202020204" charset="0"/>
                        </a:rPr>
                        <a:t>General machine learning tools</a:t>
                      </a:r>
                      <a:r>
                        <a:rPr lang="en-US" baseline="0" dirty="0" smtClean="0">
                          <a:latin typeface="Helvetica Neue" panose="020B0604020202020204" charset="0"/>
                        </a:rPr>
                        <a:t> (some NLP)</a:t>
                      </a:r>
                      <a:endParaRPr lang="en-CA" dirty="0">
                        <a:latin typeface="Helvetica Neue" panose="020B0604020202020204" charset="0"/>
                      </a:endParaRPr>
                    </a:p>
                  </a:txBody>
                  <a:tcPr/>
                </a:tc>
                <a:extLst>
                  <a:ext uri="{0D108BD9-81ED-4DB2-BD59-A6C34878D82A}">
                    <a16:rowId xmlns:a16="http://schemas.microsoft.com/office/drawing/2014/main" val="1004047618"/>
                  </a:ext>
                </a:extLst>
              </a:tr>
              <a:tr h="370840">
                <a:tc>
                  <a:txBody>
                    <a:bodyPr/>
                    <a:lstStyle/>
                    <a:p>
                      <a:r>
                        <a:rPr lang="en-US" dirty="0" smtClean="0">
                          <a:latin typeface="Courier New" panose="02070309020205020404" pitchFamily="49" charset="0"/>
                          <a:cs typeface="Courier New" panose="02070309020205020404" pitchFamily="49" charset="0"/>
                        </a:rPr>
                        <a:t>transformers</a:t>
                      </a:r>
                      <a:endParaRPr lang="en-CA" dirty="0">
                        <a:latin typeface="Courier New" panose="02070309020205020404" pitchFamily="49" charset="0"/>
                        <a:cs typeface="Courier New" panose="02070309020205020404" pitchFamily="49" charset="0"/>
                      </a:endParaRPr>
                    </a:p>
                  </a:txBody>
                  <a:tcPr/>
                </a:tc>
                <a:tc>
                  <a:txBody>
                    <a:bodyPr/>
                    <a:lstStyle/>
                    <a:p>
                      <a:r>
                        <a:rPr lang="en-US" dirty="0" smtClean="0">
                          <a:latin typeface="Helvetica Neue" panose="020B0604020202020204" charset="0"/>
                        </a:rPr>
                        <a:t>Transformer tools</a:t>
                      </a:r>
                      <a:endParaRPr lang="en-CA" dirty="0">
                        <a:latin typeface="Helvetica Neue" panose="020B0604020202020204" charset="0"/>
                      </a:endParaRPr>
                    </a:p>
                  </a:txBody>
                  <a:tcPr/>
                </a:tc>
                <a:extLst>
                  <a:ext uri="{0D108BD9-81ED-4DB2-BD59-A6C34878D82A}">
                    <a16:rowId xmlns:a16="http://schemas.microsoft.com/office/drawing/2014/main" val="2939588398"/>
                  </a:ext>
                </a:extLst>
              </a:tr>
              <a:tr h="370840">
                <a:tc>
                  <a:txBody>
                    <a:bodyPr/>
                    <a:lstStyle/>
                    <a:p>
                      <a:r>
                        <a:rPr lang="en-US" dirty="0" err="1" smtClean="0">
                          <a:latin typeface="Courier New" panose="02070309020205020404" pitchFamily="49" charset="0"/>
                          <a:cs typeface="Courier New" panose="02070309020205020404" pitchFamily="49" charset="0"/>
                        </a:rPr>
                        <a:t>pytorch</a:t>
                      </a:r>
                      <a:endParaRPr lang="en-CA" dirty="0">
                        <a:latin typeface="Courier New" panose="02070309020205020404" pitchFamily="49" charset="0"/>
                        <a:cs typeface="Courier New" panose="02070309020205020404" pitchFamily="49" charset="0"/>
                      </a:endParaRPr>
                    </a:p>
                  </a:txBody>
                  <a:tcPr/>
                </a:tc>
                <a:tc>
                  <a:txBody>
                    <a:bodyPr/>
                    <a:lstStyle/>
                    <a:p>
                      <a:r>
                        <a:rPr lang="en-US" dirty="0" smtClean="0">
                          <a:latin typeface="Helvetica Neue" panose="020B0604020202020204" charset="0"/>
                        </a:rPr>
                        <a:t>Deep learning tools</a:t>
                      </a:r>
                      <a:endParaRPr lang="en-CA" dirty="0">
                        <a:latin typeface="Helvetica Neue" panose="020B0604020202020204" charset="0"/>
                      </a:endParaRPr>
                    </a:p>
                  </a:txBody>
                  <a:tcPr/>
                </a:tc>
                <a:extLst>
                  <a:ext uri="{0D108BD9-81ED-4DB2-BD59-A6C34878D82A}">
                    <a16:rowId xmlns:a16="http://schemas.microsoft.com/office/drawing/2014/main" val="4088604420"/>
                  </a:ext>
                </a:extLst>
              </a:tr>
              <a:tr h="370840">
                <a:tc>
                  <a:txBody>
                    <a:bodyPr/>
                    <a:lstStyle/>
                    <a:p>
                      <a:r>
                        <a:rPr lang="en-US" dirty="0" err="1" smtClean="0">
                          <a:latin typeface="Courier New" panose="02070309020205020404" pitchFamily="49" charset="0"/>
                          <a:cs typeface="Courier New" panose="02070309020205020404" pitchFamily="49" charset="0"/>
                        </a:rPr>
                        <a:t>tensorflow</a:t>
                      </a:r>
                      <a:endParaRPr lang="en-CA" dirty="0">
                        <a:latin typeface="Courier New" panose="02070309020205020404" pitchFamily="49" charset="0"/>
                        <a:cs typeface="Courier New" panose="02070309020205020404" pitchFamily="49" charset="0"/>
                      </a:endParaRPr>
                    </a:p>
                  </a:txBody>
                  <a:tcPr/>
                </a:tc>
                <a:tc>
                  <a:txBody>
                    <a:bodyPr/>
                    <a:lstStyle/>
                    <a:p>
                      <a:r>
                        <a:rPr lang="en-US" dirty="0" smtClean="0">
                          <a:latin typeface="Helvetica Neue" panose="020B0604020202020204" charset="0"/>
                        </a:rPr>
                        <a:t>Deep</a:t>
                      </a:r>
                      <a:r>
                        <a:rPr lang="en-US" baseline="0" dirty="0" smtClean="0">
                          <a:latin typeface="Helvetica Neue" panose="020B0604020202020204" charset="0"/>
                        </a:rPr>
                        <a:t> learning tools</a:t>
                      </a:r>
                      <a:endParaRPr lang="en-CA" dirty="0">
                        <a:latin typeface="Helvetica Neue" panose="020B0604020202020204" charset="0"/>
                      </a:endParaRPr>
                    </a:p>
                  </a:txBody>
                  <a:tcPr/>
                </a:tc>
                <a:extLst>
                  <a:ext uri="{0D108BD9-81ED-4DB2-BD59-A6C34878D82A}">
                    <a16:rowId xmlns:a16="http://schemas.microsoft.com/office/drawing/2014/main" val="209144464"/>
                  </a:ext>
                </a:extLst>
              </a:tr>
            </a:tbl>
          </a:graphicData>
        </a:graphic>
      </p:graphicFrame>
    </p:spTree>
    <p:extLst>
      <p:ext uri="{BB962C8B-B14F-4D97-AF65-F5344CB8AC3E}">
        <p14:creationId xmlns:p14="http://schemas.microsoft.com/office/powerpoint/2010/main" val="2896923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15125" y="246825"/>
            <a:ext cx="6250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smtClean="0">
                <a:solidFill>
                  <a:srgbClr val="404040"/>
                </a:solidFill>
                <a:latin typeface="Proxima Nova"/>
                <a:ea typeface="Proxima Nova"/>
                <a:cs typeface="Proxima Nova"/>
                <a:sym typeface="Proxima Nova"/>
              </a:rPr>
              <a:t>ENVIRONMENT SETUP</a:t>
            </a:r>
            <a:endParaRPr dirty="0">
              <a:solidFill>
                <a:srgbClr val="404040"/>
              </a:solidFill>
            </a:endParaRPr>
          </a:p>
        </p:txBody>
      </p:sp>
      <p:sp>
        <p:nvSpPr>
          <p:cNvPr id="119" name="Google Shape;119;p18"/>
          <p:cNvSpPr txBox="1"/>
          <p:nvPr/>
        </p:nvSpPr>
        <p:spPr>
          <a:xfrm>
            <a:off x="415125" y="1043722"/>
            <a:ext cx="4888395" cy="3798441"/>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Clr>
                <a:schemeClr val="dk1"/>
              </a:buClr>
              <a:buSzPts val="1100"/>
              <a:buFont typeface="Arial" panose="020B0604020202020204" pitchFamily="34" charset="0"/>
              <a:buChar char="•"/>
            </a:pPr>
            <a:r>
              <a:rPr lang="en-US" sz="1800" dirty="0" smtClean="0">
                <a:latin typeface="Helvetica Neue"/>
                <a:ea typeface="Helvetica Neue"/>
                <a:cs typeface="Helvetica Neue"/>
                <a:sym typeface="Helvetica Neue"/>
              </a:rPr>
              <a:t>Although we can do some basic NLP analyses using a standard computer, a lot of the latest state-of-the-art algorithms require more heavy processing with GPUs.</a:t>
            </a:r>
          </a:p>
          <a:p>
            <a:pPr marL="342900" lvl="0" indent="-342900" algn="l" rtl="0">
              <a:spcBef>
                <a:spcPts val="0"/>
              </a:spcBef>
              <a:spcAft>
                <a:spcPts val="0"/>
              </a:spcAft>
              <a:buClr>
                <a:schemeClr val="dk1"/>
              </a:buClr>
              <a:buSzPts val="1100"/>
              <a:buFont typeface="Arial" panose="020B0604020202020204" pitchFamily="34" charset="0"/>
              <a:buChar char="•"/>
            </a:pPr>
            <a:endParaRPr lang="en-US" sz="1800" dirty="0" smtClean="0">
              <a:latin typeface="Helvetica Neue"/>
              <a:ea typeface="Helvetica Neue"/>
              <a:cs typeface="Helvetica Neue"/>
              <a:sym typeface="Helvetica Neue"/>
            </a:endParaRPr>
          </a:p>
          <a:p>
            <a:pPr marL="342900" lvl="0" indent="-342900" algn="l" rtl="0">
              <a:spcBef>
                <a:spcPts val="0"/>
              </a:spcBef>
              <a:spcAft>
                <a:spcPts val="0"/>
              </a:spcAft>
              <a:buClr>
                <a:schemeClr val="dk1"/>
              </a:buClr>
              <a:buSzPts val="1100"/>
              <a:buFont typeface="Arial" panose="020B0604020202020204" pitchFamily="34" charset="0"/>
              <a:buChar char="•"/>
            </a:pPr>
            <a:r>
              <a:rPr lang="en-US" sz="1800" dirty="0" smtClean="0">
                <a:latin typeface="Helvetica Neue"/>
                <a:ea typeface="Helvetica Neue"/>
                <a:cs typeface="Helvetica Neue"/>
                <a:sym typeface="Helvetica Neue"/>
              </a:rPr>
              <a:t>You are of course free to try running these types of algorithms on your own computer, but we can make use of Google </a:t>
            </a:r>
            <a:r>
              <a:rPr lang="en-US" sz="1800" dirty="0" err="1" smtClean="0">
                <a:latin typeface="Helvetica Neue"/>
                <a:ea typeface="Helvetica Neue"/>
                <a:cs typeface="Helvetica Neue"/>
                <a:sym typeface="Helvetica Neue"/>
              </a:rPr>
              <a:t>Colab</a:t>
            </a:r>
            <a:r>
              <a:rPr lang="en-US" sz="1800" dirty="0" smtClean="0">
                <a:latin typeface="Helvetica Neue"/>
                <a:ea typeface="Helvetica Neue"/>
                <a:cs typeface="Helvetica Neue"/>
                <a:sym typeface="Helvetica Neue"/>
              </a:rPr>
              <a:t> where we run notebooks online and processing with GPU resources made available to the public (with limits).</a:t>
            </a:r>
          </a:p>
          <a:p>
            <a:pPr marL="342900" lvl="1" indent="-342900">
              <a:buClr>
                <a:schemeClr val="dk1"/>
              </a:buClr>
              <a:buSzPts val="1100"/>
              <a:buFont typeface="Arial" panose="020B0604020202020204" pitchFamily="34" charset="0"/>
              <a:buChar char="•"/>
            </a:pPr>
            <a:endParaRPr lang="en-CA" sz="1800" dirty="0">
              <a:latin typeface="Helvetica Neue"/>
              <a:ea typeface="Helvetica Neue"/>
              <a:cs typeface="Helvetica Neue"/>
              <a:sym typeface="Helvetica Neue"/>
            </a:endParaRPr>
          </a:p>
          <a:p>
            <a:pPr marL="285750" lvl="0" indent="-285750" algn="l" rtl="0">
              <a:spcBef>
                <a:spcPts val="0"/>
              </a:spcBef>
              <a:spcAft>
                <a:spcPts val="0"/>
              </a:spcAft>
              <a:buClr>
                <a:schemeClr val="dk1"/>
              </a:buClr>
              <a:buSzPts val="1100"/>
              <a:buFont typeface="Arial" panose="020B0604020202020204" pitchFamily="34" charset="0"/>
              <a:buChar char="•"/>
            </a:pPr>
            <a:endParaRPr lang="en-CA" sz="1600" dirty="0" smtClean="0">
              <a:latin typeface="Helvetica Neue"/>
              <a:ea typeface="Helvetica Neue"/>
              <a:cs typeface="Helvetica Neue"/>
              <a:sym typeface="Helvetica Neue"/>
            </a:endParaRPr>
          </a:p>
        </p:txBody>
      </p:sp>
      <p:pic>
        <p:nvPicPr>
          <p:cNvPr id="7170" name="Picture 2" descr="Welcome To Colaboratory - Colabora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7588" y="1243725"/>
            <a:ext cx="2947627" cy="2947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163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106"/>
        <p:cNvGrpSpPr/>
        <p:nvPr/>
      </p:nvGrpSpPr>
      <p:grpSpPr>
        <a:xfrm>
          <a:off x="0" y="0"/>
          <a:ext cx="0" cy="0"/>
          <a:chOff x="0" y="0"/>
          <a:chExt cx="0" cy="0"/>
        </a:xfrm>
      </p:grpSpPr>
      <p:sp>
        <p:nvSpPr>
          <p:cNvPr id="107" name="Google Shape;107;p17"/>
          <p:cNvSpPr txBox="1">
            <a:spLocks noGrp="1"/>
          </p:cNvSpPr>
          <p:nvPr>
            <p:ph type="title" idx="4294967295"/>
          </p:nvPr>
        </p:nvSpPr>
        <p:spPr>
          <a:xfrm>
            <a:off x="469150" y="506150"/>
            <a:ext cx="3996900" cy="82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dirty="0" smtClean="0">
                <a:solidFill>
                  <a:schemeClr val="lt1"/>
                </a:solidFill>
                <a:latin typeface="Proxima Nova"/>
                <a:ea typeface="Proxima Nova"/>
                <a:cs typeface="Proxima Nova"/>
                <a:sym typeface="Proxima Nova"/>
              </a:rPr>
              <a:t>Preprocessing</a:t>
            </a:r>
            <a:endParaRPr sz="4000" b="1" dirty="0">
              <a:solidFill>
                <a:schemeClr val="lt1"/>
              </a:solidFill>
              <a:latin typeface="Proxima Nova"/>
              <a:ea typeface="Proxima Nova"/>
              <a:cs typeface="Proxima Nova"/>
              <a:sym typeface="Proxima Nova"/>
            </a:endParaRPr>
          </a:p>
        </p:txBody>
      </p:sp>
      <p:pic>
        <p:nvPicPr>
          <p:cNvPr id="108" name="Google Shape;108;p17"/>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109" name="Google Shape;109;p17"/>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110" name="Google Shape;110;p17"/>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111" name="Google Shape;111;p17"/>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112" name="Google Shape;112;p17"/>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1093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15125" y="246825"/>
            <a:ext cx="6250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smtClean="0">
                <a:solidFill>
                  <a:srgbClr val="404040"/>
                </a:solidFill>
                <a:latin typeface="Proxima Nova"/>
                <a:ea typeface="Proxima Nova"/>
                <a:cs typeface="Proxima Nova"/>
                <a:sym typeface="Proxima Nova"/>
              </a:rPr>
              <a:t>PREPROCESSING</a:t>
            </a:r>
            <a:endParaRPr dirty="0">
              <a:solidFill>
                <a:srgbClr val="404040"/>
              </a:solidFill>
            </a:endParaRPr>
          </a:p>
        </p:txBody>
      </p:sp>
      <p:sp>
        <p:nvSpPr>
          <p:cNvPr id="119" name="Google Shape;119;p18"/>
          <p:cNvSpPr txBox="1"/>
          <p:nvPr/>
        </p:nvSpPr>
        <p:spPr>
          <a:xfrm>
            <a:off x="415125" y="1043722"/>
            <a:ext cx="3483544" cy="3798441"/>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Clr>
                <a:schemeClr val="dk1"/>
              </a:buClr>
              <a:buSzPts val="1100"/>
              <a:buFont typeface="Arial" panose="020B0604020202020204" pitchFamily="34" charset="0"/>
              <a:buChar char="•"/>
            </a:pPr>
            <a:r>
              <a:rPr lang="en-US" sz="1800" dirty="0" smtClean="0">
                <a:latin typeface="Helvetica Neue"/>
                <a:ea typeface="Helvetica Neue"/>
                <a:cs typeface="Helvetica Neue"/>
                <a:sym typeface="Helvetica Neue"/>
              </a:rPr>
              <a:t>Text data cannot simply be processed as strings and characters – we need to convert it to a numerical representation.</a:t>
            </a:r>
          </a:p>
          <a:p>
            <a:pPr marL="342900" lvl="0" indent="-342900" algn="l" rtl="0">
              <a:spcBef>
                <a:spcPts val="0"/>
              </a:spcBef>
              <a:spcAft>
                <a:spcPts val="0"/>
              </a:spcAft>
              <a:buClr>
                <a:schemeClr val="dk1"/>
              </a:buClr>
              <a:buSzPts val="1100"/>
              <a:buFont typeface="Arial" panose="020B0604020202020204" pitchFamily="34" charset="0"/>
              <a:buChar char="•"/>
            </a:pPr>
            <a:r>
              <a:rPr lang="en-US" sz="1800" dirty="0" smtClean="0">
                <a:latin typeface="Helvetica Neue"/>
                <a:ea typeface="Helvetica Neue"/>
                <a:cs typeface="Helvetica Neue"/>
                <a:sym typeface="Helvetica Neue"/>
              </a:rPr>
              <a:t>The way we do this is to consider words, parts of words, or combinations of multiple words as </a:t>
            </a:r>
            <a:r>
              <a:rPr lang="en-US" sz="1800" b="1" dirty="0" smtClean="0">
                <a:latin typeface="Helvetica Neue"/>
                <a:ea typeface="Helvetica Neue"/>
                <a:cs typeface="Helvetica Neue"/>
                <a:sym typeface="Helvetica Neue"/>
              </a:rPr>
              <a:t>tokens</a:t>
            </a:r>
            <a:r>
              <a:rPr lang="en-US" sz="1800" dirty="0" smtClean="0">
                <a:latin typeface="Helvetica Neue"/>
                <a:ea typeface="Helvetica Neue"/>
                <a:cs typeface="Helvetica Neue"/>
                <a:sym typeface="Helvetica Neue"/>
              </a:rPr>
              <a:t>.</a:t>
            </a:r>
          </a:p>
          <a:p>
            <a:pPr marL="342900" lvl="0" indent="-342900" algn="l" rtl="0">
              <a:spcBef>
                <a:spcPts val="0"/>
              </a:spcBef>
              <a:spcAft>
                <a:spcPts val="0"/>
              </a:spcAft>
              <a:buClr>
                <a:schemeClr val="dk1"/>
              </a:buClr>
              <a:buSzPts val="1100"/>
              <a:buFont typeface="Arial" panose="020B0604020202020204" pitchFamily="34" charset="0"/>
              <a:buChar char="•"/>
            </a:pPr>
            <a:r>
              <a:rPr lang="en-US" sz="1800" dirty="0" smtClean="0">
                <a:latin typeface="Helvetica Neue"/>
                <a:ea typeface="Helvetica Neue"/>
                <a:cs typeface="Helvetica Neue"/>
                <a:sym typeface="Helvetica Neue"/>
              </a:rPr>
              <a:t>Tokenizing our raw text data is done through a series of preprocessing steps.</a:t>
            </a:r>
          </a:p>
          <a:p>
            <a:pPr marL="342900" lvl="1" indent="-342900">
              <a:buClr>
                <a:schemeClr val="dk1"/>
              </a:buClr>
              <a:buSzPts val="1100"/>
              <a:buFont typeface="Arial" panose="020B0604020202020204" pitchFamily="34" charset="0"/>
              <a:buChar char="•"/>
            </a:pPr>
            <a:endParaRPr lang="en-CA" sz="1800" dirty="0">
              <a:latin typeface="Helvetica Neue"/>
              <a:ea typeface="Helvetica Neue"/>
              <a:cs typeface="Helvetica Neue"/>
              <a:sym typeface="Helvetica Neue"/>
            </a:endParaRPr>
          </a:p>
          <a:p>
            <a:pPr marL="285750" lvl="0" indent="-285750" algn="l" rtl="0">
              <a:spcBef>
                <a:spcPts val="0"/>
              </a:spcBef>
              <a:spcAft>
                <a:spcPts val="0"/>
              </a:spcAft>
              <a:buClr>
                <a:schemeClr val="dk1"/>
              </a:buClr>
              <a:buSzPts val="1100"/>
              <a:buFont typeface="Arial" panose="020B0604020202020204" pitchFamily="34" charset="0"/>
              <a:buChar char="•"/>
            </a:pPr>
            <a:endParaRPr lang="en-CA" sz="1600" dirty="0" smtClean="0">
              <a:latin typeface="Helvetica Neue"/>
              <a:ea typeface="Helvetica Neue"/>
              <a:cs typeface="Helvetica Neue"/>
              <a:sym typeface="Helvetica Neue"/>
            </a:endParaRPr>
          </a:p>
        </p:txBody>
      </p:sp>
      <p:pic>
        <p:nvPicPr>
          <p:cNvPr id="9218" name="Picture 2" descr="Chapter 2 Tokenization | Supervised Machine Learning for Text Analysis in 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9582" y="1106390"/>
            <a:ext cx="4112086" cy="33815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4958834"/>
            <a:ext cx="1391728" cy="184666"/>
          </a:xfrm>
          <a:prstGeom prst="rect">
            <a:avLst/>
          </a:prstGeom>
        </p:spPr>
        <p:txBody>
          <a:bodyPr wrap="none">
            <a:spAutoFit/>
          </a:bodyPr>
          <a:lstStyle/>
          <a:p>
            <a:r>
              <a:rPr lang="en-CA" sz="600" dirty="0"/>
              <a:t>https://smltar.com/tokenization.html</a:t>
            </a:r>
          </a:p>
        </p:txBody>
      </p:sp>
    </p:spTree>
    <p:extLst>
      <p:ext uri="{BB962C8B-B14F-4D97-AF65-F5344CB8AC3E}">
        <p14:creationId xmlns:p14="http://schemas.microsoft.com/office/powerpoint/2010/main" val="1814151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15125" y="246825"/>
            <a:ext cx="6250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smtClean="0">
                <a:solidFill>
                  <a:srgbClr val="404040"/>
                </a:solidFill>
                <a:latin typeface="Proxima Nova"/>
                <a:ea typeface="Proxima Nova"/>
                <a:cs typeface="Proxima Nova"/>
                <a:sym typeface="Proxima Nova"/>
              </a:rPr>
              <a:t>PREPROCESSING</a:t>
            </a:r>
            <a:endParaRPr dirty="0">
              <a:solidFill>
                <a:srgbClr val="404040"/>
              </a:solidFill>
            </a:endParaRPr>
          </a:p>
        </p:txBody>
      </p:sp>
      <p:sp>
        <p:nvSpPr>
          <p:cNvPr id="119" name="Google Shape;119;p18"/>
          <p:cNvSpPr txBox="1"/>
          <p:nvPr/>
        </p:nvSpPr>
        <p:spPr>
          <a:xfrm>
            <a:off x="415125" y="1043722"/>
            <a:ext cx="3483544" cy="3798441"/>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Clr>
                <a:schemeClr val="dk1"/>
              </a:buClr>
              <a:buSzPts val="1100"/>
              <a:buFont typeface="Arial" panose="020B0604020202020204" pitchFamily="34" charset="0"/>
              <a:buChar char="•"/>
            </a:pPr>
            <a:r>
              <a:rPr lang="en-US" sz="1800" dirty="0" smtClean="0">
                <a:latin typeface="Helvetica Neue"/>
                <a:ea typeface="Helvetica Neue"/>
                <a:cs typeface="Helvetica Neue"/>
                <a:sym typeface="Helvetica Neue"/>
              </a:rPr>
              <a:t>We typically apply a series of steps to tokenize:</a:t>
            </a:r>
          </a:p>
          <a:p>
            <a:pPr marL="342900" lvl="1" indent="-342900">
              <a:buClr>
                <a:schemeClr val="dk1"/>
              </a:buClr>
              <a:buSzPts val="1100"/>
              <a:buFont typeface="Arial" panose="020B0604020202020204" pitchFamily="34" charset="0"/>
              <a:buChar char="•"/>
            </a:pPr>
            <a:endParaRPr lang="en-CA" sz="1800" dirty="0">
              <a:latin typeface="Helvetica Neue"/>
              <a:ea typeface="Helvetica Neue"/>
              <a:cs typeface="Helvetica Neue"/>
              <a:sym typeface="Helvetica Neue"/>
            </a:endParaRPr>
          </a:p>
          <a:p>
            <a:pPr marL="285750" lvl="0" indent="-285750" algn="l" rtl="0">
              <a:spcBef>
                <a:spcPts val="0"/>
              </a:spcBef>
              <a:spcAft>
                <a:spcPts val="0"/>
              </a:spcAft>
              <a:buClr>
                <a:schemeClr val="dk1"/>
              </a:buClr>
              <a:buSzPts val="1100"/>
              <a:buFont typeface="Arial" panose="020B0604020202020204" pitchFamily="34" charset="0"/>
              <a:buChar char="•"/>
            </a:pPr>
            <a:endParaRPr lang="en-CA" sz="1600" dirty="0" smtClean="0">
              <a:latin typeface="Helvetica Neue"/>
              <a:ea typeface="Helvetica Neue"/>
              <a:cs typeface="Helvetica Neue"/>
              <a:sym typeface="Helvetica Neue"/>
            </a:endParaRPr>
          </a:p>
        </p:txBody>
      </p:sp>
      <p:sp>
        <p:nvSpPr>
          <p:cNvPr id="2" name="TextBox 1"/>
          <p:cNvSpPr txBox="1"/>
          <p:nvPr/>
        </p:nvSpPr>
        <p:spPr>
          <a:xfrm>
            <a:off x="845494" y="1795175"/>
            <a:ext cx="3377372" cy="3046988"/>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smtClean="0">
                <a:latin typeface="Helvetica Neue" panose="020B0604020202020204" charset="0"/>
              </a:rPr>
              <a:t>Convert all letters to lowercase</a:t>
            </a:r>
          </a:p>
          <a:p>
            <a:pPr marL="285750" indent="-285750">
              <a:buFont typeface="Courier New" panose="02070309020205020404" pitchFamily="49" charset="0"/>
              <a:buChar char="o"/>
            </a:pPr>
            <a:endParaRPr lang="en-US" sz="1600" dirty="0" smtClean="0">
              <a:latin typeface="Helvetica Neue" panose="020B0604020202020204" charset="0"/>
            </a:endParaRPr>
          </a:p>
          <a:p>
            <a:pPr marL="285750" indent="-285750">
              <a:buFont typeface="Courier New" panose="02070309020205020404" pitchFamily="49" charset="0"/>
              <a:buChar char="o"/>
            </a:pPr>
            <a:r>
              <a:rPr lang="en-US" sz="1600" dirty="0" smtClean="0">
                <a:latin typeface="Helvetica Neue" panose="020B0604020202020204" charset="0"/>
              </a:rPr>
              <a:t>Remove punctuation</a:t>
            </a:r>
          </a:p>
          <a:p>
            <a:pPr marL="285750" indent="-285750">
              <a:buFont typeface="Courier New" panose="02070309020205020404" pitchFamily="49" charset="0"/>
              <a:buChar char="o"/>
            </a:pPr>
            <a:endParaRPr lang="en-US" sz="1600" dirty="0" smtClean="0">
              <a:latin typeface="Helvetica Neue" panose="020B0604020202020204" charset="0"/>
            </a:endParaRPr>
          </a:p>
          <a:p>
            <a:pPr marL="285750" indent="-285750">
              <a:buFont typeface="Courier New" panose="02070309020205020404" pitchFamily="49" charset="0"/>
              <a:buChar char="o"/>
            </a:pPr>
            <a:r>
              <a:rPr lang="en-US" sz="1600" dirty="0" smtClean="0">
                <a:latin typeface="Helvetica Neue" panose="020B0604020202020204" charset="0"/>
              </a:rPr>
              <a:t>Separate string into list of strings (words)</a:t>
            </a:r>
          </a:p>
          <a:p>
            <a:pPr marL="285750" indent="-285750">
              <a:buFont typeface="Courier New" panose="02070309020205020404" pitchFamily="49" charset="0"/>
              <a:buChar char="o"/>
            </a:pPr>
            <a:endParaRPr lang="en-US" sz="1600" dirty="0" smtClean="0">
              <a:latin typeface="Helvetica Neue" panose="020B0604020202020204" charset="0"/>
            </a:endParaRPr>
          </a:p>
          <a:p>
            <a:pPr marL="285750" indent="-285750">
              <a:buFont typeface="Courier New" panose="02070309020205020404" pitchFamily="49" charset="0"/>
              <a:buChar char="o"/>
            </a:pPr>
            <a:r>
              <a:rPr lang="en-US" sz="1600" dirty="0" smtClean="0">
                <a:latin typeface="Helvetica Neue" panose="020B0604020202020204" charset="0"/>
              </a:rPr>
              <a:t>Stemming/lemmatization to convert word to its root</a:t>
            </a:r>
          </a:p>
          <a:p>
            <a:pPr marL="285750" indent="-285750">
              <a:buFont typeface="Courier New" panose="02070309020205020404" pitchFamily="49" charset="0"/>
              <a:buChar char="o"/>
            </a:pPr>
            <a:endParaRPr lang="en-US" sz="1600" dirty="0" smtClean="0">
              <a:latin typeface="Helvetica Neue" panose="020B0604020202020204" charset="0"/>
            </a:endParaRPr>
          </a:p>
          <a:p>
            <a:pPr marL="285750" indent="-285750">
              <a:buFont typeface="Courier New" panose="02070309020205020404" pitchFamily="49" charset="0"/>
              <a:buChar char="o"/>
            </a:pPr>
            <a:r>
              <a:rPr lang="en-US" sz="1600" dirty="0" smtClean="0">
                <a:latin typeface="Helvetica Neue" panose="020B0604020202020204" charset="0"/>
              </a:rPr>
              <a:t>Remove unnecessary/non-useful “stop words”</a:t>
            </a:r>
            <a:endParaRPr lang="en-CA" sz="1600" dirty="0">
              <a:latin typeface="Helvetica Neue" panose="020B0604020202020204" charset="0"/>
            </a:endParaRPr>
          </a:p>
        </p:txBody>
      </p:sp>
      <p:sp>
        <p:nvSpPr>
          <p:cNvPr id="4" name="TextBox 3"/>
          <p:cNvSpPr txBox="1"/>
          <p:nvPr/>
        </p:nvSpPr>
        <p:spPr>
          <a:xfrm>
            <a:off x="4788131" y="575572"/>
            <a:ext cx="4148051" cy="523220"/>
          </a:xfrm>
          <a:prstGeom prst="rect">
            <a:avLst/>
          </a:prstGeom>
          <a:solidFill>
            <a:srgbClr val="FFAB40"/>
          </a:solidFill>
        </p:spPr>
        <p:txBody>
          <a:bodyPr wrap="square" rtlCol="0">
            <a:spAutoFit/>
          </a:bodyPr>
          <a:lstStyle/>
          <a:p>
            <a:r>
              <a:rPr lang="en-US" dirty="0" smtClean="0">
                <a:latin typeface="Courier New" panose="02070309020205020404" pitchFamily="49" charset="0"/>
                <a:cs typeface="Courier New" panose="02070309020205020404" pitchFamily="49" charset="0"/>
              </a:rPr>
              <a:t>The dog was running down the street when the mailman yelled “Help me!”.</a:t>
            </a:r>
            <a:endParaRPr lang="en-CA" dirty="0">
              <a:latin typeface="Courier New" panose="02070309020205020404" pitchFamily="49" charset="0"/>
              <a:cs typeface="Courier New" panose="02070309020205020404" pitchFamily="49" charset="0"/>
            </a:endParaRPr>
          </a:p>
        </p:txBody>
      </p:sp>
      <p:sp>
        <p:nvSpPr>
          <p:cNvPr id="8" name="TextBox 7"/>
          <p:cNvSpPr txBox="1"/>
          <p:nvPr/>
        </p:nvSpPr>
        <p:spPr>
          <a:xfrm>
            <a:off x="4788131" y="1508511"/>
            <a:ext cx="4095099" cy="523220"/>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the dog was running down the street when the mailman yelled “help me!”.</a:t>
            </a:r>
            <a:endParaRPr lang="en-CA" dirty="0">
              <a:latin typeface="Courier New" panose="02070309020205020404" pitchFamily="49" charset="0"/>
              <a:cs typeface="Courier New" panose="02070309020205020404" pitchFamily="49" charset="0"/>
            </a:endParaRPr>
          </a:p>
        </p:txBody>
      </p:sp>
      <p:sp>
        <p:nvSpPr>
          <p:cNvPr id="9" name="TextBox 8"/>
          <p:cNvSpPr txBox="1"/>
          <p:nvPr/>
        </p:nvSpPr>
        <p:spPr>
          <a:xfrm>
            <a:off x="4788131" y="2877493"/>
            <a:ext cx="4148049" cy="738664"/>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[the, dog, was, running, down, the, street, when, the, mailman, yelled, help, me]</a:t>
            </a:r>
            <a:endParaRPr lang="en-CA" dirty="0">
              <a:latin typeface="Courier New" panose="02070309020205020404" pitchFamily="49" charset="0"/>
              <a:cs typeface="Courier New" panose="02070309020205020404" pitchFamily="49" charset="0"/>
            </a:endParaRPr>
          </a:p>
        </p:txBody>
      </p:sp>
      <p:sp>
        <p:nvSpPr>
          <p:cNvPr id="10" name="TextBox 9"/>
          <p:cNvSpPr txBox="1"/>
          <p:nvPr/>
        </p:nvSpPr>
        <p:spPr>
          <a:xfrm>
            <a:off x="4788131" y="2232915"/>
            <a:ext cx="4148050" cy="523220"/>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the dog was running down the street when the mailman yelled help me</a:t>
            </a:r>
            <a:endParaRPr lang="en-CA" dirty="0">
              <a:latin typeface="Courier New" panose="02070309020205020404" pitchFamily="49" charset="0"/>
              <a:cs typeface="Courier New" panose="02070309020205020404" pitchFamily="49" charset="0"/>
            </a:endParaRPr>
          </a:p>
        </p:txBody>
      </p:sp>
      <p:sp>
        <p:nvSpPr>
          <p:cNvPr id="11" name="TextBox 10"/>
          <p:cNvSpPr txBox="1"/>
          <p:nvPr/>
        </p:nvSpPr>
        <p:spPr>
          <a:xfrm>
            <a:off x="4788130" y="3675162"/>
            <a:ext cx="4148049" cy="738664"/>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[the, dog, was, run, down, the, street, when, the, mailman, yell, help, me]</a:t>
            </a:r>
            <a:endParaRPr lang="en-CA" dirty="0">
              <a:latin typeface="Courier New" panose="02070309020205020404" pitchFamily="49" charset="0"/>
              <a:cs typeface="Courier New" panose="02070309020205020404" pitchFamily="49" charset="0"/>
            </a:endParaRPr>
          </a:p>
        </p:txBody>
      </p:sp>
      <p:sp>
        <p:nvSpPr>
          <p:cNvPr id="12" name="TextBox 11"/>
          <p:cNvSpPr txBox="1"/>
          <p:nvPr/>
        </p:nvSpPr>
        <p:spPr>
          <a:xfrm>
            <a:off x="4788130" y="4527947"/>
            <a:ext cx="4148049" cy="523220"/>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[dog, run, down, street, mailman, yell, help, me]</a:t>
            </a:r>
            <a:endParaRPr lang="en-CA"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V="1">
            <a:off x="3990109" y="1746825"/>
            <a:ext cx="798021" cy="1900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100648" y="2419005"/>
            <a:ext cx="1687482" cy="22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80122" y="2961080"/>
            <a:ext cx="608008" cy="2047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1" idx="1"/>
          </p:cNvCxnSpPr>
          <p:nvPr/>
        </p:nvCxnSpPr>
        <p:spPr>
          <a:xfrm>
            <a:off x="3662842" y="3814920"/>
            <a:ext cx="1125288" cy="2295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2" idx="1"/>
          </p:cNvCxnSpPr>
          <p:nvPr/>
        </p:nvCxnSpPr>
        <p:spPr>
          <a:xfrm>
            <a:off x="4194855" y="4452251"/>
            <a:ext cx="593275" cy="3373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903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15125" y="246825"/>
            <a:ext cx="6250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smtClean="0">
                <a:solidFill>
                  <a:srgbClr val="404040"/>
                </a:solidFill>
                <a:latin typeface="Proxima Nova"/>
                <a:ea typeface="Proxima Nova"/>
                <a:cs typeface="Proxima Nova"/>
                <a:sym typeface="Proxima Nova"/>
              </a:rPr>
              <a:t>PREPROCESSING</a:t>
            </a:r>
            <a:endParaRPr dirty="0">
              <a:solidFill>
                <a:srgbClr val="404040"/>
              </a:solidFill>
            </a:endParaRPr>
          </a:p>
        </p:txBody>
      </p:sp>
      <p:sp>
        <p:nvSpPr>
          <p:cNvPr id="119" name="Google Shape;119;p18"/>
          <p:cNvSpPr txBox="1"/>
          <p:nvPr/>
        </p:nvSpPr>
        <p:spPr>
          <a:xfrm>
            <a:off x="415125" y="1043722"/>
            <a:ext cx="3483544" cy="3798441"/>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endParaRPr lang="en-CA" sz="1600" dirty="0" smtClean="0">
              <a:latin typeface="Helvetica Neue"/>
              <a:ea typeface="Helvetica Neue"/>
              <a:cs typeface="Helvetica Neue"/>
              <a:sym typeface="Helvetica Neue"/>
            </a:endParaRPr>
          </a:p>
        </p:txBody>
      </p:sp>
      <p:pic>
        <p:nvPicPr>
          <p:cNvPr id="17" name="Picture 16" descr="Diagram&#10;&#10;Description automatically generated">
            <a:extLst>
              <a:ext uri="{FF2B5EF4-FFF2-40B4-BE49-F238E27FC236}">
                <a16:creationId xmlns:a16="http://schemas.microsoft.com/office/drawing/2014/main" id="{52E2907B-E882-48EC-A438-DFF637B4C1AF}"/>
              </a:ext>
            </a:extLst>
          </p:cNvPr>
          <p:cNvPicPr>
            <a:picLocks noChangeAspect="1"/>
          </p:cNvPicPr>
          <p:nvPr/>
        </p:nvPicPr>
        <p:blipFill rotWithShape="1">
          <a:blip r:embed="rId3">
            <a:extLst>
              <a:ext uri="{28A0092B-C50C-407E-A947-70E740481C1C}">
                <a14:useLocalDpi xmlns:a14="http://schemas.microsoft.com/office/drawing/2010/main" val="0"/>
              </a:ext>
            </a:extLst>
          </a:blip>
          <a:srcRect t="1844"/>
          <a:stretch/>
        </p:blipFill>
        <p:spPr>
          <a:xfrm>
            <a:off x="1509540" y="1163781"/>
            <a:ext cx="6354300" cy="3280509"/>
          </a:xfrm>
          <a:prstGeom prst="rect">
            <a:avLst/>
          </a:prstGeom>
        </p:spPr>
      </p:pic>
    </p:spTree>
    <p:extLst>
      <p:ext uri="{BB962C8B-B14F-4D97-AF65-F5344CB8AC3E}">
        <p14:creationId xmlns:p14="http://schemas.microsoft.com/office/powerpoint/2010/main" val="2983746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15125" y="246825"/>
            <a:ext cx="6250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smtClean="0">
                <a:solidFill>
                  <a:srgbClr val="404040"/>
                </a:solidFill>
                <a:latin typeface="Proxima Nova"/>
                <a:ea typeface="Proxima Nova"/>
                <a:cs typeface="Proxima Nova"/>
                <a:sym typeface="Proxima Nova"/>
              </a:rPr>
              <a:t>PREPROCESSING</a:t>
            </a:r>
            <a:endParaRPr dirty="0">
              <a:solidFill>
                <a:srgbClr val="404040"/>
              </a:solidFill>
            </a:endParaRPr>
          </a:p>
        </p:txBody>
      </p:sp>
      <p:sp>
        <p:nvSpPr>
          <p:cNvPr id="119" name="Google Shape;119;p18"/>
          <p:cNvSpPr txBox="1"/>
          <p:nvPr/>
        </p:nvSpPr>
        <p:spPr>
          <a:xfrm>
            <a:off x="415125" y="1043722"/>
            <a:ext cx="3483544" cy="3798441"/>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endParaRPr lang="en-CA" sz="1600" dirty="0" smtClean="0">
              <a:latin typeface="Helvetica Neue"/>
              <a:ea typeface="Helvetica Neue"/>
              <a:cs typeface="Helvetica Neue"/>
              <a:sym typeface="Helvetica Neue"/>
            </a:endParaRPr>
          </a:p>
        </p:txBody>
      </p:sp>
      <p:sp>
        <p:nvSpPr>
          <p:cNvPr id="8" name="Google Shape;119;p18"/>
          <p:cNvSpPr txBox="1"/>
          <p:nvPr/>
        </p:nvSpPr>
        <p:spPr>
          <a:xfrm>
            <a:off x="567525" y="1196122"/>
            <a:ext cx="4220606" cy="3798441"/>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Clr>
                <a:schemeClr val="dk1"/>
              </a:buClr>
              <a:buSzPts val="1100"/>
              <a:buFont typeface="Arial" panose="020B0604020202020204" pitchFamily="34" charset="0"/>
              <a:buChar char="•"/>
            </a:pPr>
            <a:r>
              <a:rPr lang="en-US" sz="1800" dirty="0" smtClean="0">
                <a:latin typeface="Helvetica Neue"/>
                <a:ea typeface="Helvetica Neue"/>
                <a:cs typeface="Helvetica Neue"/>
                <a:sym typeface="Helvetica Neue"/>
              </a:rPr>
              <a:t>Once we have a list of tokens for each “document” (e.g., sentence, email, tweet, article) we can then convert to a bag-of-words representation.</a:t>
            </a:r>
          </a:p>
          <a:p>
            <a:pPr marL="342900" lvl="0" indent="-342900" algn="l" rtl="0">
              <a:spcBef>
                <a:spcPts val="0"/>
              </a:spcBef>
              <a:spcAft>
                <a:spcPts val="0"/>
              </a:spcAft>
              <a:buClr>
                <a:schemeClr val="dk1"/>
              </a:buClr>
              <a:buSzPts val="1100"/>
              <a:buFont typeface="Arial" panose="020B0604020202020204" pitchFamily="34" charset="0"/>
              <a:buChar char="•"/>
            </a:pPr>
            <a:r>
              <a:rPr lang="en-US" sz="1800" dirty="0" smtClean="0">
                <a:latin typeface="Helvetica Neue"/>
                <a:ea typeface="Helvetica Neue"/>
                <a:cs typeface="Helvetica Neue"/>
                <a:sym typeface="Helvetica Neue"/>
              </a:rPr>
              <a:t>Now we have a set of word counts where each row is a document and each column is a word in our overall vocabulary across all documents.</a:t>
            </a:r>
          </a:p>
          <a:p>
            <a:pPr marL="342900" lvl="0" indent="-342900" algn="l" rtl="0">
              <a:spcBef>
                <a:spcPts val="0"/>
              </a:spcBef>
              <a:spcAft>
                <a:spcPts val="0"/>
              </a:spcAft>
              <a:buClr>
                <a:schemeClr val="dk1"/>
              </a:buClr>
              <a:buSzPts val="1100"/>
              <a:buFont typeface="Arial" panose="020B0604020202020204" pitchFamily="34" charset="0"/>
              <a:buChar char="•"/>
            </a:pPr>
            <a:r>
              <a:rPr lang="en-US" sz="1800" dirty="0" smtClean="0">
                <a:latin typeface="Helvetica Neue"/>
                <a:ea typeface="Helvetica Neue"/>
                <a:cs typeface="Helvetica Neue"/>
                <a:sym typeface="Helvetica Neue"/>
              </a:rPr>
              <a:t>Note this will typically be very sparse (lots of zeroes).</a:t>
            </a:r>
          </a:p>
          <a:p>
            <a:pPr marL="342900" lvl="0" indent="-342900" algn="l" rtl="0">
              <a:spcBef>
                <a:spcPts val="0"/>
              </a:spcBef>
              <a:spcAft>
                <a:spcPts val="0"/>
              </a:spcAft>
              <a:buClr>
                <a:schemeClr val="dk1"/>
              </a:buClr>
              <a:buSzPts val="1100"/>
              <a:buFont typeface="Arial" panose="020B0604020202020204" pitchFamily="34" charset="0"/>
              <a:buChar char="•"/>
            </a:pPr>
            <a:endParaRPr lang="en-CA" sz="1600" dirty="0" smtClean="0">
              <a:latin typeface="Helvetica Neue"/>
              <a:ea typeface="Helvetica Neue"/>
              <a:cs typeface="Helvetica Neue"/>
              <a:sym typeface="Helvetica Neue"/>
            </a:endParaRPr>
          </a:p>
        </p:txBody>
      </p:sp>
      <p:pic>
        <p:nvPicPr>
          <p:cNvPr id="9" name="Picture 2" descr="3 Working with Text Data in R | NLP for Healthc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279" y="1979242"/>
            <a:ext cx="4077495" cy="1620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335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15125" y="246825"/>
            <a:ext cx="6250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smtClean="0">
                <a:solidFill>
                  <a:srgbClr val="404040"/>
                </a:solidFill>
                <a:latin typeface="Proxima Nova"/>
                <a:ea typeface="Proxima Nova"/>
                <a:cs typeface="Proxima Nova"/>
                <a:sym typeface="Proxima Nova"/>
              </a:rPr>
              <a:t>PREPROCESSING</a:t>
            </a:r>
            <a:endParaRPr dirty="0">
              <a:solidFill>
                <a:srgbClr val="404040"/>
              </a:solidFill>
            </a:endParaRPr>
          </a:p>
        </p:txBody>
      </p:sp>
      <p:sp>
        <p:nvSpPr>
          <p:cNvPr id="119" name="Google Shape;119;p18"/>
          <p:cNvSpPr txBox="1"/>
          <p:nvPr/>
        </p:nvSpPr>
        <p:spPr>
          <a:xfrm>
            <a:off x="415125" y="1043722"/>
            <a:ext cx="3483544" cy="3798441"/>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endParaRPr lang="en-CA" sz="1600" dirty="0" smtClean="0">
              <a:latin typeface="Helvetica Neue"/>
              <a:ea typeface="Helvetica Neue"/>
              <a:cs typeface="Helvetica Neue"/>
              <a:sym typeface="Helvetica Neue"/>
            </a:endParaRPr>
          </a:p>
        </p:txBody>
      </p:sp>
      <p:sp>
        <p:nvSpPr>
          <p:cNvPr id="8" name="Google Shape;119;p18"/>
          <p:cNvSpPr txBox="1"/>
          <p:nvPr/>
        </p:nvSpPr>
        <p:spPr>
          <a:xfrm>
            <a:off x="567525" y="1196122"/>
            <a:ext cx="4220606" cy="3798441"/>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Clr>
                <a:schemeClr val="dk1"/>
              </a:buClr>
              <a:buSzPts val="1100"/>
              <a:buFont typeface="Arial" panose="020B0604020202020204" pitchFamily="34" charset="0"/>
              <a:buChar char="•"/>
            </a:pPr>
            <a:r>
              <a:rPr lang="en-US" sz="1800" dirty="0" smtClean="0">
                <a:latin typeface="Helvetica Neue"/>
                <a:ea typeface="Helvetica Neue"/>
                <a:cs typeface="Helvetica Neue"/>
                <a:sym typeface="Helvetica Neue"/>
              </a:rPr>
              <a:t>We can also use what is called </a:t>
            </a:r>
            <a:r>
              <a:rPr lang="en-US" sz="1800" b="1" dirty="0" smtClean="0">
                <a:latin typeface="Helvetica Neue"/>
                <a:ea typeface="Helvetica Neue"/>
                <a:cs typeface="Helvetica Neue"/>
                <a:sym typeface="Helvetica Neue"/>
              </a:rPr>
              <a:t>term frequency inverse document frequency</a:t>
            </a:r>
            <a:r>
              <a:rPr lang="en-US" sz="1800" dirty="0" smtClean="0">
                <a:latin typeface="Helvetica Neue"/>
                <a:ea typeface="Helvetica Neue"/>
                <a:cs typeface="Helvetica Neue"/>
                <a:sym typeface="Helvetica Neue"/>
              </a:rPr>
              <a:t>, which is computed from our word counts but considers words that appear frequently across all documents to be less important.</a:t>
            </a:r>
          </a:p>
          <a:p>
            <a:pPr marL="342900" lvl="0" indent="-342900" algn="l" rtl="0">
              <a:spcBef>
                <a:spcPts val="0"/>
              </a:spcBef>
              <a:spcAft>
                <a:spcPts val="0"/>
              </a:spcAft>
              <a:buClr>
                <a:schemeClr val="dk1"/>
              </a:buClr>
              <a:buSzPts val="1100"/>
              <a:buFont typeface="Arial" panose="020B0604020202020204" pitchFamily="34" charset="0"/>
              <a:buChar char="•"/>
            </a:pPr>
            <a:endParaRPr lang="en-CA" sz="1600" dirty="0" smtClean="0">
              <a:latin typeface="Helvetica Neue"/>
              <a:ea typeface="Helvetica Neue"/>
              <a:cs typeface="Helvetica Neue"/>
              <a:sym typeface="Helvetica Neue"/>
            </a:endParaRPr>
          </a:p>
        </p:txBody>
      </p:sp>
      <p:pic>
        <p:nvPicPr>
          <p:cNvPr id="6" name="Picture 5" descr="Text&#10;&#10;Description automatically generated with medium confidence">
            <a:extLst>
              <a:ext uri="{FF2B5EF4-FFF2-40B4-BE49-F238E27FC236}">
                <a16:creationId xmlns:a16="http://schemas.microsoft.com/office/drawing/2014/main" id="{0CB52279-99C9-434F-B1A7-49AA2D740FB2}"/>
              </a:ext>
            </a:extLst>
          </p:cNvPr>
          <p:cNvPicPr>
            <a:picLocks noChangeAspect="1"/>
          </p:cNvPicPr>
          <p:nvPr/>
        </p:nvPicPr>
        <p:blipFill rotWithShape="1">
          <a:blip r:embed="rId3">
            <a:extLst>
              <a:ext uri="{28A0092B-C50C-407E-A947-70E740481C1C}">
                <a14:useLocalDpi xmlns:a14="http://schemas.microsoft.com/office/drawing/2010/main" val="0"/>
              </a:ext>
            </a:extLst>
          </a:blip>
          <a:srcRect l="8748" r="5454"/>
          <a:stretch/>
        </p:blipFill>
        <p:spPr>
          <a:xfrm>
            <a:off x="1088967" y="3155401"/>
            <a:ext cx="3535208" cy="1570383"/>
          </a:xfrm>
          <a:prstGeom prst="rect">
            <a:avLst/>
          </a:prstGeom>
        </p:spPr>
      </p:pic>
      <p:pic>
        <p:nvPicPr>
          <p:cNvPr id="7" name="Picture 6">
            <a:extLst>
              <a:ext uri="{FF2B5EF4-FFF2-40B4-BE49-F238E27FC236}">
                <a16:creationId xmlns:a16="http://schemas.microsoft.com/office/drawing/2014/main" id="{F04AD881-5B00-4263-AA77-2850C35413DF}"/>
              </a:ext>
            </a:extLst>
          </p:cNvPr>
          <p:cNvPicPr>
            <a:picLocks noChangeAspect="1"/>
          </p:cNvPicPr>
          <p:nvPr/>
        </p:nvPicPr>
        <p:blipFill>
          <a:blip r:embed="rId4"/>
          <a:stretch>
            <a:fillRect/>
          </a:stretch>
        </p:blipFill>
        <p:spPr>
          <a:xfrm>
            <a:off x="4963394" y="1196122"/>
            <a:ext cx="4033197" cy="2411602"/>
          </a:xfrm>
          <a:prstGeom prst="rect">
            <a:avLst/>
          </a:prstGeom>
        </p:spPr>
      </p:pic>
    </p:spTree>
    <p:extLst>
      <p:ext uri="{BB962C8B-B14F-4D97-AF65-F5344CB8AC3E}">
        <p14:creationId xmlns:p14="http://schemas.microsoft.com/office/powerpoint/2010/main" val="827659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15125" y="246825"/>
            <a:ext cx="6250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smtClean="0">
                <a:solidFill>
                  <a:srgbClr val="404040"/>
                </a:solidFill>
                <a:latin typeface="Proxima Nova"/>
                <a:ea typeface="Proxima Nova"/>
                <a:cs typeface="Proxima Nova"/>
                <a:sym typeface="Proxima Nova"/>
              </a:rPr>
              <a:t>PREPROCESSING</a:t>
            </a:r>
            <a:endParaRPr dirty="0">
              <a:solidFill>
                <a:srgbClr val="404040"/>
              </a:solidFill>
            </a:endParaRPr>
          </a:p>
        </p:txBody>
      </p:sp>
      <p:sp>
        <p:nvSpPr>
          <p:cNvPr id="119" name="Google Shape;119;p18"/>
          <p:cNvSpPr txBox="1"/>
          <p:nvPr/>
        </p:nvSpPr>
        <p:spPr>
          <a:xfrm>
            <a:off x="415125" y="1043722"/>
            <a:ext cx="3483544" cy="3798441"/>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endParaRPr lang="en-CA" sz="1600" dirty="0" smtClean="0">
              <a:latin typeface="Helvetica Neue"/>
              <a:ea typeface="Helvetica Neue"/>
              <a:cs typeface="Helvetica Neue"/>
              <a:sym typeface="Helvetica Neue"/>
            </a:endParaRPr>
          </a:p>
        </p:txBody>
      </p:sp>
      <p:sp>
        <p:nvSpPr>
          <p:cNvPr id="8" name="Google Shape;119;p18"/>
          <p:cNvSpPr txBox="1"/>
          <p:nvPr/>
        </p:nvSpPr>
        <p:spPr>
          <a:xfrm>
            <a:off x="567525" y="1196122"/>
            <a:ext cx="3397646" cy="3798441"/>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Clr>
                <a:schemeClr val="dk1"/>
              </a:buClr>
              <a:buSzPts val="1100"/>
              <a:buFont typeface="Arial" panose="020B0604020202020204" pitchFamily="34" charset="0"/>
              <a:buChar char="•"/>
            </a:pPr>
            <a:r>
              <a:rPr lang="en-US" sz="1800" dirty="0" smtClean="0">
                <a:latin typeface="Helvetica Neue"/>
                <a:ea typeface="Helvetica Neue"/>
                <a:cs typeface="Helvetica Neue"/>
                <a:sym typeface="Helvetica Neue"/>
              </a:rPr>
              <a:t>We can also apply a neural network model to create </a:t>
            </a:r>
            <a:r>
              <a:rPr lang="en-US" sz="1800" i="1" dirty="0" smtClean="0">
                <a:latin typeface="Helvetica Neue"/>
                <a:ea typeface="Helvetica Neue"/>
                <a:cs typeface="Helvetica Neue"/>
                <a:sym typeface="Helvetica Neue"/>
              </a:rPr>
              <a:t>word</a:t>
            </a:r>
            <a:r>
              <a:rPr lang="en-US" sz="1800" dirty="0" smtClean="0">
                <a:latin typeface="Helvetica Neue"/>
                <a:ea typeface="Helvetica Neue"/>
                <a:cs typeface="Helvetica Neue"/>
                <a:sym typeface="Helvetica Neue"/>
              </a:rPr>
              <a:t> </a:t>
            </a:r>
            <a:r>
              <a:rPr lang="en-US" sz="1800" i="1" dirty="0" err="1" smtClean="0">
                <a:latin typeface="Helvetica Neue"/>
                <a:ea typeface="Helvetica Neue"/>
                <a:cs typeface="Helvetica Neue"/>
                <a:sym typeface="Helvetica Neue"/>
              </a:rPr>
              <a:t>embeddings</a:t>
            </a:r>
            <a:r>
              <a:rPr lang="en-US" sz="1800" dirty="0" smtClean="0">
                <a:latin typeface="Helvetica Neue"/>
                <a:ea typeface="Helvetica Neue"/>
                <a:cs typeface="Helvetica Neue"/>
                <a:sym typeface="Helvetica Neue"/>
              </a:rPr>
              <a:t> that encode words as high-dimensional vectors across dimensions that represent meaning.</a:t>
            </a:r>
          </a:p>
          <a:p>
            <a:pPr marL="342900" lvl="0" indent="-342900" algn="l" rtl="0">
              <a:spcBef>
                <a:spcPts val="0"/>
              </a:spcBef>
              <a:spcAft>
                <a:spcPts val="0"/>
              </a:spcAft>
              <a:buClr>
                <a:schemeClr val="dk1"/>
              </a:buClr>
              <a:buSzPts val="1100"/>
              <a:buFont typeface="Arial" panose="020B0604020202020204" pitchFamily="34" charset="0"/>
              <a:buChar char="•"/>
            </a:pPr>
            <a:r>
              <a:rPr lang="en-US" sz="1800" dirty="0" smtClean="0">
                <a:latin typeface="Helvetica Neue"/>
                <a:ea typeface="Helvetica Neue"/>
                <a:cs typeface="Helvetica Neue"/>
                <a:sym typeface="Helvetica Neue"/>
              </a:rPr>
              <a:t>This typically involves using a pre-trained model (e.g., </a:t>
            </a:r>
            <a:r>
              <a:rPr lang="en-US" sz="1800" b="1" dirty="0" smtClean="0">
                <a:latin typeface="Helvetica Neue"/>
                <a:ea typeface="Helvetica Neue"/>
                <a:cs typeface="Helvetica Neue"/>
                <a:sym typeface="Helvetica Neue"/>
              </a:rPr>
              <a:t>word2vec</a:t>
            </a:r>
            <a:r>
              <a:rPr lang="en-US" sz="1800" dirty="0" smtClean="0">
                <a:latin typeface="Helvetica Neue"/>
                <a:ea typeface="Helvetica Neue"/>
                <a:cs typeface="Helvetica Neue"/>
                <a:sym typeface="Helvetica Neue"/>
              </a:rPr>
              <a:t>)</a:t>
            </a:r>
          </a:p>
          <a:p>
            <a:pPr marL="342900" lvl="0" indent="-342900" algn="l" rtl="0">
              <a:spcBef>
                <a:spcPts val="0"/>
              </a:spcBef>
              <a:spcAft>
                <a:spcPts val="0"/>
              </a:spcAft>
              <a:buClr>
                <a:schemeClr val="dk1"/>
              </a:buClr>
              <a:buSzPts val="1100"/>
              <a:buFont typeface="Arial" panose="020B0604020202020204" pitchFamily="34" charset="0"/>
              <a:buChar char="•"/>
            </a:pPr>
            <a:endParaRPr lang="en-CA" sz="1600" dirty="0" smtClean="0">
              <a:latin typeface="Helvetica Neue"/>
              <a:ea typeface="Helvetica Neue"/>
              <a:cs typeface="Helvetica Neue"/>
              <a:sym typeface="Helvetica Neue"/>
            </a:endParaRPr>
          </a:p>
        </p:txBody>
      </p:sp>
      <p:pic>
        <p:nvPicPr>
          <p:cNvPr id="9" name="Picture 4" descr="Feature Extraction and Embeddings in Natural Language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672" y="1145779"/>
            <a:ext cx="4799824" cy="3584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0768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15125" y="246825"/>
            <a:ext cx="7457028"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smtClean="0">
                <a:solidFill>
                  <a:srgbClr val="404040"/>
                </a:solidFill>
                <a:latin typeface="Proxima Nova"/>
                <a:ea typeface="Proxima Nova"/>
                <a:cs typeface="Proxima Nova"/>
                <a:sym typeface="Proxima Nova"/>
              </a:rPr>
              <a:t>EXAMPLE COLAB NOTEBOOK</a:t>
            </a:r>
            <a:endParaRPr dirty="0">
              <a:solidFill>
                <a:srgbClr val="404040"/>
              </a:solidFill>
            </a:endParaRPr>
          </a:p>
        </p:txBody>
      </p:sp>
      <p:pic>
        <p:nvPicPr>
          <p:cNvPr id="118" name="Google Shape;118;p18"/>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19" name="Google Shape;119;p18"/>
          <p:cNvSpPr txBox="1"/>
          <p:nvPr/>
        </p:nvSpPr>
        <p:spPr>
          <a:xfrm>
            <a:off x="415125" y="1043722"/>
            <a:ext cx="6744212" cy="3798441"/>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Clr>
                <a:schemeClr val="dk1"/>
              </a:buClr>
              <a:buSzPts val="1100"/>
              <a:buFont typeface="Arial" panose="020B0604020202020204" pitchFamily="34" charset="0"/>
              <a:buChar char="•"/>
            </a:pPr>
            <a:r>
              <a:rPr lang="en-US" sz="1800" dirty="0" smtClean="0">
                <a:latin typeface="Helvetica Neue"/>
                <a:ea typeface="Helvetica Neue"/>
                <a:cs typeface="Helvetica Neue"/>
                <a:sym typeface="Helvetica Neue"/>
              </a:rPr>
              <a:t>Google </a:t>
            </a:r>
            <a:r>
              <a:rPr lang="en-US" sz="1800" dirty="0" err="1" smtClean="0">
                <a:latin typeface="Helvetica Neue"/>
                <a:ea typeface="Helvetica Neue"/>
                <a:cs typeface="Helvetica Neue"/>
                <a:sym typeface="Helvetica Neue"/>
              </a:rPr>
              <a:t>Colab</a:t>
            </a:r>
            <a:r>
              <a:rPr lang="en-US" sz="1800" dirty="0" smtClean="0">
                <a:latin typeface="Helvetica Neue"/>
                <a:ea typeface="Helvetica Neue"/>
                <a:cs typeface="Helvetica Neue"/>
                <a:sym typeface="Helvetica Neue"/>
              </a:rPr>
              <a:t> example:</a:t>
            </a:r>
          </a:p>
          <a:p>
            <a:pPr marL="342900" lvl="1" indent="-342900">
              <a:buClr>
                <a:schemeClr val="dk1"/>
              </a:buClr>
              <a:buSzPts val="1100"/>
              <a:buFont typeface="Arial" panose="020B0604020202020204" pitchFamily="34" charset="0"/>
              <a:buChar char="•"/>
            </a:pPr>
            <a:endParaRPr lang="en-CA" sz="1800" dirty="0">
              <a:latin typeface="Helvetica Neue"/>
              <a:ea typeface="Helvetica Neue"/>
              <a:cs typeface="Helvetica Neue"/>
              <a:sym typeface="Helvetica Neue"/>
            </a:endParaRPr>
          </a:p>
          <a:p>
            <a:pPr marL="285750" lvl="0" indent="-285750" algn="l" rtl="0">
              <a:spcBef>
                <a:spcPts val="0"/>
              </a:spcBef>
              <a:spcAft>
                <a:spcPts val="0"/>
              </a:spcAft>
              <a:buClr>
                <a:schemeClr val="dk1"/>
              </a:buClr>
              <a:buSzPts val="1100"/>
              <a:buFont typeface="Arial" panose="020B0604020202020204" pitchFamily="34" charset="0"/>
              <a:buChar char="•"/>
            </a:pPr>
            <a:endParaRPr lang="en-CA" sz="1600" dirty="0" smtClean="0">
              <a:latin typeface="Helvetica Neue"/>
              <a:ea typeface="Helvetica Neue"/>
              <a:cs typeface="Helvetica Neue"/>
              <a:sym typeface="Helvetica Neue"/>
            </a:endParaRPr>
          </a:p>
        </p:txBody>
      </p:sp>
      <p:sp>
        <p:nvSpPr>
          <p:cNvPr id="2" name="Rectangle 1"/>
          <p:cNvSpPr/>
          <p:nvPr/>
        </p:nvSpPr>
        <p:spPr>
          <a:xfrm>
            <a:off x="172529" y="2026491"/>
            <a:ext cx="8894755" cy="830997"/>
          </a:xfrm>
          <a:prstGeom prst="rect">
            <a:avLst/>
          </a:prstGeom>
        </p:spPr>
        <p:txBody>
          <a:bodyPr wrap="square">
            <a:spAutoFit/>
          </a:bodyPr>
          <a:lstStyle/>
          <a:p>
            <a:r>
              <a:rPr lang="en-CA" sz="1600" dirty="0">
                <a:hlinkClick r:id="rId4"/>
              </a:rPr>
              <a:t>https://</a:t>
            </a:r>
            <a:r>
              <a:rPr lang="en-CA" sz="1600" dirty="0" smtClean="0">
                <a:hlinkClick r:id="rId4"/>
              </a:rPr>
              <a:t>colab.research.google.com/drive/1MwgorhzFSqP7xuc6OZoa50b_5Lk5yCzF?usp=sharing</a:t>
            </a:r>
            <a:endParaRPr lang="en-CA" sz="1600" dirty="0" smtClean="0"/>
          </a:p>
          <a:p>
            <a:endParaRPr lang="en-CA" sz="1600" dirty="0" smtClean="0"/>
          </a:p>
          <a:p>
            <a:endParaRPr lang="en-CA" sz="1600" dirty="0"/>
          </a:p>
        </p:txBody>
      </p:sp>
    </p:spTree>
    <p:extLst>
      <p:ext uri="{BB962C8B-B14F-4D97-AF65-F5344CB8AC3E}">
        <p14:creationId xmlns:p14="http://schemas.microsoft.com/office/powerpoint/2010/main" val="2737054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80425" y="471150"/>
            <a:ext cx="366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sz="4000" b="1">
                <a:solidFill>
                  <a:srgbClr val="404040"/>
                </a:solidFill>
                <a:latin typeface="Proxima Nova"/>
                <a:ea typeface="Proxima Nova"/>
                <a:cs typeface="Proxima Nova"/>
                <a:sym typeface="Proxima Nova"/>
              </a:rPr>
              <a:t>AGENDA</a:t>
            </a:r>
            <a:endParaRPr sz="4000" b="1">
              <a:solidFill>
                <a:srgbClr val="404040"/>
              </a:solidFill>
              <a:latin typeface="Proxima Nova"/>
              <a:ea typeface="Proxima Nova"/>
              <a:cs typeface="Proxima Nova"/>
              <a:sym typeface="Proxima Nova"/>
            </a:endParaRPr>
          </a:p>
        </p:txBody>
      </p:sp>
      <p:pic>
        <p:nvPicPr>
          <p:cNvPr id="74" name="Google Shape;74;p14"/>
          <p:cNvPicPr preferRelativeResize="0"/>
          <p:nvPr/>
        </p:nvPicPr>
        <p:blipFill rotWithShape="1">
          <a:blip r:embed="rId3">
            <a:alphaModFix/>
          </a:blip>
          <a:srcRect/>
          <a:stretch/>
        </p:blipFill>
        <p:spPr>
          <a:xfrm>
            <a:off x="738000" y="4176000"/>
            <a:ext cx="1797625" cy="497925"/>
          </a:xfrm>
          <a:prstGeom prst="rect">
            <a:avLst/>
          </a:prstGeom>
          <a:noFill/>
          <a:ln>
            <a:noFill/>
          </a:ln>
        </p:spPr>
      </p:pic>
      <p:sp>
        <p:nvSpPr>
          <p:cNvPr id="75" name="Google Shape;75;p14"/>
          <p:cNvSpPr/>
          <p:nvPr/>
        </p:nvSpPr>
        <p:spPr>
          <a:xfrm>
            <a:off x="1411950" y="1204925"/>
            <a:ext cx="2814993" cy="425700"/>
          </a:xfrm>
          <a:prstGeom prst="rect">
            <a:avLst/>
          </a:prstGeom>
          <a:solidFill>
            <a:srgbClr val="F9C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2000" dirty="0" smtClean="0">
                <a:solidFill>
                  <a:srgbClr val="404040"/>
                </a:solidFill>
                <a:latin typeface="Helvetica Neue"/>
                <a:ea typeface="Helvetica Neue"/>
                <a:cs typeface="Helvetica Neue"/>
                <a:sym typeface="Helvetica Neue"/>
              </a:rPr>
              <a:t>What are LLMs?</a:t>
            </a:r>
            <a:endParaRPr sz="2000" dirty="0">
              <a:solidFill>
                <a:srgbClr val="404040"/>
              </a:solidFill>
              <a:latin typeface="Helvetica Neue"/>
              <a:ea typeface="Helvetica Neue"/>
              <a:cs typeface="Helvetica Neue"/>
              <a:sym typeface="Helvetica Neue"/>
            </a:endParaRPr>
          </a:p>
        </p:txBody>
      </p:sp>
      <p:sp>
        <p:nvSpPr>
          <p:cNvPr id="76" name="Google Shape;76;p14"/>
          <p:cNvSpPr/>
          <p:nvPr/>
        </p:nvSpPr>
        <p:spPr>
          <a:xfrm>
            <a:off x="1672575" y="1698388"/>
            <a:ext cx="3089206" cy="425700"/>
          </a:xfrm>
          <a:prstGeom prst="rect">
            <a:avLst/>
          </a:prstGeom>
          <a:solidFill>
            <a:srgbClr val="D4515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CA" sz="2000" dirty="0" smtClean="0">
                <a:solidFill>
                  <a:srgbClr val="404040"/>
                </a:solidFill>
                <a:latin typeface="Helvetica Neue"/>
                <a:ea typeface="Helvetica Neue"/>
                <a:cs typeface="Helvetica Neue"/>
                <a:sym typeface="Helvetica Neue"/>
              </a:rPr>
              <a:t>Environment setup</a:t>
            </a:r>
            <a:endParaRPr sz="2000" dirty="0">
              <a:solidFill>
                <a:srgbClr val="404040"/>
              </a:solidFill>
              <a:latin typeface="Helvetica Neue"/>
              <a:ea typeface="Helvetica Neue"/>
              <a:cs typeface="Helvetica Neue"/>
              <a:sym typeface="Helvetica Neue"/>
            </a:endParaRPr>
          </a:p>
        </p:txBody>
      </p:sp>
      <p:sp>
        <p:nvSpPr>
          <p:cNvPr id="77" name="Google Shape;77;p14"/>
          <p:cNvSpPr/>
          <p:nvPr/>
        </p:nvSpPr>
        <p:spPr>
          <a:xfrm>
            <a:off x="1901174" y="2186738"/>
            <a:ext cx="3047511" cy="425700"/>
          </a:xfrm>
          <a:prstGeom prst="rect">
            <a:avLst/>
          </a:prstGeom>
          <a:solidFill>
            <a:srgbClr val="16A4DD"/>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CA" sz="2000" dirty="0" smtClean="0">
                <a:solidFill>
                  <a:srgbClr val="404040"/>
                </a:solidFill>
                <a:latin typeface="Helvetica Neue"/>
                <a:ea typeface="Helvetica Neue"/>
                <a:cs typeface="Helvetica Neue"/>
                <a:sym typeface="Helvetica Neue"/>
              </a:rPr>
              <a:t>Preprocessing</a:t>
            </a:r>
            <a:endParaRPr sz="2000" dirty="0">
              <a:solidFill>
                <a:srgbClr val="404040"/>
              </a:solidFill>
              <a:latin typeface="Helvetica Neue"/>
              <a:ea typeface="Helvetica Neue"/>
              <a:cs typeface="Helvetica Neue"/>
              <a:sym typeface="Helvetica Neue"/>
            </a:endParaRPr>
          </a:p>
        </p:txBody>
      </p:sp>
      <p:sp>
        <p:nvSpPr>
          <p:cNvPr id="7" name="Google Shape;75;p14"/>
          <p:cNvSpPr/>
          <p:nvPr/>
        </p:nvSpPr>
        <p:spPr>
          <a:xfrm>
            <a:off x="2133693" y="2670062"/>
            <a:ext cx="3085288" cy="425700"/>
          </a:xfrm>
          <a:prstGeom prst="rect">
            <a:avLst/>
          </a:prstGeom>
          <a:solidFill>
            <a:schemeClr val="bg1">
              <a:lumMod val="6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2000" dirty="0" smtClean="0">
                <a:solidFill>
                  <a:srgbClr val="404040"/>
                </a:solidFill>
                <a:latin typeface="Helvetica Neue"/>
                <a:ea typeface="Helvetica Neue"/>
                <a:cs typeface="Helvetica Neue"/>
                <a:sym typeface="Helvetica Neue"/>
              </a:rPr>
              <a:t>Project kick-off</a:t>
            </a:r>
            <a:endParaRPr sz="2000" dirty="0">
              <a:solidFill>
                <a:srgbClr val="404040"/>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106"/>
        <p:cNvGrpSpPr/>
        <p:nvPr/>
      </p:nvGrpSpPr>
      <p:grpSpPr>
        <a:xfrm>
          <a:off x="0" y="0"/>
          <a:ext cx="0" cy="0"/>
          <a:chOff x="0" y="0"/>
          <a:chExt cx="0" cy="0"/>
        </a:xfrm>
      </p:grpSpPr>
      <p:sp>
        <p:nvSpPr>
          <p:cNvPr id="107" name="Google Shape;107;p17"/>
          <p:cNvSpPr txBox="1">
            <a:spLocks noGrp="1"/>
          </p:cNvSpPr>
          <p:nvPr>
            <p:ph type="title" idx="4294967295"/>
          </p:nvPr>
        </p:nvSpPr>
        <p:spPr>
          <a:xfrm>
            <a:off x="469150" y="506150"/>
            <a:ext cx="3996900" cy="82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dirty="0" smtClean="0">
                <a:solidFill>
                  <a:schemeClr val="lt1"/>
                </a:solidFill>
                <a:latin typeface="Proxima Nova"/>
                <a:ea typeface="Proxima Nova"/>
                <a:cs typeface="Proxima Nova"/>
                <a:sym typeface="Proxima Nova"/>
              </a:rPr>
              <a:t>Review Preprocessing Activity</a:t>
            </a:r>
            <a:endParaRPr sz="4000" b="1" dirty="0">
              <a:solidFill>
                <a:schemeClr val="lt1"/>
              </a:solidFill>
              <a:latin typeface="Proxima Nova"/>
              <a:ea typeface="Proxima Nova"/>
              <a:cs typeface="Proxima Nova"/>
              <a:sym typeface="Proxima Nova"/>
            </a:endParaRPr>
          </a:p>
        </p:txBody>
      </p:sp>
      <p:pic>
        <p:nvPicPr>
          <p:cNvPr id="108" name="Google Shape;108;p17"/>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109" name="Google Shape;109;p17"/>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110" name="Google Shape;110;p17"/>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111" name="Google Shape;111;p17"/>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112" name="Google Shape;112;p17"/>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305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106"/>
        <p:cNvGrpSpPr/>
        <p:nvPr/>
      </p:nvGrpSpPr>
      <p:grpSpPr>
        <a:xfrm>
          <a:off x="0" y="0"/>
          <a:ext cx="0" cy="0"/>
          <a:chOff x="0" y="0"/>
          <a:chExt cx="0" cy="0"/>
        </a:xfrm>
      </p:grpSpPr>
      <p:sp>
        <p:nvSpPr>
          <p:cNvPr id="107" name="Google Shape;107;p17"/>
          <p:cNvSpPr txBox="1">
            <a:spLocks noGrp="1"/>
          </p:cNvSpPr>
          <p:nvPr>
            <p:ph type="title" idx="4294967295"/>
          </p:nvPr>
        </p:nvSpPr>
        <p:spPr>
          <a:xfrm>
            <a:off x="469150" y="506150"/>
            <a:ext cx="3996900" cy="82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dirty="0" smtClean="0">
                <a:solidFill>
                  <a:schemeClr val="lt1"/>
                </a:solidFill>
                <a:latin typeface="Proxima Nova"/>
                <a:ea typeface="Proxima Nova"/>
                <a:cs typeface="Proxima Nova"/>
                <a:sym typeface="Proxima Nova"/>
              </a:rPr>
              <a:t>LLM Project Kick-Off</a:t>
            </a:r>
            <a:endParaRPr sz="4000" b="1" dirty="0">
              <a:solidFill>
                <a:schemeClr val="lt1"/>
              </a:solidFill>
              <a:latin typeface="Proxima Nova"/>
              <a:ea typeface="Proxima Nova"/>
              <a:cs typeface="Proxima Nova"/>
              <a:sym typeface="Proxima Nova"/>
            </a:endParaRPr>
          </a:p>
        </p:txBody>
      </p:sp>
      <p:pic>
        <p:nvPicPr>
          <p:cNvPr id="108" name="Google Shape;108;p17"/>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109" name="Google Shape;109;p17"/>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110" name="Google Shape;110;p17"/>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111" name="Google Shape;111;p17"/>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112" name="Google Shape;112;p17"/>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427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84"/>
        <p:cNvGrpSpPr/>
        <p:nvPr/>
      </p:nvGrpSpPr>
      <p:grpSpPr>
        <a:xfrm>
          <a:off x="0" y="0"/>
          <a:ext cx="0" cy="0"/>
          <a:chOff x="0" y="0"/>
          <a:chExt cx="0" cy="0"/>
        </a:xfrm>
      </p:grpSpPr>
      <p:sp>
        <p:nvSpPr>
          <p:cNvPr id="85" name="Google Shape;85;p15"/>
          <p:cNvSpPr txBox="1">
            <a:spLocks noGrp="1"/>
          </p:cNvSpPr>
          <p:nvPr>
            <p:ph type="title" idx="4294967295"/>
          </p:nvPr>
        </p:nvSpPr>
        <p:spPr>
          <a:xfrm>
            <a:off x="469150" y="506150"/>
            <a:ext cx="3996900" cy="82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dirty="0" smtClean="0">
                <a:solidFill>
                  <a:schemeClr val="lt1"/>
                </a:solidFill>
                <a:latin typeface="Proxima Nova"/>
                <a:ea typeface="Proxima Nova"/>
                <a:cs typeface="Proxima Nova"/>
                <a:sym typeface="Proxima Nova"/>
              </a:rPr>
              <a:t>What are LLMs?</a:t>
            </a:r>
            <a:endParaRPr sz="4000" b="1" dirty="0">
              <a:solidFill>
                <a:schemeClr val="lt1"/>
              </a:solidFill>
              <a:latin typeface="Proxima Nova"/>
              <a:ea typeface="Proxima Nova"/>
              <a:cs typeface="Proxima Nova"/>
              <a:sym typeface="Proxima Nova"/>
            </a:endParaRPr>
          </a:p>
        </p:txBody>
      </p:sp>
      <p:pic>
        <p:nvPicPr>
          <p:cNvPr id="86" name="Google Shape;86;p15"/>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87" name="Google Shape;87;p15"/>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88" name="Google Shape;88;p15"/>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89" name="Google Shape;89;p15"/>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90" name="Google Shape;90;p15"/>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15125" y="246825"/>
            <a:ext cx="6250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smtClean="0">
                <a:solidFill>
                  <a:srgbClr val="404040"/>
                </a:solidFill>
                <a:latin typeface="Proxima Nova"/>
                <a:ea typeface="Proxima Nova"/>
                <a:cs typeface="Proxima Nova"/>
                <a:sym typeface="Proxima Nova"/>
              </a:rPr>
              <a:t>WHAT ARE LLMs?</a:t>
            </a:r>
            <a:endParaRPr dirty="0">
              <a:solidFill>
                <a:srgbClr val="404040"/>
              </a:solidFill>
            </a:endParaRPr>
          </a:p>
        </p:txBody>
      </p:sp>
      <p:pic>
        <p:nvPicPr>
          <p:cNvPr id="118" name="Google Shape;118;p18"/>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19" name="Google Shape;119;p18"/>
          <p:cNvSpPr txBox="1"/>
          <p:nvPr/>
        </p:nvSpPr>
        <p:spPr>
          <a:xfrm>
            <a:off x="415124" y="1043722"/>
            <a:ext cx="5623309" cy="3798441"/>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Clr>
                <a:schemeClr val="dk1"/>
              </a:buClr>
              <a:buSzPts val="1100"/>
              <a:buFont typeface="Arial" panose="020B0604020202020204" pitchFamily="34" charset="0"/>
              <a:buChar char="•"/>
            </a:pPr>
            <a:r>
              <a:rPr lang="en-CA" sz="1800" dirty="0" smtClean="0">
                <a:latin typeface="Helvetica Neue"/>
                <a:ea typeface="Helvetica Neue"/>
                <a:cs typeface="Helvetica Neue"/>
                <a:sym typeface="Helvetica Neue"/>
              </a:rPr>
              <a:t>Large language models (LLMs) are the current state-of-the-art in natural language processing (NLP).</a:t>
            </a:r>
          </a:p>
          <a:p>
            <a:pPr marL="342900" lvl="0" indent="-342900" algn="l" rtl="0">
              <a:spcBef>
                <a:spcPts val="0"/>
              </a:spcBef>
              <a:spcAft>
                <a:spcPts val="0"/>
              </a:spcAft>
              <a:buClr>
                <a:schemeClr val="dk1"/>
              </a:buClr>
              <a:buSzPts val="1100"/>
              <a:buFont typeface="Arial" panose="020B0604020202020204" pitchFamily="34" charset="0"/>
              <a:buChar char="•"/>
            </a:pPr>
            <a:r>
              <a:rPr lang="en-US" sz="1800" dirty="0" smtClean="0">
                <a:latin typeface="Helvetica Neue"/>
                <a:ea typeface="Helvetica Neue"/>
                <a:cs typeface="Helvetica Neue"/>
                <a:sym typeface="Helvetica Neue"/>
              </a:rPr>
              <a:t>They are based on a neural network architecture that solves many of the problems of previous NLP machine learning algorithms.</a:t>
            </a:r>
          </a:p>
          <a:p>
            <a:pPr marL="342900" lvl="0" indent="-342900" algn="l" rtl="0">
              <a:spcBef>
                <a:spcPts val="0"/>
              </a:spcBef>
              <a:spcAft>
                <a:spcPts val="0"/>
              </a:spcAft>
              <a:buClr>
                <a:schemeClr val="dk1"/>
              </a:buClr>
              <a:buSzPts val="1100"/>
              <a:buFont typeface="Arial" panose="020B0604020202020204" pitchFamily="34" charset="0"/>
              <a:buChar char="•"/>
            </a:pPr>
            <a:r>
              <a:rPr lang="en-US" sz="1800" dirty="0" smtClean="0">
                <a:latin typeface="Helvetica Neue"/>
                <a:ea typeface="Helvetica Neue"/>
                <a:cs typeface="Helvetica Neue"/>
                <a:sym typeface="Helvetica Neue"/>
              </a:rPr>
              <a:t>Based on the concept of </a:t>
            </a:r>
            <a:r>
              <a:rPr lang="en-US" sz="1800" b="1" dirty="0" smtClean="0">
                <a:latin typeface="Helvetica Neue"/>
                <a:ea typeface="Helvetica Neue"/>
                <a:cs typeface="Helvetica Neue"/>
                <a:sym typeface="Helvetica Neue"/>
              </a:rPr>
              <a:t>attention</a:t>
            </a:r>
            <a:r>
              <a:rPr lang="en-US" sz="1800" dirty="0" smtClean="0">
                <a:latin typeface="Helvetica Neue"/>
                <a:ea typeface="Helvetica Neue"/>
                <a:cs typeface="Helvetica Neue"/>
                <a:sym typeface="Helvetica Neue"/>
              </a:rPr>
              <a:t> – analyzing each word with specific weight on other words.</a:t>
            </a:r>
            <a:endParaRPr lang="en-CA" sz="1800" dirty="0">
              <a:latin typeface="Helvetica Neue"/>
              <a:ea typeface="Helvetica Neue"/>
              <a:cs typeface="Helvetica Neue"/>
              <a:sym typeface="Helvetica Neue"/>
            </a:endParaRPr>
          </a:p>
          <a:p>
            <a:pPr marL="285750" lvl="0" indent="-285750" algn="l" rtl="0">
              <a:spcBef>
                <a:spcPts val="0"/>
              </a:spcBef>
              <a:spcAft>
                <a:spcPts val="0"/>
              </a:spcAft>
              <a:buClr>
                <a:schemeClr val="dk1"/>
              </a:buClr>
              <a:buSzPts val="1100"/>
              <a:buFont typeface="Arial" panose="020B0604020202020204" pitchFamily="34" charset="0"/>
              <a:buChar char="•"/>
            </a:pPr>
            <a:endParaRPr lang="en-CA" sz="1600" dirty="0" smtClean="0">
              <a:latin typeface="Helvetica Neue"/>
              <a:ea typeface="Helvetica Neue"/>
              <a:cs typeface="Helvetica Neue"/>
              <a:sym typeface="Helvetica Neue"/>
            </a:endParaRPr>
          </a:p>
        </p:txBody>
      </p:sp>
      <p:pic>
        <p:nvPicPr>
          <p:cNvPr id="3" name="Picture 2"/>
          <p:cNvPicPr>
            <a:picLocks noChangeAspect="1"/>
          </p:cNvPicPr>
          <p:nvPr/>
        </p:nvPicPr>
        <p:blipFill rotWithShape="1">
          <a:blip r:embed="rId4"/>
          <a:srcRect l="30991" t="29854" r="33114" b="31688"/>
          <a:stretch/>
        </p:blipFill>
        <p:spPr>
          <a:xfrm>
            <a:off x="6334142" y="388441"/>
            <a:ext cx="2560478" cy="1543073"/>
          </a:xfrm>
          <a:prstGeom prst="rect">
            <a:avLst/>
          </a:prstGeom>
        </p:spPr>
      </p:pic>
      <p:pic>
        <p:nvPicPr>
          <p:cNvPr id="1028" name="Picture 4" descr="python - Tensorflow: Attention heatmap visualization - Stack Overfl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433" y="1998960"/>
            <a:ext cx="2856187" cy="292278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9348" y="4842163"/>
            <a:ext cx="2427316" cy="276999"/>
          </a:xfrm>
          <a:prstGeom prst="rect">
            <a:avLst/>
          </a:prstGeom>
        </p:spPr>
        <p:txBody>
          <a:bodyPr wrap="square">
            <a:spAutoFit/>
          </a:bodyPr>
          <a:lstStyle/>
          <a:p>
            <a:r>
              <a:rPr lang="en-CA" sz="600" dirty="0"/>
              <a:t>https://arxiv.org/pdf/1706.03762.pdf</a:t>
            </a:r>
          </a:p>
          <a:p>
            <a:r>
              <a:rPr lang="en-CA" sz="600" dirty="0" smtClean="0"/>
              <a:t>https</a:t>
            </a:r>
            <a:r>
              <a:rPr lang="en-CA" sz="600" dirty="0"/>
              <a:t>://www.comet.com/site/blog/explainable-ai-for-transformers/</a:t>
            </a:r>
          </a:p>
        </p:txBody>
      </p:sp>
      <p:sp>
        <p:nvSpPr>
          <p:cNvPr id="8" name="TextBox 7"/>
          <p:cNvSpPr txBox="1"/>
          <p:nvPr/>
        </p:nvSpPr>
        <p:spPr>
          <a:xfrm>
            <a:off x="698268" y="3903413"/>
            <a:ext cx="5195455" cy="738664"/>
          </a:xfrm>
          <a:prstGeom prst="rect">
            <a:avLst/>
          </a:prstGeom>
          <a:solidFill>
            <a:srgbClr val="1E9FD2"/>
          </a:solidFill>
        </p:spPr>
        <p:txBody>
          <a:bodyPr wrap="square" rtlCol="0">
            <a:spAutoFit/>
          </a:bodyPr>
          <a:lstStyle/>
          <a:p>
            <a:r>
              <a:rPr lang="en-US" b="1" dirty="0" smtClean="0">
                <a:latin typeface="Helvetica Neue" panose="020B0604020202020204" charset="0"/>
              </a:rPr>
              <a:t>Large</a:t>
            </a:r>
            <a:r>
              <a:rPr lang="en-US" dirty="0" smtClean="0">
                <a:latin typeface="Helvetica Neue" panose="020B0604020202020204" charset="0"/>
              </a:rPr>
              <a:t> language model: trained on enormous amounts of data</a:t>
            </a:r>
          </a:p>
          <a:p>
            <a:endParaRPr lang="en-US" dirty="0">
              <a:latin typeface="Helvetica Neue" panose="020B0604020202020204" charset="0"/>
            </a:endParaRPr>
          </a:p>
          <a:p>
            <a:r>
              <a:rPr lang="en-US" i="1" dirty="0" err="1" smtClean="0">
                <a:latin typeface="Helvetica Neue" panose="020B0604020202020204" charset="0"/>
              </a:rPr>
              <a:t>ChatGPT</a:t>
            </a:r>
            <a:r>
              <a:rPr lang="en-US" i="1" dirty="0" smtClean="0">
                <a:latin typeface="Helvetica Neue" panose="020B0604020202020204" charset="0"/>
              </a:rPr>
              <a:t>: trained on 570GB of text data with 300 billion words</a:t>
            </a:r>
            <a:endParaRPr lang="en-CA" i="1" dirty="0">
              <a:latin typeface="Helvetica Neue" panose="020B0604020202020204" charset="0"/>
            </a:endParaRPr>
          </a:p>
        </p:txBody>
      </p:sp>
    </p:spTree>
    <p:extLst>
      <p:ext uri="{BB962C8B-B14F-4D97-AF65-F5344CB8AC3E}">
        <p14:creationId xmlns:p14="http://schemas.microsoft.com/office/powerpoint/2010/main" val="1310057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15125" y="246825"/>
            <a:ext cx="6250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smtClean="0">
                <a:solidFill>
                  <a:srgbClr val="404040"/>
                </a:solidFill>
                <a:latin typeface="Proxima Nova"/>
                <a:ea typeface="Proxima Nova"/>
                <a:cs typeface="Proxima Nova"/>
                <a:sym typeface="Proxima Nova"/>
              </a:rPr>
              <a:t>EVOLUTION OF NLP</a:t>
            </a:r>
            <a:endParaRPr dirty="0">
              <a:solidFill>
                <a:srgbClr val="404040"/>
              </a:solidFill>
            </a:endParaRPr>
          </a:p>
        </p:txBody>
      </p:sp>
      <p:pic>
        <p:nvPicPr>
          <p:cNvPr id="2050" name="Picture 2" descr="3 Working with Text Data in R | NLP for Healthc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85" y="2602898"/>
            <a:ext cx="3986891" cy="15841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82302" y="1187066"/>
            <a:ext cx="3481439" cy="954107"/>
          </a:xfrm>
          <a:prstGeom prst="rect">
            <a:avLst/>
          </a:prstGeom>
          <a:noFill/>
        </p:spPr>
        <p:txBody>
          <a:bodyPr wrap="square" rtlCol="0">
            <a:spAutoFit/>
          </a:bodyPr>
          <a:lstStyle/>
          <a:p>
            <a:r>
              <a:rPr lang="en-US" b="1" dirty="0" smtClean="0">
                <a:latin typeface="Helvetica Neue" panose="020B0604020202020204" charset="0"/>
              </a:rPr>
              <a:t>Bag of words</a:t>
            </a:r>
            <a:r>
              <a:rPr lang="en-US" dirty="0" smtClean="0">
                <a:latin typeface="Helvetica Neue" panose="020B0604020202020204" charset="0"/>
              </a:rPr>
              <a:t>: separate each document (sentence, email, paragraph, article, etc.) into individual words and count their frequencies</a:t>
            </a:r>
            <a:endParaRPr lang="en-CA" dirty="0">
              <a:latin typeface="Helvetica Neue" panose="020B0604020202020204" charset="0"/>
            </a:endParaRPr>
          </a:p>
        </p:txBody>
      </p:sp>
      <p:pic>
        <p:nvPicPr>
          <p:cNvPr id="2052" name="Picture 4" descr="Feature Extraction and Embeddings in Natural Language Process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2164" y="2141173"/>
            <a:ext cx="3881888" cy="289871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511615" y="1187066"/>
            <a:ext cx="4442603" cy="954107"/>
          </a:xfrm>
          <a:prstGeom prst="rect">
            <a:avLst/>
          </a:prstGeom>
          <a:noFill/>
        </p:spPr>
        <p:txBody>
          <a:bodyPr wrap="square" rtlCol="0">
            <a:spAutoFit/>
          </a:bodyPr>
          <a:lstStyle/>
          <a:p>
            <a:r>
              <a:rPr lang="en-US" b="1" dirty="0" smtClean="0">
                <a:latin typeface="Helvetica Neue" panose="020B0604020202020204" charset="0"/>
              </a:rPr>
              <a:t>Word embedding</a:t>
            </a:r>
            <a:r>
              <a:rPr lang="en-US" dirty="0" smtClean="0">
                <a:latin typeface="Helvetica Neue" panose="020B0604020202020204" charset="0"/>
              </a:rPr>
              <a:t>: neural network model that generates vectors representing each word in a higher dimensional space where words with similar meanings are closer to each other.</a:t>
            </a:r>
            <a:endParaRPr lang="en-CA" dirty="0">
              <a:latin typeface="Helvetica Neue" panose="020B0604020202020204" charset="0"/>
            </a:endParaRPr>
          </a:p>
        </p:txBody>
      </p:sp>
      <p:sp>
        <p:nvSpPr>
          <p:cNvPr id="4" name="Rectangle 3"/>
          <p:cNvSpPr/>
          <p:nvPr/>
        </p:nvSpPr>
        <p:spPr>
          <a:xfrm>
            <a:off x="0" y="4866501"/>
            <a:ext cx="5477990" cy="276999"/>
          </a:xfrm>
          <a:prstGeom prst="rect">
            <a:avLst/>
          </a:prstGeom>
        </p:spPr>
        <p:txBody>
          <a:bodyPr wrap="square">
            <a:spAutoFit/>
          </a:bodyPr>
          <a:lstStyle/>
          <a:p>
            <a:r>
              <a:rPr lang="en-CA" sz="600" dirty="0"/>
              <a:t>https://ucdavisdatalab.github.io/workshop-nlp-healthcare/working-with-text-data-in-r.html</a:t>
            </a:r>
          </a:p>
          <a:p>
            <a:r>
              <a:rPr lang="en-CA" sz="600" dirty="0" smtClean="0"/>
              <a:t>https</a:t>
            </a:r>
            <a:r>
              <a:rPr lang="en-CA" sz="600" dirty="0"/>
              <a:t>://www.analyticsvidhya.com/blog/2021/07/feature-extraction-and-embeddings-in-nlp-a-beginners-guide-to-understand-natural-language-processing/</a:t>
            </a:r>
          </a:p>
        </p:txBody>
      </p:sp>
      <p:sp>
        <p:nvSpPr>
          <p:cNvPr id="5" name="TextBox 4"/>
          <p:cNvSpPr txBox="1"/>
          <p:nvPr/>
        </p:nvSpPr>
        <p:spPr>
          <a:xfrm>
            <a:off x="415125" y="4265173"/>
            <a:ext cx="3660855" cy="523220"/>
          </a:xfrm>
          <a:prstGeom prst="rect">
            <a:avLst/>
          </a:prstGeom>
          <a:solidFill>
            <a:srgbClr val="D35251"/>
          </a:solidFill>
        </p:spPr>
        <p:txBody>
          <a:bodyPr wrap="square" rtlCol="0">
            <a:spAutoFit/>
          </a:bodyPr>
          <a:lstStyle/>
          <a:p>
            <a:r>
              <a:rPr lang="en-US" dirty="0" smtClean="0">
                <a:latin typeface="Helvetica Neue" panose="020B0604020202020204" charset="0"/>
              </a:rPr>
              <a:t>Converts text data to numerical values but too simplistic, no word order, no meaning</a:t>
            </a:r>
            <a:endParaRPr lang="en-CA" dirty="0">
              <a:latin typeface="Helvetica Neue" panose="020B0604020202020204" charset="0"/>
            </a:endParaRPr>
          </a:p>
        </p:txBody>
      </p:sp>
      <p:sp>
        <p:nvSpPr>
          <p:cNvPr id="13" name="TextBox 12"/>
          <p:cNvSpPr txBox="1"/>
          <p:nvPr/>
        </p:nvSpPr>
        <p:spPr>
          <a:xfrm>
            <a:off x="6029864" y="448403"/>
            <a:ext cx="2777705" cy="523220"/>
          </a:xfrm>
          <a:prstGeom prst="rect">
            <a:avLst/>
          </a:prstGeom>
          <a:solidFill>
            <a:srgbClr val="D35251"/>
          </a:solidFill>
        </p:spPr>
        <p:txBody>
          <a:bodyPr wrap="square" rtlCol="0">
            <a:spAutoFit/>
          </a:bodyPr>
          <a:lstStyle/>
          <a:p>
            <a:r>
              <a:rPr lang="en-US" dirty="0" smtClean="0">
                <a:latin typeface="Helvetica Neue" panose="020B0604020202020204" charset="0"/>
              </a:rPr>
              <a:t>Captures meaning but no word ordering or context</a:t>
            </a:r>
            <a:endParaRPr lang="en-CA" dirty="0">
              <a:latin typeface="Helvetica Neue" panose="020B0604020202020204" charset="0"/>
            </a:endParaRPr>
          </a:p>
        </p:txBody>
      </p:sp>
    </p:spTree>
    <p:extLst>
      <p:ext uri="{BB962C8B-B14F-4D97-AF65-F5344CB8AC3E}">
        <p14:creationId xmlns:p14="http://schemas.microsoft.com/office/powerpoint/2010/main" val="3070684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15125" y="246825"/>
            <a:ext cx="6250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smtClean="0">
                <a:solidFill>
                  <a:srgbClr val="404040"/>
                </a:solidFill>
                <a:latin typeface="Proxima Nova"/>
                <a:ea typeface="Proxima Nova"/>
                <a:cs typeface="Proxima Nova"/>
                <a:sym typeface="Proxima Nova"/>
              </a:rPr>
              <a:t>EVOLUTION OF NLP</a:t>
            </a:r>
            <a:endParaRPr dirty="0">
              <a:solidFill>
                <a:srgbClr val="404040"/>
              </a:solidFill>
            </a:endParaRPr>
          </a:p>
        </p:txBody>
      </p:sp>
      <p:sp>
        <p:nvSpPr>
          <p:cNvPr id="2" name="TextBox 1"/>
          <p:cNvSpPr txBox="1"/>
          <p:nvPr/>
        </p:nvSpPr>
        <p:spPr>
          <a:xfrm>
            <a:off x="482302" y="1187066"/>
            <a:ext cx="3848158" cy="954107"/>
          </a:xfrm>
          <a:prstGeom prst="rect">
            <a:avLst/>
          </a:prstGeom>
          <a:noFill/>
        </p:spPr>
        <p:txBody>
          <a:bodyPr wrap="square" rtlCol="0">
            <a:spAutoFit/>
          </a:bodyPr>
          <a:lstStyle/>
          <a:p>
            <a:r>
              <a:rPr lang="en-US" b="1" dirty="0" smtClean="0">
                <a:latin typeface="Helvetica Neue" panose="020B0604020202020204" charset="0"/>
              </a:rPr>
              <a:t>Recurrent neural networks (RNN)</a:t>
            </a:r>
            <a:r>
              <a:rPr lang="en-US" dirty="0" smtClean="0">
                <a:latin typeface="Helvetica Neue" panose="020B0604020202020204" charset="0"/>
              </a:rPr>
              <a:t>: extends standard neural network architecture to account for order of inputs (i.e., order of words in a sentence for NLP RNNs).</a:t>
            </a:r>
            <a:endParaRPr lang="en-CA" dirty="0">
              <a:latin typeface="Helvetica Neue" panose="020B0604020202020204" charset="0"/>
            </a:endParaRPr>
          </a:p>
        </p:txBody>
      </p:sp>
      <p:sp>
        <p:nvSpPr>
          <p:cNvPr id="10" name="TextBox 9"/>
          <p:cNvSpPr txBox="1"/>
          <p:nvPr/>
        </p:nvSpPr>
        <p:spPr>
          <a:xfrm>
            <a:off x="4572000" y="1166434"/>
            <a:ext cx="4442603" cy="954107"/>
          </a:xfrm>
          <a:prstGeom prst="rect">
            <a:avLst/>
          </a:prstGeom>
          <a:noFill/>
        </p:spPr>
        <p:txBody>
          <a:bodyPr wrap="square" rtlCol="0">
            <a:spAutoFit/>
          </a:bodyPr>
          <a:lstStyle/>
          <a:p>
            <a:r>
              <a:rPr lang="en-US" b="1" dirty="0" smtClean="0">
                <a:latin typeface="Helvetica Neue" panose="020B0604020202020204" charset="0"/>
              </a:rPr>
              <a:t>Long short-term memory neural networks (LSTM)</a:t>
            </a:r>
            <a:r>
              <a:rPr lang="en-US" dirty="0" smtClean="0">
                <a:latin typeface="Helvetica Neue" panose="020B0604020202020204" charset="0"/>
              </a:rPr>
              <a:t>: neural network model that accounts for order of inputs but also includes a persistent variable to pass information throughout the network for “longer”.</a:t>
            </a:r>
            <a:endParaRPr lang="en-CA" dirty="0">
              <a:latin typeface="Helvetica Neue" panose="020B0604020202020204" charset="0"/>
            </a:endParaRPr>
          </a:p>
        </p:txBody>
      </p:sp>
      <p:sp>
        <p:nvSpPr>
          <p:cNvPr id="4" name="Rectangle 3"/>
          <p:cNvSpPr/>
          <p:nvPr/>
        </p:nvSpPr>
        <p:spPr>
          <a:xfrm>
            <a:off x="0" y="4866501"/>
            <a:ext cx="5477990" cy="276999"/>
          </a:xfrm>
          <a:prstGeom prst="rect">
            <a:avLst/>
          </a:prstGeom>
        </p:spPr>
        <p:txBody>
          <a:bodyPr wrap="square">
            <a:spAutoFit/>
          </a:bodyPr>
          <a:lstStyle/>
          <a:p>
            <a:r>
              <a:rPr lang="en-CA" sz="600" dirty="0" smtClean="0"/>
              <a:t>https</a:t>
            </a:r>
            <a:r>
              <a:rPr lang="en-CA" sz="600" dirty="0"/>
              <a:t>://</a:t>
            </a:r>
            <a:r>
              <a:rPr lang="en-CA" sz="600" dirty="0" smtClean="0"/>
              <a:t>www.analyticsvidhya.com/blog/2022/01/top-10-techniques-for-deep-learning-that-you-must-know/</a:t>
            </a:r>
          </a:p>
          <a:p>
            <a:r>
              <a:rPr lang="en-CA" sz="600" dirty="0"/>
              <a:t>https://</a:t>
            </a:r>
            <a:r>
              <a:rPr lang="en-CA" sz="600" dirty="0" smtClean="0"/>
              <a:t>www.javatpoint.com/long-short-term-memory-rnn-in-tensorflow</a:t>
            </a:r>
            <a:endParaRPr lang="en-CA" sz="600" dirty="0"/>
          </a:p>
        </p:txBody>
      </p:sp>
      <p:pic>
        <p:nvPicPr>
          <p:cNvPr id="3074" name="Picture 2" descr="Top 10 Techniques for Deep Learning that you Must Know!"/>
          <p:cNvPicPr>
            <a:picLocks noChangeAspect="1" noChangeArrowheads="1"/>
          </p:cNvPicPr>
          <p:nvPr/>
        </p:nvPicPr>
        <p:blipFill rotWithShape="1">
          <a:blip r:embed="rId3">
            <a:extLst>
              <a:ext uri="{28A0092B-C50C-407E-A947-70E740481C1C}">
                <a14:useLocalDpi xmlns:a14="http://schemas.microsoft.com/office/drawing/2010/main" val="0"/>
              </a:ext>
            </a:extLst>
          </a:blip>
          <a:srcRect t="11366" b="14435"/>
          <a:stretch/>
        </p:blipFill>
        <p:spPr bwMode="auto">
          <a:xfrm>
            <a:off x="730003" y="2219281"/>
            <a:ext cx="3128113" cy="171665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STM RNN in Tensorflow - Javatpoint"/>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8632" b="9213"/>
          <a:stretch/>
        </p:blipFill>
        <p:spPr bwMode="auto">
          <a:xfrm>
            <a:off x="4172993" y="2389517"/>
            <a:ext cx="4509976" cy="236363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802217" y="4049283"/>
            <a:ext cx="2983683" cy="523220"/>
          </a:xfrm>
          <a:prstGeom prst="rect">
            <a:avLst/>
          </a:prstGeom>
          <a:solidFill>
            <a:srgbClr val="D35251"/>
          </a:solidFill>
        </p:spPr>
        <p:txBody>
          <a:bodyPr wrap="square" rtlCol="0">
            <a:spAutoFit/>
          </a:bodyPr>
          <a:lstStyle/>
          <a:p>
            <a:r>
              <a:rPr lang="en-US" dirty="0" smtClean="0">
                <a:latin typeface="Helvetica Neue" panose="020B0604020202020204" charset="0"/>
              </a:rPr>
              <a:t>Captures importance of word order but only for words close together</a:t>
            </a:r>
            <a:endParaRPr lang="en-CA" dirty="0">
              <a:latin typeface="Helvetica Neue" panose="020B0604020202020204" charset="0"/>
            </a:endParaRPr>
          </a:p>
        </p:txBody>
      </p:sp>
      <p:sp>
        <p:nvSpPr>
          <p:cNvPr id="12" name="TextBox 11"/>
          <p:cNvSpPr txBox="1"/>
          <p:nvPr/>
        </p:nvSpPr>
        <p:spPr>
          <a:xfrm>
            <a:off x="5940685" y="446726"/>
            <a:ext cx="2983683" cy="523220"/>
          </a:xfrm>
          <a:prstGeom prst="rect">
            <a:avLst/>
          </a:prstGeom>
          <a:solidFill>
            <a:srgbClr val="D35251"/>
          </a:solidFill>
        </p:spPr>
        <p:txBody>
          <a:bodyPr wrap="square" rtlCol="0">
            <a:spAutoFit/>
          </a:bodyPr>
          <a:lstStyle/>
          <a:p>
            <a:r>
              <a:rPr lang="en-US" dirty="0" smtClean="0">
                <a:latin typeface="Helvetica Neue" panose="020B0604020202020204" charset="0"/>
              </a:rPr>
              <a:t>Computationally complex, long training time and memory intensive</a:t>
            </a:r>
            <a:endParaRPr lang="en-CA" dirty="0">
              <a:latin typeface="Helvetica Neue" panose="020B0604020202020204" charset="0"/>
            </a:endParaRPr>
          </a:p>
        </p:txBody>
      </p:sp>
    </p:spTree>
    <p:extLst>
      <p:ext uri="{BB962C8B-B14F-4D97-AF65-F5344CB8AC3E}">
        <p14:creationId xmlns:p14="http://schemas.microsoft.com/office/powerpoint/2010/main" val="768842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15125" y="246825"/>
            <a:ext cx="6250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smtClean="0">
                <a:solidFill>
                  <a:srgbClr val="404040"/>
                </a:solidFill>
                <a:latin typeface="Proxima Nova"/>
                <a:ea typeface="Proxima Nova"/>
                <a:cs typeface="Proxima Nova"/>
                <a:sym typeface="Proxima Nova"/>
              </a:rPr>
              <a:t>EVOLUTION OF NLP</a:t>
            </a:r>
            <a:endParaRPr dirty="0">
              <a:solidFill>
                <a:srgbClr val="404040"/>
              </a:solidFill>
            </a:endParaRPr>
          </a:p>
        </p:txBody>
      </p:sp>
      <p:sp>
        <p:nvSpPr>
          <p:cNvPr id="2" name="TextBox 1"/>
          <p:cNvSpPr txBox="1"/>
          <p:nvPr/>
        </p:nvSpPr>
        <p:spPr>
          <a:xfrm>
            <a:off x="482302" y="1187066"/>
            <a:ext cx="2526905" cy="2246769"/>
          </a:xfrm>
          <a:prstGeom prst="rect">
            <a:avLst/>
          </a:prstGeom>
          <a:noFill/>
        </p:spPr>
        <p:txBody>
          <a:bodyPr wrap="square" rtlCol="0">
            <a:spAutoFit/>
          </a:bodyPr>
          <a:lstStyle/>
          <a:p>
            <a:r>
              <a:rPr lang="en-US" b="1" dirty="0" smtClean="0">
                <a:latin typeface="Helvetica Neue" panose="020B0604020202020204" charset="0"/>
              </a:rPr>
              <a:t>Transformers</a:t>
            </a:r>
            <a:r>
              <a:rPr lang="en-US" dirty="0" smtClean="0">
                <a:latin typeface="Helvetica Neue" panose="020B0604020202020204" charset="0"/>
              </a:rPr>
              <a:t>: uses an attention mechanism to link words together more appropriately and provide better modelling for context and word order. No use of recurrence and therefore faster and lower on memory usage (can train with parallel processing more easily).</a:t>
            </a:r>
            <a:endParaRPr lang="en-CA" dirty="0">
              <a:latin typeface="Helvetica Neue" panose="020B0604020202020204" charset="0"/>
            </a:endParaRPr>
          </a:p>
        </p:txBody>
      </p:sp>
      <p:sp>
        <p:nvSpPr>
          <p:cNvPr id="4" name="Rectangle 3"/>
          <p:cNvSpPr/>
          <p:nvPr/>
        </p:nvSpPr>
        <p:spPr>
          <a:xfrm>
            <a:off x="0" y="4866501"/>
            <a:ext cx="5477990" cy="184666"/>
          </a:xfrm>
          <a:prstGeom prst="rect">
            <a:avLst/>
          </a:prstGeom>
        </p:spPr>
        <p:txBody>
          <a:bodyPr wrap="square">
            <a:spAutoFit/>
          </a:bodyPr>
          <a:lstStyle/>
          <a:p>
            <a:r>
              <a:rPr lang="en-CA" sz="600" dirty="0"/>
              <a:t>https://stats.stackexchange.com/questions/512242/why-does-transformer-has-such-a-complex-architecture</a:t>
            </a:r>
          </a:p>
        </p:txBody>
      </p:sp>
      <p:pic>
        <p:nvPicPr>
          <p:cNvPr id="4098" name="Picture 2" descr="neural networks - Why does transformer has such a complex architecture? -  Cross Valid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207" y="1187066"/>
            <a:ext cx="5990085" cy="3188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700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15125" y="246825"/>
            <a:ext cx="7299086"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smtClean="0">
                <a:solidFill>
                  <a:srgbClr val="404040"/>
                </a:solidFill>
                <a:latin typeface="Proxima Nova"/>
                <a:ea typeface="Proxima Nova"/>
                <a:cs typeface="Proxima Nova"/>
                <a:sym typeface="Proxima Nova"/>
              </a:rPr>
              <a:t>LARGE LANGUAGE MODELS</a:t>
            </a:r>
            <a:endParaRPr dirty="0">
              <a:solidFill>
                <a:srgbClr val="404040"/>
              </a:solidFill>
            </a:endParaRPr>
          </a:p>
        </p:txBody>
      </p:sp>
      <p:sp>
        <p:nvSpPr>
          <p:cNvPr id="2" name="TextBox 1"/>
          <p:cNvSpPr txBox="1"/>
          <p:nvPr/>
        </p:nvSpPr>
        <p:spPr>
          <a:xfrm>
            <a:off x="482302" y="1187066"/>
            <a:ext cx="3457931"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latin typeface="Helvetica Neue" panose="020B0604020202020204" charset="0"/>
              </a:rPr>
              <a:t>Large language models are trained on enormous sets of text data to enable general-purpose language understanding. </a:t>
            </a:r>
          </a:p>
          <a:p>
            <a:pPr marL="285750" indent="-285750">
              <a:buFont typeface="Arial" panose="020B0604020202020204" pitchFamily="34" charset="0"/>
              <a:buChar char="•"/>
            </a:pPr>
            <a:r>
              <a:rPr lang="en-US" sz="1800" dirty="0" smtClean="0">
                <a:latin typeface="Helvetica Neue" panose="020B0604020202020204" charset="0"/>
              </a:rPr>
              <a:t>They can be applied to many types of NLP problems such as text generation, classification, sentiment analysis, translation, etc.</a:t>
            </a:r>
          </a:p>
        </p:txBody>
      </p:sp>
      <p:sp>
        <p:nvSpPr>
          <p:cNvPr id="4" name="Rectangle 3"/>
          <p:cNvSpPr/>
          <p:nvPr/>
        </p:nvSpPr>
        <p:spPr>
          <a:xfrm>
            <a:off x="0" y="4866501"/>
            <a:ext cx="5477990" cy="184666"/>
          </a:xfrm>
          <a:prstGeom prst="rect">
            <a:avLst/>
          </a:prstGeom>
        </p:spPr>
        <p:txBody>
          <a:bodyPr wrap="square">
            <a:spAutoFit/>
          </a:bodyPr>
          <a:lstStyle/>
          <a:p>
            <a:r>
              <a:rPr lang="en-CA" sz="600" dirty="0"/>
              <a:t>https://www.researchgate.net/figure/Autoregressive-sampling-The-LLM-is-sampled-to-generate-a-single-token-continuation-of_fig1_371123751</a:t>
            </a:r>
          </a:p>
        </p:txBody>
      </p:sp>
      <p:pic>
        <p:nvPicPr>
          <p:cNvPr id="10" name="Picture 9"/>
          <p:cNvPicPr>
            <a:picLocks noChangeAspect="1"/>
          </p:cNvPicPr>
          <p:nvPr/>
        </p:nvPicPr>
        <p:blipFill>
          <a:blip r:embed="rId3"/>
          <a:stretch>
            <a:fillRect/>
          </a:stretch>
        </p:blipFill>
        <p:spPr>
          <a:xfrm>
            <a:off x="4438995" y="1009792"/>
            <a:ext cx="4247197" cy="3632266"/>
          </a:xfrm>
          <a:prstGeom prst="rect">
            <a:avLst/>
          </a:prstGeom>
        </p:spPr>
      </p:pic>
    </p:spTree>
    <p:extLst>
      <p:ext uri="{BB962C8B-B14F-4D97-AF65-F5344CB8AC3E}">
        <p14:creationId xmlns:p14="http://schemas.microsoft.com/office/powerpoint/2010/main" val="2094485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106"/>
        <p:cNvGrpSpPr/>
        <p:nvPr/>
      </p:nvGrpSpPr>
      <p:grpSpPr>
        <a:xfrm>
          <a:off x="0" y="0"/>
          <a:ext cx="0" cy="0"/>
          <a:chOff x="0" y="0"/>
          <a:chExt cx="0" cy="0"/>
        </a:xfrm>
      </p:grpSpPr>
      <p:sp>
        <p:nvSpPr>
          <p:cNvPr id="107" name="Google Shape;107;p17"/>
          <p:cNvSpPr txBox="1">
            <a:spLocks noGrp="1"/>
          </p:cNvSpPr>
          <p:nvPr>
            <p:ph type="title" idx="4294967295"/>
          </p:nvPr>
        </p:nvSpPr>
        <p:spPr>
          <a:xfrm>
            <a:off x="469150" y="506150"/>
            <a:ext cx="3996900" cy="82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dirty="0" smtClean="0">
                <a:solidFill>
                  <a:schemeClr val="lt1"/>
                </a:solidFill>
                <a:latin typeface="Proxima Nova"/>
                <a:ea typeface="Proxima Nova"/>
                <a:cs typeface="Proxima Nova"/>
                <a:sym typeface="Proxima Nova"/>
              </a:rPr>
              <a:t>Environment setup</a:t>
            </a:r>
            <a:endParaRPr sz="4000" b="1" dirty="0">
              <a:solidFill>
                <a:schemeClr val="lt1"/>
              </a:solidFill>
              <a:latin typeface="Proxima Nova"/>
              <a:ea typeface="Proxima Nova"/>
              <a:cs typeface="Proxima Nova"/>
              <a:sym typeface="Proxima Nova"/>
            </a:endParaRPr>
          </a:p>
        </p:txBody>
      </p:sp>
      <p:pic>
        <p:nvPicPr>
          <p:cNvPr id="108" name="Google Shape;108;p17"/>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109" name="Google Shape;109;p17"/>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110" name="Google Shape;110;p17"/>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111" name="Google Shape;111;p17"/>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112" name="Google Shape;112;p17"/>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2291</TotalTime>
  <Words>3786</Words>
  <Application>Microsoft Office PowerPoint</Application>
  <PresentationFormat>On-screen Show (16:9)</PresentationFormat>
  <Paragraphs>147</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Courier New</vt:lpstr>
      <vt:lpstr>Helvetica Neue</vt:lpstr>
      <vt:lpstr>Proxima Nova</vt:lpstr>
      <vt:lpstr>Arial</vt:lpstr>
      <vt:lpstr>Simple Light</vt:lpstr>
      <vt:lpstr>INTRODUCTION TO LLMs</vt:lpstr>
      <vt:lpstr>AGENDA</vt:lpstr>
      <vt:lpstr>What are LLMs?</vt:lpstr>
      <vt:lpstr>PowerPoint Presentation</vt:lpstr>
      <vt:lpstr>PowerPoint Presentation</vt:lpstr>
      <vt:lpstr>PowerPoint Presentation</vt:lpstr>
      <vt:lpstr>PowerPoint Presentation</vt:lpstr>
      <vt:lpstr>PowerPoint Presentation</vt:lpstr>
      <vt:lpstr>Environment setup</vt:lpstr>
      <vt:lpstr>PowerPoint Presentation</vt:lpstr>
      <vt:lpstr>PowerPoint Presentation</vt:lpstr>
      <vt:lpstr>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 Preprocessing Activity</vt:lpstr>
      <vt:lpstr>LLM Project Kick-Off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ACCESSING DATA</dc:title>
  <dc:creator>Brian Lynch</dc:creator>
  <cp:lastModifiedBy>Brian Lynch</cp:lastModifiedBy>
  <cp:revision>76</cp:revision>
  <dcterms:modified xsi:type="dcterms:W3CDTF">2024-01-08T21:29:31Z</dcterms:modified>
</cp:coreProperties>
</file>