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74" r:id="rId5"/>
    <p:sldId id="275" r:id="rId6"/>
    <p:sldId id="278" r:id="rId7"/>
    <p:sldId id="276" r:id="rId8"/>
    <p:sldId id="277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58" r:id="rId17"/>
    <p:sldId id="260" r:id="rId18"/>
    <p:sldId id="259" r:id="rId19"/>
    <p:sldId id="257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DBD1-0A1C-4B24-9C7F-35689F3A1760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A7BD-3F89-410C-B028-92B9487A5AC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8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DBD1-0A1C-4B24-9C7F-35689F3A1760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A7BD-3F89-410C-B028-92B9487A5AC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6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DBD1-0A1C-4B24-9C7F-35689F3A1760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A7BD-3F89-410C-B028-92B9487A5AC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7498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DBD1-0A1C-4B24-9C7F-35689F3A1760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A7BD-3F89-410C-B028-92B9487A5AC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95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DBD1-0A1C-4B24-9C7F-35689F3A1760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A7BD-3F89-410C-B028-92B9487A5AC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157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DBD1-0A1C-4B24-9C7F-35689F3A1760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A7BD-3F89-410C-B028-92B9487A5AC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32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DBD1-0A1C-4B24-9C7F-35689F3A1760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A7BD-3F89-410C-B028-92B9487A5AC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23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DBD1-0A1C-4B24-9C7F-35689F3A1760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A7BD-3F89-410C-B028-92B9487A5AC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9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DBD1-0A1C-4B24-9C7F-35689F3A1760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A7BD-3F89-410C-B028-92B9487A5AC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1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DBD1-0A1C-4B24-9C7F-35689F3A1760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A7BD-3F89-410C-B028-92B9487A5AC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9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DBD1-0A1C-4B24-9C7F-35689F3A1760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A7BD-3F89-410C-B028-92B9487A5AC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6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DBD1-0A1C-4B24-9C7F-35689F3A1760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A7BD-3F89-410C-B028-92B9487A5AC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DBD1-0A1C-4B24-9C7F-35689F3A1760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A7BD-3F89-410C-B028-92B9487A5AC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1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DBD1-0A1C-4B24-9C7F-35689F3A1760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A7BD-3F89-410C-B028-92B9487A5AC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1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DBD1-0A1C-4B24-9C7F-35689F3A1760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A7BD-3F89-410C-B028-92B9487A5AC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0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DBD1-0A1C-4B24-9C7F-35689F3A1760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A7BD-3F89-410C-B028-92B9487A5AC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1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1DBD1-0A1C-4B24-9C7F-35689F3A1760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F7A7BD-3F89-410C-B028-92B9487A5AC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1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Herencia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Maicol Steven Aguilar Perez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51128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Habrá</a:t>
            </a:r>
            <a:r>
              <a:rPr lang="en-US" dirty="0"/>
              <a:t> </a:t>
            </a:r>
            <a:r>
              <a:rPr lang="en-US" dirty="0" err="1"/>
              <a:t>alguna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de </a:t>
            </a:r>
            <a:r>
              <a:rPr lang="en-US" dirty="0" err="1"/>
              <a:t>incializar</a:t>
            </a:r>
            <a:r>
              <a:rPr lang="en-US" dirty="0"/>
              <a:t> los </a:t>
            </a:r>
            <a:r>
              <a:rPr lang="en-US" dirty="0" err="1"/>
              <a:t>atributos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padre sin </a:t>
            </a:r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objeto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padre?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2285992"/>
            <a:ext cx="8401080" cy="3840171"/>
          </a:xfrm>
        </p:spPr>
        <p:txBody>
          <a:bodyPr>
            <a:normAutofit/>
          </a:bodyPr>
          <a:lstStyle/>
          <a:p>
            <a:r>
              <a:rPr lang="en-US" dirty="0"/>
              <a:t>En java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conseguirlo</a:t>
            </a:r>
            <a:r>
              <a:rPr lang="en-US" dirty="0"/>
              <a:t> con la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b="1" dirty="0"/>
              <a:t>super </a:t>
            </a:r>
            <a:r>
              <a:rPr lang="en-US" b="1" i="1" dirty="0"/>
              <a:t>(</a:t>
            </a:r>
            <a:r>
              <a:rPr lang="en-US" i="1" dirty="0" err="1"/>
              <a:t>lista</a:t>
            </a:r>
            <a:r>
              <a:rPr lang="en-US" i="1" dirty="0"/>
              <a:t> de </a:t>
            </a:r>
            <a:r>
              <a:rPr lang="en-US" i="1" dirty="0" err="1"/>
              <a:t>parametros</a:t>
            </a:r>
            <a:r>
              <a:rPr lang="en-US" b="1" i="1" dirty="0"/>
              <a:t>);</a:t>
            </a:r>
          </a:p>
          <a:p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i="1" dirty="0" err="1"/>
              <a:t>lista</a:t>
            </a:r>
            <a:r>
              <a:rPr lang="en-US" i="1" dirty="0"/>
              <a:t> de </a:t>
            </a:r>
            <a:r>
              <a:rPr lang="en-US" i="1" dirty="0" err="1"/>
              <a:t>parametros</a:t>
            </a:r>
            <a:r>
              <a:rPr lang="en-US" i="1" dirty="0"/>
              <a:t> </a:t>
            </a:r>
            <a:r>
              <a:rPr lang="en-US" dirty="0"/>
              <a:t> </a:t>
            </a:r>
            <a:r>
              <a:rPr lang="en-US" dirty="0" err="1"/>
              <a:t>especifica</a:t>
            </a:r>
            <a:r>
              <a:rPr lang="en-US" dirty="0"/>
              <a:t> los </a:t>
            </a:r>
            <a:r>
              <a:rPr lang="en-US" dirty="0" err="1"/>
              <a:t>parámetros</a:t>
            </a:r>
            <a:r>
              <a:rPr lang="en-US" dirty="0"/>
              <a:t> del constructor de la super </a:t>
            </a:r>
            <a:r>
              <a:rPr lang="en-US" dirty="0" err="1"/>
              <a:t>clase</a:t>
            </a:r>
            <a:r>
              <a:rPr lang="en-US" dirty="0"/>
              <a:t>.</a:t>
            </a:r>
          </a:p>
          <a:p>
            <a:r>
              <a:rPr lang="en-US" dirty="0"/>
              <a:t>En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jerarquía</a:t>
            </a:r>
            <a:r>
              <a:rPr lang="en-US" dirty="0"/>
              <a:t> de </a:t>
            </a:r>
            <a:r>
              <a:rPr lang="en-US" dirty="0" err="1"/>
              <a:t>herencia</a:t>
            </a:r>
            <a:r>
              <a:rPr lang="en-US" dirty="0"/>
              <a:t> de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niveles</a:t>
            </a:r>
            <a:r>
              <a:rPr lang="en-US" dirty="0"/>
              <a:t>, </a:t>
            </a:r>
            <a:r>
              <a:rPr lang="en-US" b="1" dirty="0"/>
              <a:t>super()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 se </a:t>
            </a:r>
            <a:r>
              <a:rPr lang="en-US" dirty="0" err="1"/>
              <a:t>refiere</a:t>
            </a:r>
            <a:r>
              <a:rPr lang="en-US" dirty="0"/>
              <a:t> a la </a:t>
            </a:r>
            <a:r>
              <a:rPr lang="en-US" dirty="0" err="1"/>
              <a:t>superclase</a:t>
            </a:r>
            <a:r>
              <a:rPr lang="en-US" dirty="0"/>
              <a:t> </a:t>
            </a:r>
            <a:r>
              <a:rPr lang="en-US" dirty="0" err="1"/>
              <a:t>inmediatamente</a:t>
            </a:r>
            <a:r>
              <a:rPr lang="en-US" dirty="0"/>
              <a:t> superior.</a:t>
            </a:r>
          </a:p>
          <a:p>
            <a:r>
              <a:rPr lang="en-US" dirty="0"/>
              <a:t>En </a:t>
            </a:r>
            <a:r>
              <a:rPr lang="en-US" dirty="0" err="1"/>
              <a:t>realidad</a:t>
            </a:r>
            <a:r>
              <a:rPr lang="en-US" dirty="0"/>
              <a:t> super </a:t>
            </a:r>
            <a:r>
              <a:rPr lang="en-US" dirty="0" err="1"/>
              <a:t>ejecuta</a:t>
            </a:r>
            <a:r>
              <a:rPr lang="en-US" dirty="0"/>
              <a:t> el </a:t>
            </a:r>
            <a:r>
              <a:rPr lang="en-US" dirty="0" err="1"/>
              <a:t>cosntructor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padre, </a:t>
            </a:r>
            <a:r>
              <a:rPr lang="en-US" dirty="0" err="1"/>
              <a:t>pero</a:t>
            </a:r>
            <a:r>
              <a:rPr lang="en-US" dirty="0"/>
              <a:t> sin </a:t>
            </a:r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ejemplar</a:t>
            </a:r>
            <a:r>
              <a:rPr lang="en-US" dirty="0"/>
              <a:t> de </a:t>
            </a:r>
            <a:r>
              <a:rPr lang="en-US" dirty="0" err="1"/>
              <a:t>dicha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Emascaramiento</a:t>
            </a:r>
            <a:r>
              <a:rPr lang="en-US" dirty="0"/>
              <a:t> y </a:t>
            </a:r>
            <a:r>
              <a:rPr lang="en-US" dirty="0" err="1"/>
              <a:t>sobreescritura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Enmascaramiento</a:t>
            </a:r>
            <a:endParaRPr lang="en-US" dirty="0"/>
          </a:p>
          <a:p>
            <a:pPr lvl="1"/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variable (</a:t>
            </a:r>
            <a:r>
              <a:rPr lang="en-US" dirty="0" err="1"/>
              <a:t>atributo</a:t>
            </a:r>
            <a:r>
              <a:rPr lang="en-US" dirty="0"/>
              <a:t>), se </a:t>
            </a:r>
            <a:r>
              <a:rPr lang="en-US" dirty="0" err="1"/>
              <a:t>hereda</a:t>
            </a:r>
            <a:r>
              <a:rPr lang="en-US" dirty="0"/>
              <a:t> y en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hija</a:t>
            </a:r>
            <a:r>
              <a:rPr lang="en-US" dirty="0"/>
              <a:t> </a:t>
            </a:r>
            <a:r>
              <a:rPr lang="en-US" dirty="0" err="1"/>
              <a:t>declaramos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variable con 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identificador</a:t>
            </a:r>
            <a:r>
              <a:rPr lang="en-US" dirty="0"/>
              <a:t>, la </a:t>
            </a:r>
            <a:r>
              <a:rPr lang="en-US" dirty="0" err="1"/>
              <a:t>nueva</a:t>
            </a:r>
            <a:r>
              <a:rPr lang="en-US" dirty="0"/>
              <a:t> variable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que</a:t>
            </a:r>
            <a:r>
              <a:rPr lang="en-US" dirty="0"/>
              <a:t> se </a:t>
            </a:r>
            <a:r>
              <a:rPr lang="en-US" dirty="0" err="1"/>
              <a:t>utiliza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La variable de la </a:t>
            </a:r>
            <a:r>
              <a:rPr lang="en-US" dirty="0" err="1"/>
              <a:t>clase</a:t>
            </a:r>
            <a:r>
              <a:rPr lang="en-US" dirty="0"/>
              <a:t> padre </a:t>
            </a:r>
            <a:r>
              <a:rPr lang="en-US" dirty="0" err="1"/>
              <a:t>sigue</a:t>
            </a:r>
            <a:r>
              <a:rPr lang="en-US" dirty="0"/>
              <a:t> </a:t>
            </a:r>
            <a:r>
              <a:rPr lang="en-US" dirty="0" err="1"/>
              <a:t>existiendo</a:t>
            </a:r>
            <a:r>
              <a:rPr lang="en-US" dirty="0"/>
              <a:t> y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acceder</a:t>
            </a:r>
            <a:r>
              <a:rPr lang="en-US" dirty="0"/>
              <a:t> a </a:t>
            </a:r>
            <a:r>
              <a:rPr lang="en-US" dirty="0" err="1"/>
              <a:t>ella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del </a:t>
            </a:r>
            <a:r>
              <a:rPr lang="en-US" dirty="0" err="1"/>
              <a:t>prefijo</a:t>
            </a:r>
            <a:r>
              <a:rPr lang="en-US" dirty="0"/>
              <a:t> </a:t>
            </a:r>
            <a:r>
              <a:rPr lang="en-US" b="1" dirty="0"/>
              <a:t>super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Sobreescritura</a:t>
            </a:r>
            <a:r>
              <a:rPr lang="en-US" dirty="0"/>
              <a:t> y </a:t>
            </a:r>
            <a:r>
              <a:rPr lang="en-US" dirty="0" err="1"/>
              <a:t>Sobrecarga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Sobreescritura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misma</a:t>
            </a:r>
            <a:r>
              <a:rPr lang="en-US" dirty="0"/>
              <a:t> firma </a:t>
            </a:r>
            <a:r>
              <a:rPr lang="en-US" dirty="0" err="1"/>
              <a:t>que</a:t>
            </a:r>
            <a:r>
              <a:rPr lang="en-US" dirty="0"/>
              <a:t> un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heredado</a:t>
            </a:r>
            <a:endParaRPr lang="en-US" dirty="0"/>
          </a:p>
          <a:p>
            <a:pPr lvl="1"/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definimos</a:t>
            </a:r>
            <a:r>
              <a:rPr lang="en-US" dirty="0"/>
              <a:t> un </a:t>
            </a:r>
            <a:r>
              <a:rPr lang="en-US" dirty="0" err="1"/>
              <a:t>método</a:t>
            </a:r>
            <a:r>
              <a:rPr lang="en-US" dirty="0"/>
              <a:t> con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b="1" dirty="0"/>
              <a:t>firma</a:t>
            </a:r>
            <a:r>
              <a:rPr lang="en-US" dirty="0"/>
              <a:t>(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retorno,nombre</a:t>
            </a:r>
            <a:r>
              <a:rPr lang="en-US" dirty="0"/>
              <a:t> y </a:t>
            </a:r>
            <a:r>
              <a:rPr lang="en-US" dirty="0" err="1"/>
              <a:t>parámetros</a:t>
            </a:r>
            <a:r>
              <a:rPr lang="en-US" dirty="0"/>
              <a:t>)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se </a:t>
            </a:r>
            <a:r>
              <a:rPr lang="en-US" dirty="0" err="1"/>
              <a:t>hereda</a:t>
            </a:r>
            <a:r>
              <a:rPr lang="en-US" dirty="0"/>
              <a:t>, se dice </a:t>
            </a:r>
            <a:r>
              <a:rPr lang="en-US" dirty="0" err="1"/>
              <a:t>que</a:t>
            </a:r>
            <a:r>
              <a:rPr lang="en-US" dirty="0"/>
              <a:t> el </a:t>
            </a:r>
            <a:r>
              <a:rPr lang="en-US" dirty="0" err="1"/>
              <a:t>nuevo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escribe</a:t>
            </a:r>
            <a:r>
              <a:rPr lang="en-US" dirty="0"/>
              <a:t> el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heredado</a:t>
            </a:r>
            <a:r>
              <a:rPr lang="en-US" dirty="0"/>
              <a:t>.</a:t>
            </a:r>
          </a:p>
          <a:p>
            <a:r>
              <a:rPr lang="en-US" dirty="0" err="1"/>
              <a:t>Sobrecarga</a:t>
            </a:r>
            <a:endParaRPr lang="en-US" dirty="0"/>
          </a:p>
          <a:p>
            <a:pPr lvl="1"/>
            <a:r>
              <a:rPr lang="en-US" dirty="0"/>
              <a:t>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identificador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distinta</a:t>
            </a:r>
            <a:r>
              <a:rPr lang="en-US" dirty="0"/>
              <a:t> firma</a:t>
            </a:r>
          </a:p>
          <a:p>
            <a:pPr lvl="1"/>
            <a:r>
              <a:rPr lang="en-US" dirty="0"/>
              <a:t>La </a:t>
            </a:r>
            <a:r>
              <a:rPr lang="en-US" dirty="0" err="1"/>
              <a:t>sobrecarga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no </a:t>
            </a:r>
            <a:r>
              <a:rPr lang="en-US" dirty="0" err="1">
                <a:solidFill>
                  <a:srgbClr val="C00000"/>
                </a:solidFill>
              </a:rPr>
              <a:t>esta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asociado</a:t>
            </a:r>
            <a:r>
              <a:rPr lang="en-US" dirty="0">
                <a:solidFill>
                  <a:srgbClr val="C00000"/>
                </a:solidFill>
              </a:rPr>
              <a:t> a la </a:t>
            </a:r>
            <a:r>
              <a:rPr lang="en-US" dirty="0" err="1">
                <a:solidFill>
                  <a:srgbClr val="C00000"/>
                </a:solidFill>
              </a:rPr>
              <a:t>herencia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Sobreescritura</a:t>
            </a:r>
            <a:r>
              <a:rPr lang="en-US" dirty="0"/>
              <a:t> y </a:t>
            </a:r>
            <a:r>
              <a:rPr lang="en-US" dirty="0" err="1"/>
              <a:t>sobrecarga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 </a:t>
            </a:r>
            <a:r>
              <a:rPr lang="en-US" dirty="0" err="1"/>
              <a:t>pretendemos</a:t>
            </a:r>
            <a:r>
              <a:rPr lang="en-US" dirty="0"/>
              <a:t> </a:t>
            </a:r>
            <a:r>
              <a:rPr lang="en-US" dirty="0" err="1"/>
              <a:t>sobreescribir</a:t>
            </a:r>
            <a:r>
              <a:rPr lang="en-US" dirty="0"/>
              <a:t> un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heredado</a:t>
            </a:r>
            <a:r>
              <a:rPr lang="en-US" dirty="0"/>
              <a:t> con </a:t>
            </a:r>
            <a:r>
              <a:rPr lang="en-US" dirty="0" err="1"/>
              <a:t>distinta</a:t>
            </a:r>
            <a:r>
              <a:rPr lang="en-US" dirty="0"/>
              <a:t> firma (</a:t>
            </a:r>
            <a:r>
              <a:rPr lang="en-US" dirty="0" err="1"/>
              <a:t>añadiendo</a:t>
            </a:r>
            <a:r>
              <a:rPr lang="en-US" dirty="0"/>
              <a:t> un </a:t>
            </a:r>
            <a:r>
              <a:rPr lang="en-US" dirty="0" err="1"/>
              <a:t>parámetro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) no </a:t>
            </a:r>
            <a:r>
              <a:rPr lang="en-US" dirty="0" err="1"/>
              <a:t>tenemos</a:t>
            </a:r>
            <a:r>
              <a:rPr lang="en-US" dirty="0"/>
              <a:t> </a:t>
            </a:r>
            <a:r>
              <a:rPr lang="en-US" dirty="0" err="1"/>
              <a:t>sobreescritura</a:t>
            </a:r>
            <a:r>
              <a:rPr lang="en-US" dirty="0"/>
              <a:t> </a:t>
            </a:r>
            <a:r>
              <a:rPr lang="en-US" dirty="0" err="1"/>
              <a:t>sino</a:t>
            </a:r>
            <a:r>
              <a:rPr lang="en-US" dirty="0"/>
              <a:t> </a:t>
            </a:r>
            <a:r>
              <a:rPr lang="en-US" dirty="0" err="1"/>
              <a:t>sobrecarga</a:t>
            </a:r>
            <a:r>
              <a:rPr lang="en-US" dirty="0"/>
              <a:t>.</a:t>
            </a:r>
          </a:p>
          <a:p>
            <a:r>
              <a:rPr lang="en-US" dirty="0"/>
              <a:t>La </a:t>
            </a:r>
            <a:r>
              <a:rPr lang="en-US" dirty="0" err="1"/>
              <a:t>finalidad</a:t>
            </a:r>
            <a:r>
              <a:rPr lang="en-US" dirty="0"/>
              <a:t> de la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escritura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podamos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sola firma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relacionadas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herencia</a:t>
            </a:r>
            <a:r>
              <a:rPr lang="en-US" dirty="0"/>
              <a:t>. El </a:t>
            </a:r>
            <a:r>
              <a:rPr lang="en-US" dirty="0" err="1"/>
              <a:t>nombre</a:t>
            </a:r>
            <a:r>
              <a:rPr lang="en-US" dirty="0"/>
              <a:t> y el </a:t>
            </a:r>
            <a:r>
              <a:rPr lang="en-US" dirty="0" err="1"/>
              <a:t>uso</a:t>
            </a:r>
            <a:r>
              <a:rPr lang="en-US" dirty="0"/>
              <a:t> del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el </a:t>
            </a:r>
            <a:r>
              <a:rPr lang="en-US" dirty="0" err="1"/>
              <a:t>comportamiento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totalmente</a:t>
            </a:r>
            <a:r>
              <a:rPr lang="en-US" dirty="0"/>
              <a:t> </a:t>
            </a:r>
            <a:r>
              <a:rPr lang="en-US" dirty="0" err="1"/>
              <a:t>adaptado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necesidad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571472" y="571480"/>
            <a:ext cx="671517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ClaseX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     protected </a:t>
            </a:r>
            <a:r>
              <a:rPr lang="en-US" dirty="0" err="1"/>
              <a:t>int</a:t>
            </a:r>
            <a:r>
              <a:rPr lang="en-US" dirty="0"/>
              <a:t> n=25;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public void </a:t>
            </a:r>
            <a:r>
              <a:rPr lang="en-US" dirty="0" err="1"/>
              <a:t>imprimir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{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(“En la </a:t>
            </a:r>
            <a:r>
              <a:rPr lang="en-US" dirty="0" err="1"/>
              <a:t>claseX</a:t>
            </a:r>
            <a:r>
              <a:rPr lang="en-US" dirty="0"/>
              <a:t>, n= ”+n);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ClaseY</a:t>
            </a:r>
            <a:r>
              <a:rPr lang="en-US" dirty="0"/>
              <a:t> extends </a:t>
            </a:r>
            <a:r>
              <a:rPr lang="en-US" dirty="0" err="1"/>
              <a:t>ClaseX</a:t>
            </a:r>
            <a:endParaRPr lang="en-US" dirty="0"/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protected </a:t>
            </a:r>
            <a:r>
              <a:rPr lang="en-US" dirty="0" err="1"/>
              <a:t>int</a:t>
            </a:r>
            <a:r>
              <a:rPr lang="en-US" dirty="0"/>
              <a:t> m=10;</a:t>
            </a:r>
          </a:p>
          <a:p>
            <a:pPr lvl="1"/>
            <a:r>
              <a:rPr lang="en-US" dirty="0"/>
              <a:t>public void </a:t>
            </a:r>
            <a:r>
              <a:rPr lang="en-US" dirty="0" err="1"/>
              <a:t>imprimir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{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(“En la </a:t>
            </a:r>
            <a:r>
              <a:rPr lang="en-US" dirty="0" err="1"/>
              <a:t>claseY</a:t>
            </a:r>
            <a:r>
              <a:rPr lang="en-US" dirty="0"/>
              <a:t>, m= ”+m);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7" name="6 CuadroTexto"/>
          <p:cNvSpPr txBox="1"/>
          <p:nvPr/>
        </p:nvSpPr>
        <p:spPr>
          <a:xfrm>
            <a:off x="5715008" y="3357562"/>
            <a:ext cx="3286148" cy="28623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Herencia</a:t>
            </a:r>
            <a:endParaRPr lang="en-US" dirty="0"/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public static void main()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ClaseX</a:t>
            </a:r>
            <a:r>
              <a:rPr lang="en-US" dirty="0"/>
              <a:t> x= new </a:t>
            </a:r>
            <a:r>
              <a:rPr lang="en-US" dirty="0" err="1"/>
              <a:t>ClaseX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ClaseY</a:t>
            </a:r>
            <a:r>
              <a:rPr lang="en-US" dirty="0"/>
              <a:t> y= new </a:t>
            </a:r>
            <a:r>
              <a:rPr lang="en-US" dirty="0" err="1"/>
              <a:t>ClaseY</a:t>
            </a:r>
            <a:r>
              <a:rPr lang="en-US" dirty="0"/>
              <a:t>();</a:t>
            </a:r>
          </a:p>
          <a:p>
            <a:pPr lvl="2"/>
            <a:r>
              <a:rPr lang="en-US" dirty="0" err="1"/>
              <a:t>x.imprimir</a:t>
            </a:r>
            <a:r>
              <a:rPr lang="en-US" dirty="0"/>
              <a:t>();</a:t>
            </a:r>
          </a:p>
          <a:p>
            <a:pPr lvl="2"/>
            <a:r>
              <a:rPr lang="en-US" dirty="0" err="1"/>
              <a:t>y.imprimir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Enlazamiento</a:t>
            </a:r>
            <a:r>
              <a:rPr lang="en-US" dirty="0"/>
              <a:t> </a:t>
            </a:r>
            <a:r>
              <a:rPr lang="en-US" dirty="0" err="1"/>
              <a:t>dinámico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 </a:t>
            </a:r>
            <a:r>
              <a:rPr lang="en-US" dirty="0" err="1"/>
              <a:t>sobreescritura</a:t>
            </a:r>
            <a:r>
              <a:rPr lang="en-US" dirty="0"/>
              <a:t> </a:t>
            </a:r>
            <a:r>
              <a:rPr lang="en-US" dirty="0" err="1"/>
              <a:t>implica</a:t>
            </a:r>
            <a:r>
              <a:rPr lang="en-US" dirty="0"/>
              <a:t> </a:t>
            </a:r>
            <a:r>
              <a:rPr lang="en-US" dirty="0" err="1"/>
              <a:t>determinar</a:t>
            </a:r>
            <a:r>
              <a:rPr lang="en-US" dirty="0"/>
              <a:t> 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versión</a:t>
            </a:r>
            <a:r>
              <a:rPr lang="en-US" dirty="0"/>
              <a:t> del </a:t>
            </a:r>
            <a:r>
              <a:rPr lang="en-US" dirty="0" err="1"/>
              <a:t>método</a:t>
            </a:r>
            <a:r>
              <a:rPr lang="en-US" dirty="0"/>
              <a:t> a </a:t>
            </a:r>
            <a:r>
              <a:rPr lang="en-US" dirty="0" err="1"/>
              <a:t>utilizar</a:t>
            </a:r>
            <a:r>
              <a:rPr lang="en-US" dirty="0"/>
              <a:t> del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sobreescrito</a:t>
            </a:r>
            <a:r>
              <a:rPr lang="en-US" dirty="0"/>
              <a:t> en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ejecución</a:t>
            </a:r>
            <a:r>
              <a:rPr lang="en-US" dirty="0"/>
              <a:t>.</a:t>
            </a:r>
          </a:p>
          <a:p>
            <a:r>
              <a:rPr lang="en-US" dirty="0"/>
              <a:t>En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, el </a:t>
            </a:r>
            <a:r>
              <a:rPr lang="en-US" dirty="0" err="1"/>
              <a:t>compilador</a:t>
            </a:r>
            <a:r>
              <a:rPr lang="en-US" dirty="0"/>
              <a:t> se </a:t>
            </a:r>
            <a:r>
              <a:rPr lang="en-US" dirty="0" err="1"/>
              <a:t>asegura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un </a:t>
            </a:r>
            <a:r>
              <a:rPr lang="en-US" dirty="0" err="1"/>
              <a:t>lado</a:t>
            </a:r>
            <a:r>
              <a:rPr lang="en-US" dirty="0"/>
              <a:t> de </a:t>
            </a:r>
            <a:r>
              <a:rPr lang="en-US" dirty="0" err="1"/>
              <a:t>que</a:t>
            </a:r>
            <a:r>
              <a:rPr lang="en-US" dirty="0"/>
              <a:t> el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verifica</a:t>
            </a:r>
            <a:r>
              <a:rPr lang="en-US" dirty="0"/>
              <a:t> los </a:t>
            </a:r>
            <a:r>
              <a:rPr lang="en-US" dirty="0" err="1"/>
              <a:t>tipos</a:t>
            </a:r>
            <a:r>
              <a:rPr lang="en-US" dirty="0"/>
              <a:t> de los </a:t>
            </a:r>
            <a:r>
              <a:rPr lang="en-US" dirty="0" err="1"/>
              <a:t>argumentos</a:t>
            </a:r>
            <a:r>
              <a:rPr lang="en-US" dirty="0"/>
              <a:t> y del valor del </a:t>
            </a:r>
            <a:r>
              <a:rPr lang="en-US" dirty="0" err="1"/>
              <a:t>retorno</a:t>
            </a:r>
            <a:r>
              <a:rPr lang="en-US"/>
              <a:t>.</a:t>
            </a:r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obtener</a:t>
            </a:r>
            <a:r>
              <a:rPr lang="en-US" dirty="0"/>
              <a:t> el </a:t>
            </a:r>
            <a:r>
              <a:rPr lang="en-US" dirty="0" err="1"/>
              <a:t>enlazamiento</a:t>
            </a:r>
            <a:r>
              <a:rPr lang="en-US" dirty="0"/>
              <a:t> </a:t>
            </a:r>
            <a:r>
              <a:rPr lang="en-US" dirty="0" err="1"/>
              <a:t>dinámico</a:t>
            </a:r>
            <a:r>
              <a:rPr lang="en-US" dirty="0"/>
              <a:t>, se </a:t>
            </a:r>
            <a:r>
              <a:rPr lang="en-US" dirty="0" err="1"/>
              <a:t>mantiene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tabla</a:t>
            </a:r>
            <a:r>
              <a:rPr lang="en-US" dirty="0"/>
              <a:t> con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y se decide en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ejecución</a:t>
            </a:r>
            <a:r>
              <a:rPr lang="en-US" dirty="0"/>
              <a:t> la </a:t>
            </a:r>
            <a:r>
              <a:rPr lang="en-US" dirty="0" err="1"/>
              <a:t>versión</a:t>
            </a:r>
            <a:r>
              <a:rPr lang="en-US" dirty="0"/>
              <a:t> a </a:t>
            </a:r>
            <a:r>
              <a:rPr lang="en-US" dirty="0" err="1"/>
              <a:t>ejecutar</a:t>
            </a:r>
            <a:r>
              <a:rPr lang="en-US" dirty="0"/>
              <a:t> de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escrito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err="1"/>
              <a:t>consideraciones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Cuando se desarrolla una jerarquía de clases en que algún comportamiento está presente en todas ellas pero se materializa de forma distinta para cada una. </a:t>
            </a:r>
          </a:p>
          <a:p>
            <a:pPr lvl="1"/>
            <a:r>
              <a:rPr lang="es-ES" dirty="0"/>
              <a:t>Por ejemplo, pensemos en una estructura de clases para manipular figuras geométricas. </a:t>
            </a:r>
          </a:p>
          <a:p>
            <a:pPr lvl="1"/>
            <a:r>
              <a:rPr lang="es-ES" dirty="0"/>
              <a:t>Podríamos pensar en tener una clase genérica, que podría llamarse </a:t>
            </a:r>
            <a:r>
              <a:rPr lang="es-ES" dirty="0" err="1"/>
              <a:t>FiguraGeometrica</a:t>
            </a:r>
            <a:r>
              <a:rPr lang="es-ES" dirty="0"/>
              <a:t> y una serie de clases que extienden a la anterior que podrían ser Circulo, </a:t>
            </a:r>
            <a:r>
              <a:rPr lang="es-ES" dirty="0" err="1"/>
              <a:t>Poligono</a:t>
            </a:r>
            <a:r>
              <a:rPr lang="es-ES" dirty="0"/>
              <a:t>, etc.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mmpchile.c5.cl/pag/productos/geo/imagenes/figurasgeo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785926"/>
            <a:ext cx="7019925" cy="4352926"/>
          </a:xfrm>
          <a:prstGeom prst="rect">
            <a:avLst/>
          </a:prstGeom>
          <a:noFill/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Figuras</a:t>
            </a:r>
            <a:r>
              <a:rPr lang="en-US" dirty="0"/>
              <a:t> </a:t>
            </a:r>
            <a:r>
              <a:rPr lang="en-US" dirty="0" err="1"/>
              <a:t>geométricas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err="1"/>
              <a:t>consideraciones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Podría haber un método dibujar dado que sobre todas las figuras puede llevarse a cabo esta acción, pero las operaciones concretas para llevarla a cabo dependen del tipo de figura en concreto (de su clase). </a:t>
            </a:r>
          </a:p>
          <a:p>
            <a:pPr lvl="1"/>
            <a:r>
              <a:rPr lang="es-ES" dirty="0"/>
              <a:t>La acción dibujar no tiene sentido para la clase genérica </a:t>
            </a:r>
            <a:r>
              <a:rPr lang="es-ES" dirty="0" err="1"/>
              <a:t>FiguraGeometrica</a:t>
            </a:r>
            <a:r>
              <a:rPr lang="es-ES" dirty="0"/>
              <a:t>, porque esta clase representa una abstracción del conjunto de figuras posibles.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Abstractas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Es una clase que declara la existencia de métodos pero no la implementación de dichos métodos. </a:t>
            </a:r>
            <a:br>
              <a:rPr lang="es-ES" dirty="0"/>
            </a:br>
            <a:br>
              <a:rPr lang="es-ES" dirty="0"/>
            </a:br>
            <a:r>
              <a:rPr lang="es-ES" dirty="0"/>
              <a:t>Una clase abstracta puede contener métodos no abstractos pero al menos uno de los métodos debe ser declarado abstracto. </a:t>
            </a:r>
            <a:br>
              <a:rPr lang="es-ES" dirty="0"/>
            </a:br>
            <a:br>
              <a:rPr lang="es-ES" dirty="0"/>
            </a:br>
            <a:r>
              <a:rPr lang="es-ES" dirty="0"/>
              <a:t>Para declarar una clase o un método como abstractos, se utiliza la palabra reservada </a:t>
            </a:r>
            <a:r>
              <a:rPr lang="es-ES" b="1" dirty="0" err="1"/>
              <a:t>abstract</a:t>
            </a:r>
            <a:r>
              <a:rPr lang="es-ES" dirty="0"/>
              <a:t>. </a:t>
            </a:r>
            <a:br>
              <a:rPr lang="es-ES" dirty="0"/>
            </a:br>
            <a:endParaRPr lang="es-ES" dirty="0"/>
          </a:p>
          <a:p>
            <a:pPr>
              <a:buNone/>
            </a:pPr>
            <a:r>
              <a:rPr lang="en-US" b="1" dirty="0"/>
              <a:t>abstract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FiguraGeometrica</a:t>
            </a:r>
            <a:endParaRPr lang="en-US" dirty="0"/>
          </a:p>
          <a:p>
            <a:pPr>
              <a:buNone/>
            </a:pP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   . . .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b="1" dirty="0"/>
              <a:t>abstract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</a:t>
            </a:r>
            <a:r>
              <a:rPr lang="en-US" dirty="0" err="1"/>
              <a:t>dibujar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   . . .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herencia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mecanismo</a:t>
            </a:r>
            <a:r>
              <a:rPr lang="en-US" dirty="0"/>
              <a:t> de </a:t>
            </a:r>
            <a:r>
              <a:rPr lang="en-US" dirty="0" err="1"/>
              <a:t>abstracción</a:t>
            </a:r>
            <a:r>
              <a:rPr lang="en-US" dirty="0"/>
              <a:t> </a:t>
            </a:r>
            <a:r>
              <a:rPr lang="en-US" dirty="0" err="1"/>
              <a:t>consistente</a:t>
            </a:r>
            <a:r>
              <a:rPr lang="en-US" dirty="0"/>
              <a:t> en la </a:t>
            </a:r>
            <a:r>
              <a:rPr lang="en-US" dirty="0" err="1"/>
              <a:t>capacidad</a:t>
            </a:r>
            <a:r>
              <a:rPr lang="en-US" dirty="0"/>
              <a:t> de </a:t>
            </a:r>
            <a:r>
              <a:rPr lang="en-US" dirty="0" err="1"/>
              <a:t>derivar</a:t>
            </a:r>
            <a:r>
              <a:rPr lang="en-US" dirty="0"/>
              <a:t> </a:t>
            </a:r>
            <a:r>
              <a:rPr lang="en-US" dirty="0" err="1"/>
              <a:t>nuevas</a:t>
            </a:r>
            <a:r>
              <a:rPr lang="en-US" dirty="0"/>
              <a:t> </a:t>
            </a:r>
            <a:r>
              <a:rPr lang="en-US" dirty="0" err="1"/>
              <a:t>clases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.</a:t>
            </a:r>
          </a:p>
          <a:p>
            <a:r>
              <a:rPr lang="en-US" dirty="0"/>
              <a:t>La </a:t>
            </a:r>
            <a:r>
              <a:rPr lang="en-US" dirty="0" err="1"/>
              <a:t>herencia</a:t>
            </a:r>
            <a:r>
              <a:rPr lang="en-US" dirty="0"/>
              <a:t> se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la </a:t>
            </a:r>
            <a:r>
              <a:rPr lang="en-US" dirty="0" err="1"/>
              <a:t>clase</a:t>
            </a:r>
            <a:r>
              <a:rPr lang="en-US" dirty="0"/>
              <a:t> padre y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hija</a:t>
            </a:r>
            <a:r>
              <a:rPr lang="en-US" dirty="0"/>
              <a:t> </a:t>
            </a:r>
            <a:r>
              <a:rPr lang="en-US" dirty="0" err="1"/>
              <a:t>comparten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común</a:t>
            </a:r>
            <a:r>
              <a:rPr lang="en-US" dirty="0"/>
              <a:t>. 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repetir</a:t>
            </a:r>
            <a:r>
              <a:rPr lang="en-US" dirty="0"/>
              <a:t> </a:t>
            </a:r>
            <a:r>
              <a:rPr lang="en-US" dirty="0" err="1"/>
              <a:t>ese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común</a:t>
            </a:r>
            <a:r>
              <a:rPr lang="en-US" dirty="0"/>
              <a:t>, </a:t>
            </a:r>
            <a:r>
              <a:rPr lang="en-US" dirty="0" err="1"/>
              <a:t>ese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se </a:t>
            </a:r>
            <a:r>
              <a:rPr lang="en-US" dirty="0" err="1"/>
              <a:t>transmite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Implementacion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de la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subclase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Circulo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que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implementa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el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método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abstracto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143116"/>
            <a:ext cx="8186766" cy="398304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b="1" dirty="0" err="1"/>
              <a:t>class</a:t>
            </a:r>
            <a:r>
              <a:rPr lang="es-ES" dirty="0"/>
              <a:t> Circulo </a:t>
            </a:r>
            <a:r>
              <a:rPr lang="es-ES" b="1" dirty="0" err="1"/>
              <a:t>extends</a:t>
            </a:r>
            <a:r>
              <a:rPr lang="es-ES" dirty="0"/>
              <a:t> </a:t>
            </a:r>
            <a:r>
              <a:rPr lang="es-ES" dirty="0" err="1"/>
              <a:t>FiguraGeometrica</a:t>
            </a:r>
            <a:r>
              <a:rPr lang="es-ES" dirty="0"/>
              <a:t> </a:t>
            </a:r>
          </a:p>
          <a:p>
            <a:pPr>
              <a:buNone/>
            </a:pPr>
            <a:r>
              <a:rPr lang="es-ES" dirty="0"/>
              <a:t>{</a:t>
            </a:r>
            <a:br>
              <a:rPr lang="es-ES" dirty="0"/>
            </a:br>
            <a:r>
              <a:rPr lang="es-ES" dirty="0"/>
              <a:t>    . . .</a:t>
            </a:r>
            <a:br>
              <a:rPr lang="es-ES" dirty="0"/>
            </a:br>
            <a:r>
              <a:rPr lang="es-ES" dirty="0"/>
              <a:t>    </a:t>
            </a:r>
            <a:r>
              <a:rPr lang="es-ES" b="1" dirty="0" err="1"/>
              <a:t>void</a:t>
            </a:r>
            <a:r>
              <a:rPr lang="es-ES" dirty="0"/>
              <a:t> dibujar()</a:t>
            </a:r>
          </a:p>
          <a:p>
            <a:pPr>
              <a:buNone/>
            </a:pPr>
            <a:r>
              <a:rPr lang="es-ES" dirty="0"/>
              <a:t>	   {</a:t>
            </a:r>
            <a:br>
              <a:rPr lang="es-ES" dirty="0"/>
            </a:br>
            <a:r>
              <a:rPr lang="es-ES" dirty="0"/>
              <a:t>        // código para dibujar Circulo</a:t>
            </a:r>
            <a:br>
              <a:rPr lang="es-ES" dirty="0"/>
            </a:br>
            <a:r>
              <a:rPr lang="es-ES" dirty="0"/>
              <a:t>        . . .</a:t>
            </a:r>
            <a:br>
              <a:rPr lang="es-ES" dirty="0"/>
            </a:br>
            <a:r>
              <a:rPr lang="es-ES" dirty="0"/>
              <a:t>    }</a:t>
            </a:r>
          </a:p>
          <a:p>
            <a:pPr>
              <a:buNone/>
            </a:pPr>
            <a:r>
              <a:rPr lang="es-ES" dirty="0"/>
              <a:t>} 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Implementación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métodos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abstractos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 clase derivada se declara e implementa de forma normal, como cualquier otra. </a:t>
            </a:r>
          </a:p>
          <a:p>
            <a:r>
              <a:rPr lang="es-ES" dirty="0"/>
              <a:t>Sin embargo si no declara e implementan los métodos abstractos de la clase base (en el ejemplo el método dibujar) el compilador genera un error indicando que no se han implementado todos los métodos abstractos.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Referencias</a:t>
            </a:r>
            <a:r>
              <a:rPr lang="en-US" b="1" dirty="0"/>
              <a:t> y </a:t>
            </a:r>
            <a:r>
              <a:rPr lang="en-US" b="1" dirty="0" err="1"/>
              <a:t>objetos</a:t>
            </a:r>
            <a:r>
              <a:rPr lang="en-US" b="1" dirty="0"/>
              <a:t> </a:t>
            </a:r>
            <a:r>
              <a:rPr lang="en-US" b="1" dirty="0" err="1"/>
              <a:t>abstractos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900634"/>
          </a:xfrm>
        </p:spPr>
        <p:txBody>
          <a:bodyPr>
            <a:normAutofit/>
          </a:bodyPr>
          <a:lstStyle/>
          <a:p>
            <a:r>
              <a:rPr lang="es-ES" dirty="0"/>
              <a:t>Se pueden crear referencias a clases abstractas como cualquier otra.</a:t>
            </a:r>
          </a:p>
          <a:p>
            <a:pPr lvl="2">
              <a:buNone/>
            </a:pPr>
            <a:r>
              <a:rPr lang="es-ES" dirty="0" err="1"/>
              <a:t>FiguraGeometrica</a:t>
            </a:r>
            <a:r>
              <a:rPr lang="es-ES" dirty="0"/>
              <a:t> figura;</a:t>
            </a:r>
          </a:p>
          <a:p>
            <a:r>
              <a:rPr lang="es-ES" dirty="0"/>
              <a:t>Una clase abstracta no se puede instanciar, es decir, no se pueden crear objetos de una clase abstracta. El compilador producirá un error si se intenta:</a:t>
            </a:r>
          </a:p>
          <a:p>
            <a:pPr lvl="2">
              <a:buNone/>
            </a:pPr>
            <a:r>
              <a:rPr lang="es-ES" dirty="0" err="1"/>
              <a:t>FiguraGeometrica</a:t>
            </a:r>
            <a:r>
              <a:rPr lang="es-ES" dirty="0"/>
              <a:t> figura = </a:t>
            </a:r>
            <a:r>
              <a:rPr lang="es-ES" b="1" dirty="0"/>
              <a:t>new</a:t>
            </a:r>
            <a:r>
              <a:rPr lang="es-ES" dirty="0"/>
              <a:t> </a:t>
            </a:r>
            <a:r>
              <a:rPr lang="es-ES" dirty="0" err="1"/>
              <a:t>FiguraGeometrica</a:t>
            </a:r>
            <a:r>
              <a:rPr lang="es-ES" dirty="0"/>
              <a:t>();</a:t>
            </a:r>
          </a:p>
          <a:p>
            <a:pPr lvl="1"/>
            <a:r>
              <a:rPr lang="es-ES" dirty="0"/>
              <a:t>Una clase abstracta no tiene completa su implementación (algo abstracto no puede materializarse)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Referencias</a:t>
            </a:r>
            <a:r>
              <a:rPr lang="en-US" b="1" dirty="0"/>
              <a:t> y </a:t>
            </a:r>
            <a:r>
              <a:rPr lang="en-US" b="1" dirty="0" err="1"/>
              <a:t>objetos</a:t>
            </a:r>
            <a:r>
              <a:rPr lang="en-US" b="1" dirty="0"/>
              <a:t> </a:t>
            </a:r>
            <a:r>
              <a:rPr lang="en-US" b="1" dirty="0" err="1"/>
              <a:t>abstractos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Utilizando el </a:t>
            </a:r>
            <a:r>
              <a:rPr lang="es-ES" dirty="0">
                <a:hlinkClick r:id="rId2" action="ppaction://hlinksldjump"/>
              </a:rPr>
              <a:t>up-casting</a:t>
            </a:r>
            <a:r>
              <a:rPr lang="es-ES" dirty="0"/>
              <a:t> se puede escribir:</a:t>
            </a:r>
          </a:p>
          <a:p>
            <a:pPr lvl="2">
              <a:buNone/>
            </a:pPr>
            <a:r>
              <a:rPr lang="en-US" dirty="0" err="1"/>
              <a:t>FiguraGeometrica</a:t>
            </a:r>
            <a:r>
              <a:rPr lang="en-US" dirty="0"/>
              <a:t> </a:t>
            </a:r>
            <a:r>
              <a:rPr lang="en-US" dirty="0" err="1"/>
              <a:t>figura</a:t>
            </a:r>
            <a:r>
              <a:rPr lang="en-US" dirty="0"/>
              <a:t> =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Circulo</a:t>
            </a:r>
            <a:r>
              <a:rPr lang="en-US" dirty="0"/>
              <a:t>(. . .);</a:t>
            </a:r>
          </a:p>
          <a:p>
            <a:pPr lvl="2">
              <a:buNone/>
            </a:pPr>
            <a:r>
              <a:rPr lang="en-US" dirty="0" err="1"/>
              <a:t>figura.dibujar</a:t>
            </a:r>
            <a:r>
              <a:rPr lang="en-US" dirty="0"/>
              <a:t>();</a:t>
            </a:r>
          </a:p>
          <a:p>
            <a:r>
              <a:rPr lang="es-ES" dirty="0"/>
              <a:t>La invocación al método dibujarse resolverá en tiempo de ejecución y la JVM llamará al método de la clase adecuada. En nuestro ejemplo se llamará al método dibujar de la clase Circulo.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b="1" dirty="0"/>
              <a:t>Up-casting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85860"/>
            <a:ext cx="8258204" cy="5214974"/>
          </a:xfrm>
        </p:spPr>
        <p:txBody>
          <a:bodyPr>
            <a:normAutofit/>
          </a:bodyPr>
          <a:lstStyle/>
          <a:p>
            <a:r>
              <a:rPr lang="es-ES" dirty="0"/>
              <a:t>Operación en que un objeto de una clase derivada se asigna a una referencia cuyo tipo es alguna de las superclases.</a:t>
            </a:r>
          </a:p>
          <a:p>
            <a:pPr lvl="3">
              <a:buNone/>
            </a:pP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Empleado</a:t>
            </a:r>
            <a:endParaRPr lang="en-US" dirty="0"/>
          </a:p>
          <a:p>
            <a:pPr lvl="3">
              <a:buNone/>
            </a:pP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   String </a:t>
            </a:r>
            <a:r>
              <a:rPr lang="en-US" dirty="0" err="1"/>
              <a:t>nombre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numEmpleado</a:t>
            </a:r>
            <a:r>
              <a:rPr lang="en-US" dirty="0"/>
              <a:t> , </a:t>
            </a:r>
            <a:r>
              <a:rPr lang="en-US" dirty="0" err="1"/>
              <a:t>sueldo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….</a:t>
            </a:r>
          </a:p>
          <a:p>
            <a:pPr lvl="3">
              <a:buNone/>
            </a:pPr>
            <a:r>
              <a:rPr lang="en-US" dirty="0"/>
              <a:t>}</a:t>
            </a:r>
            <a:endParaRPr lang="es-ES" dirty="0"/>
          </a:p>
          <a:p>
            <a:pPr lvl="3">
              <a:buNone/>
            </a:pPr>
            <a:r>
              <a:rPr lang="es-ES" b="1" dirty="0" err="1"/>
              <a:t>class</a:t>
            </a:r>
            <a:r>
              <a:rPr lang="es-ES" dirty="0"/>
              <a:t> Ejecutivo </a:t>
            </a:r>
            <a:r>
              <a:rPr lang="es-ES" b="1" dirty="0" err="1"/>
              <a:t>extends</a:t>
            </a:r>
            <a:r>
              <a:rPr lang="es-ES" dirty="0"/>
              <a:t> Empleado</a:t>
            </a:r>
          </a:p>
          <a:p>
            <a:pPr lvl="3">
              <a:buNone/>
            </a:pPr>
            <a:r>
              <a:rPr lang="es-ES" dirty="0"/>
              <a:t> {</a:t>
            </a:r>
            <a:br>
              <a:rPr lang="es-ES" dirty="0"/>
            </a:br>
            <a:r>
              <a:rPr lang="es-ES" dirty="0"/>
              <a:t>    </a:t>
            </a:r>
            <a:r>
              <a:rPr lang="es-ES" b="1" dirty="0" err="1"/>
              <a:t>int</a:t>
            </a:r>
            <a:r>
              <a:rPr lang="es-ES" dirty="0"/>
              <a:t> presupuesto;</a:t>
            </a:r>
          </a:p>
          <a:p>
            <a:pPr lvl="3">
              <a:buNone/>
            </a:pPr>
            <a:r>
              <a:rPr lang="es-ES" dirty="0"/>
              <a:t>}</a:t>
            </a:r>
          </a:p>
          <a:p>
            <a:pPr lvl="2">
              <a:buNone/>
            </a:pPr>
            <a:endParaRPr lang="es-ES" dirty="0"/>
          </a:p>
          <a:p>
            <a:pPr lvl="2">
              <a:buNone/>
            </a:pPr>
            <a:r>
              <a:rPr lang="es-ES" dirty="0"/>
              <a:t>Empleado </a:t>
            </a:r>
            <a:r>
              <a:rPr lang="es-ES" dirty="0" err="1"/>
              <a:t>emp</a:t>
            </a:r>
            <a:r>
              <a:rPr lang="es-ES" dirty="0"/>
              <a:t> = </a:t>
            </a:r>
            <a:r>
              <a:rPr lang="es-ES" b="1" dirty="0"/>
              <a:t>new</a:t>
            </a:r>
            <a:r>
              <a:rPr lang="es-ES" dirty="0"/>
              <a:t> Ejecutivo("Máximo </a:t>
            </a:r>
            <a:r>
              <a:rPr lang="es-ES" dirty="0" err="1"/>
              <a:t>Perez</a:t>
            </a:r>
            <a:r>
              <a:rPr lang="es-ES" dirty="0"/>
              <a:t>" , 2000);</a:t>
            </a:r>
          </a:p>
          <a:p>
            <a:r>
              <a:rPr lang="es-ES" dirty="0"/>
              <a:t>Cuando se realiza este tipo de operaciones, hay que tener cuidado porque para la referencia </a:t>
            </a:r>
            <a:r>
              <a:rPr lang="es-ES" b="1" i="1" dirty="0" err="1"/>
              <a:t>emp</a:t>
            </a:r>
            <a:r>
              <a:rPr lang="es-ES" dirty="0"/>
              <a:t> no existen los miembros de la clase Ejecutivo, aunque la referencia apunte a un objeto de este tipo.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Interfaces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 Java una interface es una clase abstracta pura, es </a:t>
            </a:r>
            <a:r>
              <a:rPr lang="es-ES" dirty="0" err="1"/>
              <a:t>dcir</a:t>
            </a:r>
            <a:r>
              <a:rPr lang="es-ES" dirty="0"/>
              <a:t> una clase donde todos los métodos son abstractos (no se implementa ninguno).</a:t>
            </a:r>
          </a:p>
          <a:p>
            <a:r>
              <a:rPr lang="es-ES" dirty="0"/>
              <a:t>Permite al diseñador de clases establecer la forma de una clase (nombres de métodos, listas de argumentos y tipos de retorno, pero no bloques de código). </a:t>
            </a:r>
          </a:p>
          <a:p>
            <a:r>
              <a:rPr lang="es-ES" dirty="0"/>
              <a:t>Una interface puede también contener datos miembro, pero estos son siempre </a:t>
            </a:r>
            <a:r>
              <a:rPr lang="es-ES" dirty="0" err="1"/>
              <a:t>static</a:t>
            </a:r>
            <a:r>
              <a:rPr lang="es-ES" dirty="0"/>
              <a:t> y final. Una interface sirve para establecer un 'protocolo' entre clases. 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Declaración</a:t>
            </a:r>
            <a:r>
              <a:rPr lang="en-US" b="1" dirty="0"/>
              <a:t> y </a:t>
            </a:r>
            <a:r>
              <a:rPr lang="en-US" b="1" dirty="0" err="1"/>
              <a:t>uso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es-ES" dirty="0"/>
              <a:t>Para crear una interface, se utiliza la palabra clave interface en lugar de </a:t>
            </a:r>
            <a:r>
              <a:rPr lang="es-ES" dirty="0" err="1"/>
              <a:t>class</a:t>
            </a:r>
            <a:r>
              <a:rPr lang="es-ES" dirty="0"/>
              <a:t>. </a:t>
            </a:r>
          </a:p>
          <a:p>
            <a:r>
              <a:rPr lang="es-ES" dirty="0"/>
              <a:t>La interface puede definirse </a:t>
            </a:r>
            <a:r>
              <a:rPr lang="es-ES" dirty="0" err="1"/>
              <a:t>public</a:t>
            </a:r>
            <a:r>
              <a:rPr lang="es-ES" dirty="0"/>
              <a:t> o sin modificador de acceso, y tiene el mismo significado que para las clases. Todos los métodos que declara una interface son siempre </a:t>
            </a:r>
            <a:r>
              <a:rPr lang="es-ES" dirty="0" err="1"/>
              <a:t>public</a:t>
            </a:r>
            <a:r>
              <a:rPr lang="es-ES" dirty="0"/>
              <a:t>. 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interface</a:t>
            </a:r>
            <a:r>
              <a:rPr lang="en-US" dirty="0"/>
              <a:t> </a:t>
            </a:r>
            <a:r>
              <a:rPr lang="en-US" i="1" dirty="0" err="1"/>
              <a:t>nombre_interface</a:t>
            </a: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i="1" dirty="0" err="1"/>
              <a:t>tipo_retorno</a:t>
            </a:r>
            <a:r>
              <a:rPr lang="en-US" dirty="0"/>
              <a:t> </a:t>
            </a:r>
            <a:r>
              <a:rPr lang="en-US" i="1" dirty="0" err="1"/>
              <a:t>nombre_metodo</a:t>
            </a:r>
            <a:r>
              <a:rPr lang="en-US" i="1" dirty="0"/>
              <a:t> </a:t>
            </a:r>
            <a:r>
              <a:rPr lang="en-US" dirty="0"/>
              <a:t>( </a:t>
            </a:r>
            <a:r>
              <a:rPr lang="en-US" i="1" dirty="0" err="1"/>
              <a:t>lista_argumentos</a:t>
            </a:r>
            <a:r>
              <a:rPr lang="en-US" i="1" dirty="0"/>
              <a:t> </a:t>
            </a:r>
            <a:r>
              <a:rPr lang="en-US" dirty="0"/>
              <a:t>) ;</a:t>
            </a:r>
            <a:br>
              <a:rPr lang="en-US" dirty="0"/>
            </a:br>
            <a:r>
              <a:rPr lang="en-US" dirty="0"/>
              <a:t>    . . . 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declarcion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Interface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interface</a:t>
            </a:r>
            <a:r>
              <a:rPr lang="en-US" dirty="0"/>
              <a:t> </a:t>
            </a:r>
            <a:r>
              <a:rPr lang="en-US" dirty="0" err="1"/>
              <a:t>InstrumentoMusical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   void </a:t>
            </a:r>
            <a:r>
              <a:rPr lang="en-US" dirty="0" err="1"/>
              <a:t>tocar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   void </a:t>
            </a:r>
            <a:r>
              <a:rPr lang="en-US" dirty="0" err="1"/>
              <a:t>afinar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   String </a:t>
            </a:r>
            <a:r>
              <a:rPr lang="en-US" dirty="0" err="1"/>
              <a:t>tipoInstrumento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implementa</a:t>
            </a:r>
            <a:r>
              <a:rPr lang="en-US" dirty="0"/>
              <a:t> la Interface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1357298"/>
            <a:ext cx="8429684" cy="5143536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sz="2200" b="1" dirty="0"/>
              <a:t>class</a:t>
            </a:r>
            <a:r>
              <a:rPr lang="en-US" sz="2200" dirty="0"/>
              <a:t> </a:t>
            </a:r>
            <a:r>
              <a:rPr lang="en-US" sz="2200" dirty="0" err="1"/>
              <a:t>InstrumentoViento</a:t>
            </a:r>
            <a:r>
              <a:rPr lang="en-US" sz="2200" dirty="0"/>
              <a:t> </a:t>
            </a:r>
            <a:r>
              <a:rPr lang="en-US" sz="2200" b="1" dirty="0"/>
              <a:t>extends</a:t>
            </a:r>
            <a:r>
              <a:rPr lang="en-US" sz="2200" dirty="0"/>
              <a:t> Object </a:t>
            </a:r>
            <a:r>
              <a:rPr lang="en-US" sz="2200" b="1" dirty="0"/>
              <a:t>implements</a:t>
            </a:r>
            <a:r>
              <a:rPr lang="en-US" sz="2200" dirty="0"/>
              <a:t> </a:t>
            </a:r>
            <a:r>
              <a:rPr lang="en-US" sz="2200" dirty="0" err="1"/>
              <a:t>InstrumentoMusical</a:t>
            </a:r>
            <a:r>
              <a:rPr lang="en-US" sz="2200" dirty="0"/>
              <a:t> </a:t>
            </a:r>
          </a:p>
          <a:p>
            <a:pPr lvl="1">
              <a:buNone/>
            </a:pP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b="1" dirty="0"/>
              <a:t>void</a:t>
            </a:r>
            <a:r>
              <a:rPr lang="en-US" dirty="0"/>
              <a:t> </a:t>
            </a:r>
            <a:r>
              <a:rPr lang="en-US" dirty="0" err="1"/>
              <a:t>tocar</a:t>
            </a:r>
            <a:r>
              <a:rPr lang="en-US" dirty="0"/>
              <a:t>() { . . . };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b="1" dirty="0"/>
              <a:t>void</a:t>
            </a:r>
            <a:r>
              <a:rPr lang="en-US" dirty="0"/>
              <a:t> </a:t>
            </a:r>
            <a:r>
              <a:rPr lang="en-US" dirty="0" err="1"/>
              <a:t>afinar</a:t>
            </a:r>
            <a:r>
              <a:rPr lang="en-US" dirty="0"/>
              <a:t>() { . . .};</a:t>
            </a:r>
            <a:br>
              <a:rPr lang="en-US" dirty="0"/>
            </a:br>
            <a:r>
              <a:rPr lang="en-US" dirty="0"/>
              <a:t>    String </a:t>
            </a:r>
            <a:r>
              <a:rPr lang="en-US" dirty="0" err="1"/>
              <a:t>tipoInstrumento</a:t>
            </a:r>
            <a:r>
              <a:rPr lang="en-US" dirty="0"/>
              <a:t>() {}</a:t>
            </a:r>
          </a:p>
          <a:p>
            <a:pPr lvl="1">
              <a:buNone/>
            </a:pPr>
            <a:r>
              <a:rPr lang="en-US" dirty="0"/>
              <a:t>}</a:t>
            </a:r>
          </a:p>
          <a:p>
            <a:pPr lvl="1">
              <a:buNone/>
            </a:pP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Guitarra</a:t>
            </a:r>
            <a:r>
              <a:rPr lang="en-US" dirty="0"/>
              <a:t> </a:t>
            </a:r>
            <a:r>
              <a:rPr lang="en-US" b="1" dirty="0"/>
              <a:t>extends</a:t>
            </a:r>
            <a:r>
              <a:rPr lang="en-US" dirty="0"/>
              <a:t> </a:t>
            </a:r>
            <a:r>
              <a:rPr lang="en-US" dirty="0" err="1"/>
              <a:t>InstrumentoViento</a:t>
            </a:r>
            <a:endParaRPr lang="en-US" dirty="0"/>
          </a:p>
          <a:p>
            <a:pPr lvl="1">
              <a:buNone/>
            </a:pP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   String </a:t>
            </a:r>
            <a:r>
              <a:rPr lang="en-US" dirty="0" err="1"/>
              <a:t>tipoInstrumento</a:t>
            </a:r>
            <a:r>
              <a:rPr lang="en-US" dirty="0"/>
              <a:t>()</a:t>
            </a:r>
          </a:p>
          <a:p>
            <a:pPr lvl="1">
              <a:buNone/>
            </a:pPr>
            <a:r>
              <a:rPr lang="en-US" dirty="0"/>
              <a:t>		 {</a:t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b="1" dirty="0"/>
              <a:t>return</a:t>
            </a:r>
            <a:r>
              <a:rPr lang="en-US" dirty="0"/>
              <a:t> "</a:t>
            </a:r>
            <a:r>
              <a:rPr lang="en-US" dirty="0" err="1"/>
              <a:t>Guitarra</a:t>
            </a:r>
            <a:r>
              <a:rPr lang="en-US" dirty="0"/>
              <a:t>";</a:t>
            </a:r>
            <a:br>
              <a:rPr lang="en-US" dirty="0"/>
            </a:br>
            <a:r>
              <a:rPr lang="en-US" dirty="0"/>
              <a:t>    }</a:t>
            </a:r>
          </a:p>
          <a:p>
            <a:pPr lvl="1">
              <a:buNone/>
            </a:pPr>
            <a:r>
              <a:rPr lang="en-US" dirty="0"/>
              <a:t>}   </a:t>
            </a:r>
          </a:p>
          <a:p>
            <a:r>
              <a:rPr lang="es-ES" dirty="0"/>
              <a:t>La clase </a:t>
            </a:r>
            <a:r>
              <a:rPr lang="es-ES" dirty="0" err="1"/>
              <a:t>InstrumentoViento</a:t>
            </a:r>
            <a:r>
              <a:rPr lang="es-ES" dirty="0"/>
              <a:t> implementa la interface, declarando los métodos y escribiendo el código correspondiente. </a:t>
            </a:r>
          </a:p>
          <a:p>
            <a:r>
              <a:rPr lang="es-ES" dirty="0"/>
              <a:t>Una clase derivada puede también redefinir si es necesario alguno de los métodos de la interface. 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Referencias</a:t>
            </a:r>
            <a:r>
              <a:rPr lang="en-US" b="1" dirty="0"/>
              <a:t> a Interfaces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614882"/>
          </a:xfrm>
        </p:spPr>
        <p:txBody>
          <a:bodyPr>
            <a:normAutofit/>
          </a:bodyPr>
          <a:lstStyle/>
          <a:p>
            <a:r>
              <a:rPr lang="es-ES" dirty="0"/>
              <a:t>Es posible crear referencias a interfaces, pero las interfaces no pueden ser instanciadas. </a:t>
            </a:r>
          </a:p>
          <a:p>
            <a:r>
              <a:rPr lang="es-ES" dirty="0"/>
              <a:t>Una referencia a una interface puede ser asignada a cualquier objeto que implemente la interface. Por ejemplo:</a:t>
            </a:r>
          </a:p>
          <a:p>
            <a:pPr lvl="1">
              <a:buNone/>
            </a:pPr>
            <a:r>
              <a:rPr lang="en-US" sz="2000" dirty="0" err="1"/>
              <a:t>InstrumentoMusical</a:t>
            </a:r>
            <a:r>
              <a:rPr lang="en-US" sz="2000" dirty="0"/>
              <a:t> </a:t>
            </a:r>
            <a:r>
              <a:rPr lang="en-US" sz="2000" dirty="0" err="1"/>
              <a:t>instrumento</a:t>
            </a:r>
            <a:r>
              <a:rPr lang="en-US" sz="2000" dirty="0"/>
              <a:t> = </a:t>
            </a:r>
            <a:r>
              <a:rPr lang="en-US" sz="2000" b="1" dirty="0"/>
              <a:t>new</a:t>
            </a:r>
            <a:r>
              <a:rPr lang="en-US" sz="2000" dirty="0"/>
              <a:t> </a:t>
            </a:r>
            <a:r>
              <a:rPr lang="en-US" sz="2000" dirty="0" err="1"/>
              <a:t>Guitarra</a:t>
            </a:r>
            <a:r>
              <a:rPr lang="en-US" sz="2000" dirty="0"/>
              <a:t>();</a:t>
            </a:r>
          </a:p>
          <a:p>
            <a:pPr lvl="1">
              <a:buNone/>
            </a:pPr>
            <a:r>
              <a:rPr lang="en-US" sz="2000" dirty="0" err="1"/>
              <a:t>instrumento.play</a:t>
            </a:r>
            <a:r>
              <a:rPr lang="en-US" sz="2000" dirty="0"/>
              <a:t>();</a:t>
            </a:r>
          </a:p>
          <a:p>
            <a:pPr lvl="1">
              <a:buNone/>
            </a:pPr>
            <a:r>
              <a:rPr lang="en-US" sz="2000" dirty="0" err="1"/>
              <a:t>System.out.prinln</a:t>
            </a:r>
            <a:r>
              <a:rPr lang="en-US" sz="2000" dirty="0"/>
              <a:t>(</a:t>
            </a:r>
            <a:r>
              <a:rPr lang="en-US" sz="2000" dirty="0" err="1"/>
              <a:t>instrumento.tipoInstrumento</a:t>
            </a:r>
            <a:r>
              <a:rPr lang="en-US" sz="2000" dirty="0"/>
              <a:t>());</a:t>
            </a:r>
          </a:p>
          <a:p>
            <a:pPr lvl="1">
              <a:buNone/>
            </a:pPr>
            <a:r>
              <a:rPr lang="en-US" sz="2000" dirty="0" err="1"/>
              <a:t>InstrumentoMusical</a:t>
            </a:r>
            <a:r>
              <a:rPr lang="en-US" sz="2000" dirty="0"/>
              <a:t> i2 = </a:t>
            </a:r>
            <a:r>
              <a:rPr lang="en-US" sz="2000" b="1" dirty="0"/>
              <a:t>new</a:t>
            </a:r>
            <a:r>
              <a:rPr lang="en-US" sz="2000" dirty="0"/>
              <a:t> </a:t>
            </a:r>
            <a:r>
              <a:rPr lang="en-US" sz="2000" dirty="0" err="1"/>
              <a:t>InstrumentoMusical</a:t>
            </a:r>
            <a:r>
              <a:rPr lang="en-US" sz="2000" dirty="0"/>
              <a:t>();//</a:t>
            </a:r>
            <a:r>
              <a:rPr lang="en-US" sz="2000" dirty="0" err="1"/>
              <a:t>error.No</a:t>
            </a:r>
            <a:r>
              <a:rPr lang="en-US" sz="2000" dirty="0"/>
              <a:t> se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instanciar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Herencia</a:t>
            </a:r>
            <a:r>
              <a:rPr lang="en-US" dirty="0"/>
              <a:t> ...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centramos</a:t>
            </a:r>
            <a:r>
              <a:rPr lang="en-US" dirty="0"/>
              <a:t> </a:t>
            </a:r>
            <a:r>
              <a:rPr lang="en-US" dirty="0" err="1"/>
              <a:t>sólo</a:t>
            </a:r>
            <a:r>
              <a:rPr lang="en-US" dirty="0"/>
              <a:t> en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hija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se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desarrollando</a:t>
            </a:r>
            <a:r>
              <a:rPr lang="en-US" dirty="0"/>
              <a:t>.</a:t>
            </a:r>
          </a:p>
          <a:p>
            <a:r>
              <a:rPr lang="en-US" dirty="0"/>
              <a:t>La </a:t>
            </a:r>
            <a:r>
              <a:rPr lang="en-US" dirty="0" err="1"/>
              <a:t>herencia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reutilizar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.</a:t>
            </a:r>
          </a:p>
          <a:p>
            <a:r>
              <a:rPr lang="en-US" dirty="0"/>
              <a:t>El </a:t>
            </a:r>
            <a:r>
              <a:rPr lang="en-US" dirty="0" err="1"/>
              <a:t>corazón</a:t>
            </a:r>
            <a:r>
              <a:rPr lang="en-US" dirty="0"/>
              <a:t> de la </a:t>
            </a:r>
            <a:r>
              <a:rPr lang="en-US" dirty="0" err="1"/>
              <a:t>herencia</a:t>
            </a:r>
            <a:r>
              <a:rPr lang="en-US" dirty="0"/>
              <a:t> se </a:t>
            </a:r>
            <a:r>
              <a:rPr lang="en-US" dirty="0" err="1"/>
              <a:t>basa</a:t>
            </a:r>
            <a:r>
              <a:rPr lang="en-US" dirty="0"/>
              <a:t> en la idea la de la </a:t>
            </a:r>
            <a:r>
              <a:rPr lang="en-US" dirty="0" err="1"/>
              <a:t>reutilización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.</a:t>
            </a:r>
          </a:p>
          <a:p>
            <a:r>
              <a:rPr lang="en-US" dirty="0"/>
              <a:t>La </a:t>
            </a:r>
            <a:r>
              <a:rPr lang="en-US" dirty="0" err="1"/>
              <a:t>relacion</a:t>
            </a:r>
            <a:r>
              <a:rPr lang="en-US" dirty="0"/>
              <a:t> entre dos </a:t>
            </a: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herencia</a:t>
            </a:r>
            <a:r>
              <a:rPr lang="en-US" dirty="0"/>
              <a:t>  “</a:t>
            </a:r>
            <a:r>
              <a:rPr lang="en-US" dirty="0" err="1"/>
              <a:t>es</a:t>
            </a:r>
            <a:r>
              <a:rPr lang="en-US" dirty="0"/>
              <a:t> un”,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derivada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versión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específica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la </a:t>
            </a:r>
            <a:r>
              <a:rPr lang="en-US" dirty="0" err="1"/>
              <a:t>clasae</a:t>
            </a:r>
            <a:r>
              <a:rPr lang="en-US" dirty="0"/>
              <a:t> original.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Extensión</a:t>
            </a:r>
            <a:r>
              <a:rPr lang="en-US" b="1" dirty="0"/>
              <a:t> de interfaces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Las interfaces pueden extender otras interfaces y, a diferencia de las clases, una interface puede extender más de una interface. La sintaxis es:</a:t>
            </a:r>
          </a:p>
          <a:p>
            <a:pPr lvl="1">
              <a:buNone/>
            </a:pPr>
            <a:r>
              <a:rPr lang="es-ES" sz="2400" b="1" dirty="0"/>
              <a:t>interface</a:t>
            </a:r>
            <a:r>
              <a:rPr lang="es-ES" sz="2400" dirty="0"/>
              <a:t> </a:t>
            </a:r>
            <a:r>
              <a:rPr lang="es-ES" sz="2400" i="1" dirty="0" err="1"/>
              <a:t>nombre_interface</a:t>
            </a:r>
            <a:r>
              <a:rPr lang="es-ES" sz="2400" dirty="0"/>
              <a:t>  </a:t>
            </a:r>
            <a:r>
              <a:rPr lang="es-ES" sz="2400" b="1" dirty="0" err="1"/>
              <a:t>extends</a:t>
            </a:r>
            <a:r>
              <a:rPr lang="es-ES" sz="2400" dirty="0"/>
              <a:t> </a:t>
            </a:r>
            <a:r>
              <a:rPr lang="es-ES" sz="2400" i="1" dirty="0" err="1"/>
              <a:t>nombre_interface</a:t>
            </a:r>
            <a:r>
              <a:rPr lang="es-ES" sz="2400" dirty="0"/>
              <a:t>  , . . . </a:t>
            </a:r>
          </a:p>
          <a:p>
            <a:pPr lvl="1">
              <a:buNone/>
            </a:pPr>
            <a:r>
              <a:rPr lang="es-ES" sz="2400" dirty="0"/>
              <a:t>{</a:t>
            </a:r>
            <a:br>
              <a:rPr lang="es-ES" sz="2400" dirty="0"/>
            </a:br>
            <a:r>
              <a:rPr lang="es-ES" sz="2400" dirty="0"/>
              <a:t>    </a:t>
            </a:r>
            <a:r>
              <a:rPr lang="es-ES" sz="2400" i="1" dirty="0" err="1"/>
              <a:t>tipo_retorno</a:t>
            </a:r>
            <a:r>
              <a:rPr lang="es-ES" sz="2400" dirty="0"/>
              <a:t> </a:t>
            </a:r>
            <a:r>
              <a:rPr lang="es-ES" sz="2400" i="1" dirty="0" err="1"/>
              <a:t>nombre_metodo</a:t>
            </a:r>
            <a:r>
              <a:rPr lang="es-ES" sz="2400" i="1" dirty="0"/>
              <a:t> </a:t>
            </a:r>
            <a:r>
              <a:rPr lang="es-ES" sz="2400" dirty="0"/>
              <a:t>( </a:t>
            </a:r>
            <a:r>
              <a:rPr lang="es-ES" sz="2400" i="1" dirty="0" err="1"/>
              <a:t>lista_argumentos</a:t>
            </a:r>
            <a:r>
              <a:rPr lang="es-ES" sz="2400" i="1" dirty="0"/>
              <a:t> </a:t>
            </a:r>
            <a:r>
              <a:rPr lang="es-ES" sz="2400" dirty="0"/>
              <a:t>) ;</a:t>
            </a:r>
            <a:br>
              <a:rPr lang="es-ES" sz="2400" dirty="0"/>
            </a:br>
            <a:r>
              <a:rPr lang="es-ES" sz="2400" dirty="0"/>
              <a:t>    . . . </a:t>
            </a:r>
          </a:p>
          <a:p>
            <a:pPr lvl="1">
              <a:buNone/>
            </a:pPr>
            <a:r>
              <a:rPr lang="es-ES" sz="2400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Implementación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lenguajes</a:t>
            </a:r>
            <a:r>
              <a:rPr lang="en-US" dirty="0"/>
              <a:t> </a:t>
            </a:r>
            <a:r>
              <a:rPr lang="en-US" dirty="0" err="1"/>
              <a:t>orientados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  </a:t>
            </a:r>
            <a:r>
              <a:rPr lang="en-US" dirty="0" err="1"/>
              <a:t>proporcionan</a:t>
            </a:r>
            <a:r>
              <a:rPr lang="en-US" dirty="0"/>
              <a:t> </a:t>
            </a:r>
            <a:r>
              <a:rPr lang="en-US" dirty="0" err="1"/>
              <a:t>mecanismos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la </a:t>
            </a:r>
            <a:r>
              <a:rPr lang="en-US" dirty="0" err="1"/>
              <a:t>herencia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Sintáxis</a:t>
            </a:r>
            <a:r>
              <a:rPr lang="en-US" dirty="0"/>
              <a:t> en Java:</a:t>
            </a:r>
          </a:p>
          <a:p>
            <a:pPr lvl="1">
              <a:buNone/>
            </a:pPr>
            <a:r>
              <a:rPr lang="en-US" b="1" dirty="0"/>
              <a:t>class </a:t>
            </a:r>
            <a:r>
              <a:rPr lang="en-US" dirty="0" err="1"/>
              <a:t>clase_hija</a:t>
            </a:r>
            <a:r>
              <a:rPr lang="en-US" dirty="0"/>
              <a:t> </a:t>
            </a:r>
            <a:r>
              <a:rPr lang="en-US" b="1" dirty="0"/>
              <a:t>extends</a:t>
            </a:r>
            <a:r>
              <a:rPr lang="en-US" dirty="0"/>
              <a:t> </a:t>
            </a:r>
            <a:r>
              <a:rPr lang="en-US" dirty="0" err="1"/>
              <a:t>clase_padre</a:t>
            </a:r>
            <a:endParaRPr lang="en-US" dirty="0"/>
          </a:p>
          <a:p>
            <a:pPr lvl="1">
              <a:buNone/>
            </a:pPr>
            <a:r>
              <a:rPr lang="en-US" b="1" dirty="0"/>
              <a:t>{</a:t>
            </a:r>
          </a:p>
          <a:p>
            <a:pPr lvl="1">
              <a:buNone/>
            </a:pPr>
            <a:r>
              <a:rPr lang="en-US" dirty="0"/>
              <a:t>	    //</a:t>
            </a:r>
            <a:r>
              <a:rPr lang="en-US" dirty="0" err="1"/>
              <a:t>contenido</a:t>
            </a:r>
            <a:r>
              <a:rPr lang="en-US" dirty="0"/>
              <a:t> de la </a:t>
            </a:r>
            <a:r>
              <a:rPr lang="en-US" dirty="0" err="1"/>
              <a:t>clase</a:t>
            </a:r>
            <a:endParaRPr lang="en-US" dirty="0"/>
          </a:p>
          <a:p>
            <a:pPr lvl="1">
              <a:buNone/>
            </a:pPr>
            <a:r>
              <a:rPr lang="en-US" b="1"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Herencia</a:t>
            </a:r>
            <a:r>
              <a:rPr lang="en-US" dirty="0"/>
              <a:t> …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00562" y="1571612"/>
            <a:ext cx="4186238" cy="4554551"/>
          </a:xfrm>
        </p:spPr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hija</a:t>
            </a:r>
            <a:r>
              <a:rPr lang="en-US" dirty="0"/>
              <a:t> </a:t>
            </a:r>
            <a:r>
              <a:rPr lang="en-US" dirty="0" err="1"/>
              <a:t>automáticamente</a:t>
            </a:r>
            <a:r>
              <a:rPr lang="en-US" dirty="0"/>
              <a:t> </a:t>
            </a:r>
            <a:r>
              <a:rPr lang="en-US" dirty="0" err="1"/>
              <a:t>hereda</a:t>
            </a:r>
            <a:r>
              <a:rPr lang="en-US" dirty="0"/>
              <a:t> los </a:t>
            </a:r>
            <a:r>
              <a:rPr lang="en-US" dirty="0" err="1"/>
              <a:t>métodos</a:t>
            </a:r>
            <a:r>
              <a:rPr lang="en-US" dirty="0"/>
              <a:t> y </a:t>
            </a:r>
            <a:r>
              <a:rPr lang="en-US" dirty="0" err="1"/>
              <a:t>atributos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padre,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usarse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hubieran</a:t>
            </a:r>
            <a:r>
              <a:rPr lang="en-US" dirty="0"/>
              <a:t> </a:t>
            </a:r>
            <a:r>
              <a:rPr lang="en-US" dirty="0" err="1"/>
              <a:t>sido</a:t>
            </a:r>
            <a:r>
              <a:rPr lang="en-US" dirty="0"/>
              <a:t> </a:t>
            </a:r>
            <a:r>
              <a:rPr lang="en-US" dirty="0" err="1"/>
              <a:t>declarados</a:t>
            </a:r>
            <a:r>
              <a:rPr lang="en-US" dirty="0"/>
              <a:t> </a:t>
            </a:r>
            <a:r>
              <a:rPr lang="en-US" dirty="0" err="1"/>
              <a:t>localmente</a:t>
            </a:r>
            <a:r>
              <a:rPr lang="en-US" dirty="0"/>
              <a:t> en </a:t>
            </a:r>
            <a:r>
              <a:rPr lang="en-US" dirty="0" err="1"/>
              <a:t>dicha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3 Imagen" descr="herencia-ligada-al-cromosoma-x-recesiva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714488"/>
            <a:ext cx="4286256" cy="42862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Herencia</a:t>
            </a:r>
            <a:r>
              <a:rPr lang="en-US" dirty="0"/>
              <a:t> …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herencia</a:t>
            </a:r>
            <a:r>
              <a:rPr lang="en-US" dirty="0"/>
              <a:t> </a:t>
            </a:r>
            <a:r>
              <a:rPr lang="en-US" dirty="0" err="1"/>
              <a:t>actúa</a:t>
            </a:r>
            <a:r>
              <a:rPr lang="en-US" dirty="0"/>
              <a:t> en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dirección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padre a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hija</a:t>
            </a:r>
            <a:r>
              <a:rPr lang="en-US" dirty="0"/>
              <a:t>.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implica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los </a:t>
            </a:r>
            <a:r>
              <a:rPr lang="en-US" dirty="0" err="1"/>
              <a:t>metodos</a:t>
            </a:r>
            <a:r>
              <a:rPr lang="en-US" dirty="0"/>
              <a:t> o </a:t>
            </a:r>
            <a:r>
              <a:rPr lang="en-US" dirty="0" err="1"/>
              <a:t>atributos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hija</a:t>
            </a:r>
            <a:r>
              <a:rPr lang="en-US" dirty="0"/>
              <a:t> no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en la </a:t>
            </a:r>
            <a:r>
              <a:rPr lang="en-US" dirty="0" err="1"/>
              <a:t>clase</a:t>
            </a:r>
            <a:r>
              <a:rPr lang="en-US" dirty="0"/>
              <a:t> padre.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Herencia</a:t>
            </a:r>
            <a:r>
              <a:rPr lang="en-US" dirty="0"/>
              <a:t> …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Desde</a:t>
            </a:r>
            <a:r>
              <a:rPr lang="en-US" dirty="0"/>
              <a:t> el </a:t>
            </a:r>
            <a:r>
              <a:rPr lang="en-US" dirty="0" err="1"/>
              <a:t>punto</a:t>
            </a:r>
            <a:r>
              <a:rPr lang="en-US" dirty="0"/>
              <a:t> de vista general la </a:t>
            </a:r>
            <a:r>
              <a:rPr lang="en-US" dirty="0" err="1"/>
              <a:t>herencia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ser simple o </a:t>
            </a:r>
            <a:r>
              <a:rPr lang="en-US" dirty="0" err="1"/>
              <a:t>múltiple</a:t>
            </a:r>
            <a:r>
              <a:rPr lang="en-US" dirty="0"/>
              <a:t>. En Java </a:t>
            </a:r>
            <a:r>
              <a:rPr lang="en-US" dirty="0" err="1"/>
              <a:t>sólo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herencia</a:t>
            </a:r>
            <a:r>
              <a:rPr lang="en-US" dirty="0"/>
              <a:t> simple.</a:t>
            </a:r>
          </a:p>
          <a:p>
            <a:r>
              <a:rPr lang="en-US" dirty="0"/>
              <a:t>Los </a:t>
            </a:r>
            <a:r>
              <a:rPr lang="en-US" dirty="0" err="1"/>
              <a:t>métodos</a:t>
            </a:r>
            <a:r>
              <a:rPr lang="en-US" dirty="0"/>
              <a:t> y </a:t>
            </a:r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se </a:t>
            </a:r>
            <a:r>
              <a:rPr lang="en-US" dirty="0" err="1"/>
              <a:t>heredan</a:t>
            </a:r>
            <a:r>
              <a:rPr lang="en-US" dirty="0"/>
              <a:t> se </a:t>
            </a:r>
            <a:r>
              <a:rPr lang="en-US" dirty="0" err="1"/>
              <a:t>controlan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mecanismos</a:t>
            </a:r>
            <a:r>
              <a:rPr lang="en-US" dirty="0"/>
              <a:t> </a:t>
            </a:r>
            <a:r>
              <a:rPr lang="en-US" dirty="0" err="1"/>
              <a:t>visibilidad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Private no se </a:t>
            </a:r>
            <a:r>
              <a:rPr lang="en-US" dirty="0" err="1"/>
              <a:t>hereda</a:t>
            </a:r>
            <a:endParaRPr lang="en-US" dirty="0"/>
          </a:p>
          <a:p>
            <a:pPr lvl="1"/>
            <a:r>
              <a:rPr lang="en-US" dirty="0"/>
              <a:t>Public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hereda</a:t>
            </a:r>
            <a:r>
              <a:rPr lang="en-US" dirty="0"/>
              <a:t>, …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y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deberían</a:t>
            </a:r>
            <a:r>
              <a:rPr lang="en-US" dirty="0"/>
              <a:t> ser </a:t>
            </a:r>
            <a:r>
              <a:rPr lang="en-US" dirty="0" err="1"/>
              <a:t>públicos</a:t>
            </a:r>
            <a:r>
              <a:rPr lang="en-US" dirty="0"/>
              <a:t>…</a:t>
            </a:r>
            <a:r>
              <a:rPr lang="en-US" dirty="0" err="1"/>
              <a:t>perder</a:t>
            </a:r>
            <a:r>
              <a:rPr lang="en-US" dirty="0"/>
              <a:t> </a:t>
            </a:r>
            <a:r>
              <a:rPr lang="en-US" dirty="0" err="1"/>
              <a:t>ventajas</a:t>
            </a:r>
            <a:r>
              <a:rPr lang="en-US" dirty="0"/>
              <a:t> de </a:t>
            </a:r>
            <a:r>
              <a:rPr lang="en-US" dirty="0" err="1"/>
              <a:t>encapsulamiento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Mecanismos</a:t>
            </a:r>
            <a:r>
              <a:rPr lang="en-US" dirty="0"/>
              <a:t> de </a:t>
            </a:r>
            <a:r>
              <a:rPr lang="en-US" dirty="0" err="1"/>
              <a:t>visibilidad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conseguir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el </a:t>
            </a:r>
            <a:r>
              <a:rPr lang="en-US" dirty="0" err="1"/>
              <a:t>comportamiento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foráneas</a:t>
            </a:r>
            <a:r>
              <a:rPr lang="en-US" dirty="0"/>
              <a:t> sea </a:t>
            </a:r>
            <a:r>
              <a:rPr lang="en-US" dirty="0" err="1"/>
              <a:t>privado</a:t>
            </a:r>
            <a:r>
              <a:rPr lang="en-US" dirty="0"/>
              <a:t>  </a:t>
            </a:r>
            <a:r>
              <a:rPr lang="en-US" dirty="0" err="1"/>
              <a:t>pero</a:t>
            </a:r>
            <a:r>
              <a:rPr lang="en-US" dirty="0"/>
              <a:t> par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clases</a:t>
            </a:r>
            <a:r>
              <a:rPr lang="en-US" dirty="0"/>
              <a:t>  </a:t>
            </a:r>
            <a:r>
              <a:rPr lang="en-US" dirty="0" err="1"/>
              <a:t>derivadas</a:t>
            </a:r>
            <a:r>
              <a:rPr lang="en-US" dirty="0"/>
              <a:t> sea </a:t>
            </a:r>
            <a:r>
              <a:rPr lang="en-US" dirty="0" err="1"/>
              <a:t>público</a:t>
            </a:r>
            <a:r>
              <a:rPr lang="en-US" dirty="0"/>
              <a:t> </a:t>
            </a:r>
            <a:r>
              <a:rPr lang="en-US" dirty="0" err="1"/>
              <a:t>usaremos</a:t>
            </a:r>
            <a:r>
              <a:rPr lang="en-US" dirty="0"/>
              <a:t> </a:t>
            </a:r>
            <a:r>
              <a:rPr lang="en-US" b="1" dirty="0"/>
              <a:t>protected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Asi</a:t>
            </a:r>
            <a:r>
              <a:rPr lang="en-US" dirty="0"/>
              <a:t> los </a:t>
            </a:r>
            <a:r>
              <a:rPr lang="en-US" dirty="0" err="1"/>
              <a:t>atributos</a:t>
            </a:r>
            <a:r>
              <a:rPr lang="en-US" dirty="0"/>
              <a:t> y </a:t>
            </a:r>
            <a:r>
              <a:rPr lang="en-US" dirty="0" err="1"/>
              <a:t>métodos</a:t>
            </a:r>
            <a:r>
              <a:rPr lang="en-US" dirty="0"/>
              <a:t> de la </a:t>
            </a:r>
            <a:r>
              <a:rPr lang="en-US" dirty="0" err="1"/>
              <a:t>superclase</a:t>
            </a:r>
            <a:r>
              <a:rPr lang="en-US" dirty="0"/>
              <a:t> </a:t>
            </a:r>
            <a:r>
              <a:rPr lang="en-US" dirty="0" err="1"/>
              <a:t>etiquetados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b="1" dirty="0"/>
              <a:t>protected </a:t>
            </a:r>
            <a:r>
              <a:rPr lang="en-US" dirty="0"/>
              <a:t>son </a:t>
            </a:r>
            <a:r>
              <a:rPr lang="en-US" dirty="0" err="1"/>
              <a:t>accesibles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subclases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err="1"/>
              <a:t>consideraciones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constructores</a:t>
            </a:r>
            <a:r>
              <a:rPr lang="en-US" dirty="0"/>
              <a:t> no se </a:t>
            </a:r>
            <a:r>
              <a:rPr lang="en-US" dirty="0" err="1"/>
              <a:t>heredan</a:t>
            </a:r>
            <a:r>
              <a:rPr lang="en-US" dirty="0"/>
              <a:t>, </a:t>
            </a:r>
            <a:r>
              <a:rPr lang="en-US" dirty="0" err="1"/>
              <a:t>aunque</a:t>
            </a:r>
            <a:r>
              <a:rPr lang="en-US" dirty="0"/>
              <a:t> </a:t>
            </a:r>
            <a:r>
              <a:rPr lang="en-US" dirty="0" err="1"/>
              <a:t>tengan</a:t>
            </a:r>
            <a:r>
              <a:rPr lang="en-US" dirty="0"/>
              <a:t> </a:t>
            </a:r>
            <a:r>
              <a:rPr lang="en-US" dirty="0" err="1"/>
              <a:t>visibilidad</a:t>
            </a:r>
            <a:r>
              <a:rPr lang="en-US" dirty="0"/>
              <a:t> </a:t>
            </a:r>
            <a:r>
              <a:rPr lang="en-US" dirty="0" err="1"/>
              <a:t>pública</a:t>
            </a:r>
            <a:r>
              <a:rPr lang="en-US" dirty="0"/>
              <a:t>.</a:t>
            </a:r>
          </a:p>
          <a:p>
            <a:r>
              <a:rPr lang="en-US" dirty="0"/>
              <a:t>Los </a:t>
            </a:r>
            <a:r>
              <a:rPr lang="en-US" dirty="0" err="1"/>
              <a:t>constructores</a:t>
            </a:r>
            <a:r>
              <a:rPr lang="en-US" dirty="0"/>
              <a:t> se </a:t>
            </a:r>
            <a:r>
              <a:rPr lang="en-US" dirty="0" err="1"/>
              <a:t>utilizan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incializar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,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interesarnos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los </a:t>
            </a:r>
            <a:r>
              <a:rPr lang="en-US" dirty="0" err="1"/>
              <a:t>atributos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padre </a:t>
            </a:r>
            <a:r>
              <a:rPr lang="en-US" dirty="0" err="1"/>
              <a:t>que</a:t>
            </a:r>
            <a:r>
              <a:rPr lang="en-US" dirty="0"/>
              <a:t> se </a:t>
            </a:r>
            <a:r>
              <a:rPr lang="en-US" dirty="0" err="1"/>
              <a:t>heredan</a:t>
            </a:r>
            <a:r>
              <a:rPr lang="en-US" dirty="0"/>
              <a:t>, se </a:t>
            </a:r>
            <a:r>
              <a:rPr lang="en-US" dirty="0" err="1"/>
              <a:t>incialicen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creemos</a:t>
            </a:r>
            <a:r>
              <a:rPr lang="en-US" dirty="0"/>
              <a:t> un </a:t>
            </a:r>
            <a:r>
              <a:rPr lang="en-US" dirty="0" err="1"/>
              <a:t>objeto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hija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288</TotalTime>
  <Words>1310</Words>
  <Application>Microsoft Office PowerPoint</Application>
  <PresentationFormat>Presentación en pantalla (4:3)</PresentationFormat>
  <Paragraphs>161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Trebuchet MS</vt:lpstr>
      <vt:lpstr>Wingdings 3</vt:lpstr>
      <vt:lpstr>Faceta</vt:lpstr>
      <vt:lpstr>Herencia</vt:lpstr>
      <vt:lpstr>Introducción</vt:lpstr>
      <vt:lpstr>Herencia ...</vt:lpstr>
      <vt:lpstr>Implementación</vt:lpstr>
      <vt:lpstr>Herencia …</vt:lpstr>
      <vt:lpstr>Herencia …</vt:lpstr>
      <vt:lpstr>Herencia …</vt:lpstr>
      <vt:lpstr>Mecanismos de visibilidad</vt:lpstr>
      <vt:lpstr>Algunas consideraciones</vt:lpstr>
      <vt:lpstr>Habrá alguna manera de incializar los atributos de la clase padre sin crear un objeto de la clase padre?</vt:lpstr>
      <vt:lpstr>Emascaramiento y sobreescritura</vt:lpstr>
      <vt:lpstr>Sobreescritura y Sobrecarga</vt:lpstr>
      <vt:lpstr>Sobreescritura y sobrecarga</vt:lpstr>
      <vt:lpstr>Presentación de PowerPoint</vt:lpstr>
      <vt:lpstr>Enlazamiento dinámico</vt:lpstr>
      <vt:lpstr>Algunas consideraciones</vt:lpstr>
      <vt:lpstr>Figuras geométricas</vt:lpstr>
      <vt:lpstr>Algunas consideraciones</vt:lpstr>
      <vt:lpstr>Clases Abstractas</vt:lpstr>
      <vt:lpstr>Implementacion de la subclase Circulo, que implementa el método abstracto</vt:lpstr>
      <vt:lpstr>Implementación de métodos abstractos</vt:lpstr>
      <vt:lpstr>Referencias y objetos abstractos</vt:lpstr>
      <vt:lpstr>Referencias y objetos abstractos</vt:lpstr>
      <vt:lpstr>Up-casting</vt:lpstr>
      <vt:lpstr>Interfaces</vt:lpstr>
      <vt:lpstr>Declaración y uso </vt:lpstr>
      <vt:lpstr>Ejemplo de declarcion de una Interface</vt:lpstr>
      <vt:lpstr>Una clase que implementa la Interface</vt:lpstr>
      <vt:lpstr>Referencias a Interfaces</vt:lpstr>
      <vt:lpstr>Extensión de interfaces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Herencia</dc:title>
  <dc:creator>Ross</dc:creator>
  <cp:lastModifiedBy>Maicol Steven Aguilar Perez</cp:lastModifiedBy>
  <cp:revision>17</cp:revision>
  <dcterms:created xsi:type="dcterms:W3CDTF">2012-05-05T02:12:38Z</dcterms:created>
  <dcterms:modified xsi:type="dcterms:W3CDTF">2017-04-19T14:52:45Z</dcterms:modified>
</cp:coreProperties>
</file>