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4"/>
    <p:sldMasterId id="2147483660" r:id="rId5"/>
    <p:sldMasterId id="2147483670" r:id="rId6"/>
    <p:sldMasterId id="2147483680" r:id="rId7"/>
    <p:sldMasterId id="2147483690" r:id="rId8"/>
    <p:sldMasterId id="2147483700" r:id="rId9"/>
  </p:sldMasterIdLst>
  <p:notesMasterIdLst>
    <p:notesMasterId r:id="rId35"/>
  </p:notesMasterIdLst>
  <p:sldIdLst>
    <p:sldId id="265" r:id="rId10"/>
    <p:sldId id="275" r:id="rId11"/>
    <p:sldId id="277" r:id="rId12"/>
    <p:sldId id="278" r:id="rId13"/>
    <p:sldId id="279" r:id="rId14"/>
    <p:sldId id="280" r:id="rId15"/>
    <p:sldId id="281" r:id="rId16"/>
    <p:sldId id="300" r:id="rId17"/>
    <p:sldId id="282" r:id="rId18"/>
    <p:sldId id="284" r:id="rId19"/>
    <p:sldId id="285" r:id="rId20"/>
    <p:sldId id="286" r:id="rId21"/>
    <p:sldId id="287" r:id="rId22"/>
    <p:sldId id="288" r:id="rId23"/>
    <p:sldId id="298" r:id="rId24"/>
    <p:sldId id="292" r:id="rId25"/>
    <p:sldId id="289" r:id="rId26"/>
    <p:sldId id="293" r:id="rId27"/>
    <p:sldId id="294" r:id="rId28"/>
    <p:sldId id="295" r:id="rId29"/>
    <p:sldId id="291" r:id="rId30"/>
    <p:sldId id="299" r:id="rId31"/>
    <p:sldId id="301" r:id="rId32"/>
    <p:sldId id="302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9"/>
    <a:srgbClr val="FFFFFF"/>
    <a:srgbClr val="DEDEDE"/>
    <a:srgbClr val="F4EEE7"/>
    <a:srgbClr val="00AA49"/>
    <a:srgbClr val="2C7F50"/>
    <a:srgbClr val="C19E47"/>
    <a:srgbClr val="4E1A4E"/>
    <a:srgbClr val="BF4141"/>
    <a:srgbClr val="3B8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9" autoAdjust="0"/>
    <p:restoredTop sz="86355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ch\Lab\Commercial%20Material\ZhenHua\Atlung\Data\MAB.211022.149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'MAB.211022.149'!$O$5786:$O$5825</c:f>
              <c:numCache>
                <c:formatCode>General</c:formatCode>
                <c:ptCount val="40"/>
                <c:pt idx="0">
                  <c:v>0</c:v>
                </c:pt>
                <c:pt idx="1">
                  <c:v>1.7999999544908718E-3</c:v>
                </c:pt>
                <c:pt idx="2">
                  <c:v>1.9999999493904852E-3</c:v>
                </c:pt>
                <c:pt idx="3">
                  <c:v>5.1999998686289572E-2</c:v>
                </c:pt>
                <c:pt idx="4">
                  <c:v>0.10199999742319044</c:v>
                </c:pt>
                <c:pt idx="5">
                  <c:v>0.15199999616008952</c:v>
                </c:pt>
                <c:pt idx="6">
                  <c:v>0.20199999489699039</c:v>
                </c:pt>
                <c:pt idx="7">
                  <c:v>0.25199999363388947</c:v>
                </c:pt>
                <c:pt idx="8">
                  <c:v>0.30199999237079034</c:v>
                </c:pt>
                <c:pt idx="9">
                  <c:v>0.35199999110768943</c:v>
                </c:pt>
                <c:pt idx="10">
                  <c:v>0.40199998984459029</c:v>
                </c:pt>
                <c:pt idx="11">
                  <c:v>0.45199998858149115</c:v>
                </c:pt>
                <c:pt idx="12">
                  <c:v>0.50199998731839024</c:v>
                </c:pt>
                <c:pt idx="13">
                  <c:v>0.5519999860552911</c:v>
                </c:pt>
                <c:pt idx="14">
                  <c:v>0.60199998479219019</c:v>
                </c:pt>
                <c:pt idx="15">
                  <c:v>0.65199998352909105</c:v>
                </c:pt>
                <c:pt idx="16">
                  <c:v>0.70199998226599014</c:v>
                </c:pt>
                <c:pt idx="17">
                  <c:v>0.751999981002891</c:v>
                </c:pt>
                <c:pt idx="18">
                  <c:v>0.80199997973969062</c:v>
                </c:pt>
                <c:pt idx="19">
                  <c:v>0.8519999784765897</c:v>
                </c:pt>
                <c:pt idx="20">
                  <c:v>0.90199997721349057</c:v>
                </c:pt>
                <c:pt idx="21">
                  <c:v>0.95199997595038965</c:v>
                </c:pt>
                <c:pt idx="22">
                  <c:v>1.0019999746872905</c:v>
                </c:pt>
                <c:pt idx="23">
                  <c:v>1.0519999734241896</c:v>
                </c:pt>
                <c:pt idx="24">
                  <c:v>1.1019999721610905</c:v>
                </c:pt>
                <c:pt idx="25">
                  <c:v>1.1519999708979896</c:v>
                </c:pt>
                <c:pt idx="26">
                  <c:v>1.2019999696348904</c:v>
                </c:pt>
                <c:pt idx="27">
                  <c:v>1.2519999683717895</c:v>
                </c:pt>
                <c:pt idx="28">
                  <c:v>1.3019999671086904</c:v>
                </c:pt>
                <c:pt idx="29">
                  <c:v>1.3519999658455895</c:v>
                </c:pt>
                <c:pt idx="30">
                  <c:v>1.4019999645824903</c:v>
                </c:pt>
                <c:pt idx="31">
                  <c:v>1.4519999633193894</c:v>
                </c:pt>
                <c:pt idx="32">
                  <c:v>1.5019999620562903</c:v>
                </c:pt>
                <c:pt idx="33">
                  <c:v>1.5519999607931911</c:v>
                </c:pt>
                <c:pt idx="34">
                  <c:v>1.6019999595299907</c:v>
                </c:pt>
                <c:pt idx="35">
                  <c:v>1.6519999582668898</c:v>
                </c:pt>
                <c:pt idx="36">
                  <c:v>1.7019999570037907</c:v>
                </c:pt>
                <c:pt idx="37">
                  <c:v>1.7519999557406898</c:v>
                </c:pt>
                <c:pt idx="38">
                  <c:v>1.8019999544775906</c:v>
                </c:pt>
                <c:pt idx="39">
                  <c:v>1.8519999532144897</c:v>
                </c:pt>
              </c:numCache>
            </c:numRef>
          </c:xVal>
          <c:yVal>
            <c:numRef>
              <c:f>'MAB.211022.149'!$N$5786:$N$5825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3.6638185999999999</c:v>
                </c:pt>
                <c:pt idx="3">
                  <c:v>3.6657283000000001</c:v>
                </c:pt>
                <c:pt idx="4">
                  <c:v>3.6638185999999999</c:v>
                </c:pt>
                <c:pt idx="5">
                  <c:v>3.6631819999999999</c:v>
                </c:pt>
                <c:pt idx="6">
                  <c:v>3.6638185999999999</c:v>
                </c:pt>
                <c:pt idx="7">
                  <c:v>3.6689105999999998</c:v>
                </c:pt>
                <c:pt idx="8">
                  <c:v>3.6670009000000001</c:v>
                </c:pt>
                <c:pt idx="9">
                  <c:v>3.6606363000000002</c:v>
                </c:pt>
                <c:pt idx="10">
                  <c:v>3.6599996999999997</c:v>
                </c:pt>
                <c:pt idx="11">
                  <c:v>3.6695471</c:v>
                </c:pt>
                <c:pt idx="12">
                  <c:v>3.6663647999999998</c:v>
                </c:pt>
                <c:pt idx="13">
                  <c:v>3.6644551000000001</c:v>
                </c:pt>
                <c:pt idx="14">
                  <c:v>3.6631819999999999</c:v>
                </c:pt>
                <c:pt idx="15">
                  <c:v>3.6682739999999998</c:v>
                </c:pt>
                <c:pt idx="16">
                  <c:v>3.6587268000000002</c:v>
                </c:pt>
                <c:pt idx="17">
                  <c:v>3.6670009000000001</c:v>
                </c:pt>
                <c:pt idx="18">
                  <c:v>3.6670009000000001</c:v>
                </c:pt>
                <c:pt idx="19">
                  <c:v>3.6682739999999998</c:v>
                </c:pt>
                <c:pt idx="20">
                  <c:v>3.6663647999999998</c:v>
                </c:pt>
                <c:pt idx="21">
                  <c:v>3.6625456999999999</c:v>
                </c:pt>
                <c:pt idx="22">
                  <c:v>3.6631819999999999</c:v>
                </c:pt>
                <c:pt idx="23">
                  <c:v>3.6657283000000001</c:v>
                </c:pt>
                <c:pt idx="24">
                  <c:v>3.6701836999999999</c:v>
                </c:pt>
                <c:pt idx="25">
                  <c:v>3.6638185999999999</c:v>
                </c:pt>
                <c:pt idx="26">
                  <c:v>3.6599996999999997</c:v>
                </c:pt>
                <c:pt idx="27">
                  <c:v>3.6682739999999998</c:v>
                </c:pt>
                <c:pt idx="28">
                  <c:v>3.6638185999999999</c:v>
                </c:pt>
                <c:pt idx="29">
                  <c:v>3.6631819999999999</c:v>
                </c:pt>
                <c:pt idx="30">
                  <c:v>3.6606363000000002</c:v>
                </c:pt>
                <c:pt idx="31">
                  <c:v>3.6612725999999998</c:v>
                </c:pt>
                <c:pt idx="32">
                  <c:v>3.6580902999999996</c:v>
                </c:pt>
                <c:pt idx="33">
                  <c:v>3.6644551000000001</c:v>
                </c:pt>
                <c:pt idx="34">
                  <c:v>3.6657283000000001</c:v>
                </c:pt>
                <c:pt idx="35">
                  <c:v>3.6676374999999997</c:v>
                </c:pt>
                <c:pt idx="36">
                  <c:v>3.6631819999999999</c:v>
                </c:pt>
                <c:pt idx="37">
                  <c:v>3.6657283000000001</c:v>
                </c:pt>
                <c:pt idx="38">
                  <c:v>3.6625456999999999</c:v>
                </c:pt>
                <c:pt idx="39">
                  <c:v>3.6676374999999997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EC1-4F82-A5F6-900834ACF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842256"/>
        <c:axId val="180842672"/>
      </c:scatterChart>
      <c:valAx>
        <c:axId val="18084225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42672"/>
        <c:crosses val="autoZero"/>
        <c:crossBetween val="midCat"/>
        <c:majorUnit val="0.2"/>
      </c:valAx>
      <c:valAx>
        <c:axId val="18084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Current (</a:t>
                </a:r>
                <a:r>
                  <a:rPr lang="el-GR" sz="1600" dirty="0">
                    <a:solidFill>
                      <a:schemeClr val="tx1"/>
                    </a:solidFill>
                    <a:latin typeface="+mn-lt"/>
                    <a:cs typeface="Calibri" panose="020F0502020204030204" pitchFamily="34" charset="0"/>
                  </a:rPr>
                  <a:t>μ</a:t>
                </a:r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4225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15D3-E66A-43BE-8903-BCE7F6D6210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AC1F-81FA-4850-9A17-C2426522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5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2AC1F-81FA-4850-9A17-C24265222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1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6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25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1" name="Rectangle 40"/>
          <p:cNvSpPr/>
          <p:nvPr userDrawn="1"/>
        </p:nvSpPr>
        <p:spPr>
          <a:xfrm>
            <a:off x="0" y="5709731"/>
            <a:ext cx="12192000" cy="91440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0" name="Rectangle 39"/>
          <p:cNvSpPr/>
          <p:nvPr userDrawn="1"/>
        </p:nvSpPr>
        <p:spPr>
          <a:xfrm>
            <a:off x="0" y="480060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/>
              <a:pPr/>
              <a:t>‹#›</a:t>
            </a:fld>
            <a:endParaRPr lang="en-US" sz="105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0" y="4728811"/>
            <a:ext cx="12192000" cy="91440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42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31"/>
          <p:cNvGrpSpPr>
            <a:grpSpLocks noChangeAspect="1"/>
          </p:cNvGrpSpPr>
          <p:nvPr userDrawn="1"/>
        </p:nvGrpSpPr>
        <p:grpSpPr bwMode="auto">
          <a:xfrm>
            <a:off x="8494830" y="-437361"/>
            <a:ext cx="4133850" cy="4821238"/>
            <a:chOff x="3490" y="-410"/>
            <a:chExt cx="2604" cy="3037"/>
          </a:xfrm>
        </p:grpSpPr>
        <p:sp>
          <p:nvSpPr>
            <p:cNvPr id="66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7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7"/>
            <a:ext cx="8674099" cy="2138223"/>
          </a:xfrm>
        </p:spPr>
        <p:txBody>
          <a:bodyPr anchor="b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7" name="Date Placeholder 6">
            <a:extLst>
              <a:ext uri="{FF2B5EF4-FFF2-40B4-BE49-F238E27FC236}">
                <a16:creationId xmlns:a16="http://schemas.microsoft.com/office/drawing/2014/main" id="{3F3CF4E7-5C4C-4FFB-AF15-05A07A16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599" y="4409015"/>
            <a:ext cx="2286000" cy="2300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1600" b="0" i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23031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0"/>
            <a:ext cx="11087101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286000" cy="23007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A7BDCAF1-F61C-4EF3-9EFA-3DE300481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75955" y="6562936"/>
            <a:ext cx="2286000" cy="2300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1" i="1" smtClean="0">
                <a:solidFill>
                  <a:schemeClr val="tx2"/>
                </a:solidFill>
              </a:defRPr>
            </a:lvl1pPr>
          </a:lstStyle>
          <a:p>
            <a:r>
              <a:rPr lang="en-US" sz="800" b="1" i="1">
                <a:solidFill>
                  <a:schemeClr val="tx2"/>
                </a:solidFill>
              </a:rPr>
              <a:t>Date</a:t>
            </a:r>
            <a:endParaRPr lang="en-US" sz="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2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286000" cy="23007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896C2701-EC02-4101-B63C-8C18937E4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75955" y="6562936"/>
            <a:ext cx="2286000" cy="2300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1" i="1" smtClean="0">
                <a:solidFill>
                  <a:schemeClr val="tx2"/>
                </a:solidFill>
              </a:defRPr>
            </a:lvl1pPr>
          </a:lstStyle>
          <a:p>
            <a:r>
              <a:rPr lang="en-US" sz="800" b="1" i="1">
                <a:solidFill>
                  <a:schemeClr val="tx2"/>
                </a:solidFill>
              </a:rPr>
              <a:t>Date</a:t>
            </a:r>
            <a:endParaRPr lang="en-US" sz="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4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0" name="Rectangle 39"/>
          <p:cNvSpPr/>
          <p:nvPr userDrawn="1"/>
        </p:nvSpPr>
        <p:spPr>
          <a:xfrm>
            <a:off x="0" y="480060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>
                <a:solidFill>
                  <a:schemeClr val="tx1"/>
                </a:solidFill>
              </a:rPr>
              <a:pPr/>
              <a:t>‹#›</a:t>
            </a:fld>
            <a:endParaRPr lang="en-US" sz="1051" dirty="0">
              <a:solidFill>
                <a:schemeClr val="tx1"/>
              </a:solidFill>
            </a:endParaRPr>
          </a:p>
        </p:txBody>
      </p:sp>
      <p:grpSp>
        <p:nvGrpSpPr>
          <p:cNvPr id="41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2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31"/>
          <p:cNvGrpSpPr>
            <a:grpSpLocks noChangeAspect="1"/>
          </p:cNvGrpSpPr>
          <p:nvPr userDrawn="1"/>
        </p:nvGrpSpPr>
        <p:grpSpPr bwMode="auto">
          <a:xfrm>
            <a:off x="8504116" y="-451285"/>
            <a:ext cx="4133850" cy="4821238"/>
            <a:chOff x="3490" y="-410"/>
            <a:chExt cx="2604" cy="3037"/>
          </a:xfrm>
        </p:grpSpPr>
        <p:sp>
          <p:nvSpPr>
            <p:cNvPr id="64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b="1" i="0"/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1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1"/>
            <a:ext cx="8674099" cy="213822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5" name="Date Placeholder 6">
            <a:extLst>
              <a:ext uri="{FF2B5EF4-FFF2-40B4-BE49-F238E27FC236}">
                <a16:creationId xmlns:a16="http://schemas.microsoft.com/office/drawing/2014/main" id="{6628C4BB-12D5-4D77-8410-C7A30629C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599" y="4409015"/>
            <a:ext cx="2286000" cy="2300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1600" b="0" i="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 flip="none" rotWithShape="1">
          <a:gsLst>
            <a:gs pos="0">
              <a:schemeClr val="tx1">
                <a:lumMod val="15000"/>
                <a:lumOff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6400804"/>
            <a:ext cx="5759116" cy="365125"/>
          </a:xfrm>
        </p:spPr>
        <p:txBody>
          <a:bodyPr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97612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1007979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7008"/>
            <a:ext cx="10134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45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7200" y="1411711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1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8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46237" y="0"/>
            <a:ext cx="9707563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45747" y="807461"/>
            <a:ext cx="9708063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6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9344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 flip="none" rotWithShape="1">
          <a:gsLst>
            <a:gs pos="0">
              <a:schemeClr val="tx1">
                <a:lumMod val="15000"/>
                <a:lumOff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5955" y="6400805"/>
            <a:ext cx="2286000" cy="231764"/>
          </a:xfrm>
        </p:spPr>
        <p:txBody>
          <a:bodyPr/>
          <a:lstStyle>
            <a:lvl1pPr algn="l">
              <a:defRPr sz="8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3DD1C6FB-9804-4C2B-8ECC-28CFD37EF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75955" y="6561251"/>
            <a:ext cx="2286000" cy="2317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1" i="1" smtClean="0">
                <a:solidFill>
                  <a:schemeClr val="tx2"/>
                </a:solidFill>
              </a:defRPr>
            </a:lvl1pPr>
          </a:lstStyle>
          <a:p>
            <a:r>
              <a:rPr lang="en-US" sz="800" b="1" i="1">
                <a:solidFill>
                  <a:schemeClr val="tx2"/>
                </a:solidFill>
              </a:rPr>
              <a:t>Date</a:t>
            </a:r>
            <a:endParaRPr lang="en-US" sz="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6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7920"/>
            <a:ext cx="12192000" cy="640080"/>
          </a:xfrm>
          <a:prstGeom prst="rect">
            <a:avLst/>
          </a:prstGeom>
          <a:gradFill flip="none" rotWithShape="1">
            <a:gsLst>
              <a:gs pos="25000">
                <a:schemeClr val="accent4"/>
              </a:gs>
              <a:gs pos="100000">
                <a:srgbClr val="6F006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26480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25000">
                <a:schemeClr val="tx2"/>
              </a:gs>
              <a:gs pos="100000">
                <a:schemeClr val="tx2">
                  <a:lumMod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/>
              <a:pPr/>
              <a:t>‹#›</a:t>
            </a:fld>
            <a:endParaRPr lang="en-US" sz="1051" dirty="0"/>
          </a:p>
        </p:txBody>
      </p:sp>
      <p:grpSp>
        <p:nvGrpSpPr>
          <p:cNvPr id="39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0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31"/>
          <p:cNvGrpSpPr>
            <a:grpSpLocks noChangeAspect="1"/>
          </p:cNvGrpSpPr>
          <p:nvPr userDrawn="1"/>
        </p:nvGrpSpPr>
        <p:grpSpPr bwMode="auto">
          <a:xfrm>
            <a:off x="8648007" y="-650875"/>
            <a:ext cx="4133850" cy="4821238"/>
            <a:chOff x="3490" y="-410"/>
            <a:chExt cx="2604" cy="3037"/>
          </a:xfrm>
        </p:grpSpPr>
        <p:sp>
          <p:nvSpPr>
            <p:cNvPr id="62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i="0"/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7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7"/>
            <a:ext cx="8674099" cy="213822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81834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 flip="none" rotWithShape="1">
          <a:gsLst>
            <a:gs pos="0">
              <a:schemeClr val="tx1">
                <a:lumMod val="15000"/>
                <a:lumOff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6400804"/>
            <a:ext cx="5759116" cy="365125"/>
          </a:xfrm>
        </p:spPr>
        <p:txBody>
          <a:bodyPr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25000">
                <a:schemeClr val="accent4"/>
              </a:gs>
              <a:gs pos="100000">
                <a:srgbClr val="6F006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210455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1007979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7008"/>
            <a:ext cx="10134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12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7200" y="1411711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9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2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46237" y="0"/>
            <a:ext cx="9707563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45747" y="807461"/>
            <a:ext cx="9708063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28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6023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9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5"/>
            <a:ext cx="11658600" cy="685800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07008"/>
            <a:ext cx="11658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286000" cy="23007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8BA6D947-1E2D-4BCB-A913-35571DF62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75955" y="6562936"/>
            <a:ext cx="2286000" cy="2300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1" i="1" smtClean="0">
                <a:solidFill>
                  <a:schemeClr val="tx2"/>
                </a:solidFill>
              </a:defRPr>
            </a:lvl1pPr>
          </a:lstStyle>
          <a:p>
            <a:r>
              <a:rPr lang="en-US" sz="800" b="1" i="1">
                <a:solidFill>
                  <a:schemeClr val="tx2"/>
                </a:solidFill>
              </a:rPr>
              <a:t>Date</a:t>
            </a:r>
            <a:endParaRPr lang="en-US" sz="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97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7920"/>
            <a:ext cx="12192000" cy="640080"/>
          </a:xfrm>
          <a:prstGeom prst="rect">
            <a:avLst/>
          </a:prstGeom>
          <a:gradFill flip="none" rotWithShape="1">
            <a:gsLst>
              <a:gs pos="25000">
                <a:schemeClr val="accent6"/>
              </a:gs>
              <a:gs pos="100000">
                <a:srgbClr val="009D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26480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25000">
                <a:schemeClr val="tx2"/>
              </a:gs>
              <a:gs pos="100000">
                <a:schemeClr val="tx2">
                  <a:lumMod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/>
              <a:pPr/>
              <a:t>‹#›</a:t>
            </a:fld>
            <a:endParaRPr lang="en-US" sz="1051" dirty="0"/>
          </a:p>
        </p:txBody>
      </p:sp>
      <p:grpSp>
        <p:nvGrpSpPr>
          <p:cNvPr id="39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0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31"/>
          <p:cNvGrpSpPr>
            <a:grpSpLocks noChangeAspect="1"/>
          </p:cNvGrpSpPr>
          <p:nvPr userDrawn="1"/>
        </p:nvGrpSpPr>
        <p:grpSpPr bwMode="auto">
          <a:xfrm>
            <a:off x="8648007" y="-650875"/>
            <a:ext cx="4133850" cy="4821238"/>
            <a:chOff x="3490" y="-410"/>
            <a:chExt cx="2604" cy="3037"/>
          </a:xfrm>
        </p:grpSpPr>
        <p:sp>
          <p:nvSpPr>
            <p:cNvPr id="62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i="0"/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7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7"/>
            <a:ext cx="8674099" cy="213822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115927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 flip="none" rotWithShape="1">
          <a:gsLst>
            <a:gs pos="0">
              <a:schemeClr val="tx1">
                <a:lumMod val="15000"/>
                <a:lumOff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6400804"/>
            <a:ext cx="5759116" cy="365125"/>
          </a:xfrm>
        </p:spPr>
        <p:txBody>
          <a:bodyPr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25000">
                <a:schemeClr val="accent6"/>
              </a:gs>
              <a:gs pos="100000">
                <a:srgbClr val="009D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126243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1007979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rgbClr val="009DE9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7008"/>
            <a:ext cx="10134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68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rgbClr val="009DE9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7200" y="1411711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6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rgbClr val="009DE9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17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46237" y="0"/>
            <a:ext cx="9707563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rgbClr val="009DE9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45747" y="807461"/>
            <a:ext cx="9708063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16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rgbClr val="009DE9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60070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rgbClr val="009DE9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114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07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0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31"/>
          <p:cNvGrpSpPr>
            <a:grpSpLocks noChangeAspect="1"/>
          </p:cNvGrpSpPr>
          <p:nvPr userDrawn="1"/>
        </p:nvGrpSpPr>
        <p:grpSpPr bwMode="auto">
          <a:xfrm>
            <a:off x="8648007" y="-650875"/>
            <a:ext cx="4133850" cy="4821238"/>
            <a:chOff x="3490" y="-410"/>
            <a:chExt cx="2604" cy="3037"/>
          </a:xfrm>
        </p:grpSpPr>
        <p:sp>
          <p:nvSpPr>
            <p:cNvPr id="62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i="0"/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7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217920"/>
            <a:ext cx="12192000" cy="640080"/>
          </a:xfrm>
          <a:prstGeom prst="rect">
            <a:avLst/>
          </a:prstGeom>
          <a:gradFill flip="none" rotWithShape="1">
            <a:gsLst>
              <a:gs pos="25000">
                <a:srgbClr val="FE544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7"/>
            <a:ext cx="8674099" cy="213822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26480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25000">
                <a:schemeClr val="tx2"/>
              </a:gs>
              <a:gs pos="100000">
                <a:schemeClr val="tx2">
                  <a:lumMod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/>
              <a:pPr/>
              <a:t>‹#›</a:t>
            </a:fld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172653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5"/>
            <a:ext cx="11658600" cy="685800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0499" y="1411714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1" y="1411714"/>
            <a:ext cx="7224968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286000" cy="23007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2A506DEE-5492-41FC-9037-792DD29D006B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575955" y="6562936"/>
            <a:ext cx="2286000" cy="2300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1" i="1" smtClean="0">
                <a:solidFill>
                  <a:schemeClr val="tx2"/>
                </a:solidFill>
              </a:defRPr>
            </a:lvl1pPr>
          </a:lstStyle>
          <a:p>
            <a:r>
              <a:rPr lang="en-US" sz="800" b="1" i="1">
                <a:solidFill>
                  <a:schemeClr val="tx2"/>
                </a:solidFill>
              </a:rPr>
              <a:t>Date</a:t>
            </a:r>
            <a:endParaRPr lang="en-US" sz="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7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 flip="none" rotWithShape="1">
          <a:gsLst>
            <a:gs pos="0">
              <a:schemeClr val="tx1">
                <a:lumMod val="15000"/>
                <a:lumOff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6400804"/>
            <a:ext cx="5759116" cy="365125"/>
          </a:xfrm>
        </p:spPr>
        <p:txBody>
          <a:bodyPr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25000">
                <a:srgbClr val="FE544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0451092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1007979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rgbClr val="EE070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7008"/>
            <a:ext cx="10134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558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rgbClr val="EE0701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7200" y="1411711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02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rgbClr val="EE0701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10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46237" y="0"/>
            <a:ext cx="9707563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rgbClr val="EE070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45747" y="807461"/>
            <a:ext cx="9708063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034400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rgbClr val="EE070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265239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rgbClr val="EE070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9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70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0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31"/>
          <p:cNvGrpSpPr>
            <a:grpSpLocks noChangeAspect="1"/>
          </p:cNvGrpSpPr>
          <p:nvPr userDrawn="1"/>
        </p:nvGrpSpPr>
        <p:grpSpPr bwMode="auto">
          <a:xfrm>
            <a:off x="8648007" y="-650875"/>
            <a:ext cx="4133850" cy="4821238"/>
            <a:chOff x="3490" y="-410"/>
            <a:chExt cx="2604" cy="3037"/>
          </a:xfrm>
        </p:grpSpPr>
        <p:sp>
          <p:nvSpPr>
            <p:cNvPr id="62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i="0"/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7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217920"/>
            <a:ext cx="12192000" cy="640080"/>
          </a:xfrm>
          <a:prstGeom prst="rect">
            <a:avLst/>
          </a:prstGeom>
          <a:gradFill flip="none" rotWithShape="1">
            <a:gsLst>
              <a:gs pos="25000">
                <a:schemeClr val="accent2"/>
              </a:gs>
              <a:gs pos="100000">
                <a:srgbClr val="3985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7"/>
            <a:ext cx="8674099" cy="213822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26480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25000">
                <a:schemeClr val="tx2"/>
              </a:gs>
              <a:gs pos="100000">
                <a:schemeClr val="tx2">
                  <a:lumMod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/>
              <a:pPr/>
              <a:t>‹#›</a:t>
            </a:fld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20008758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 flip="none" rotWithShape="1">
          <a:gsLst>
            <a:gs pos="0">
              <a:schemeClr val="tx1">
                <a:lumMod val="15000"/>
                <a:lumOff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6400804"/>
            <a:ext cx="5759116" cy="365125"/>
          </a:xfrm>
        </p:spPr>
        <p:txBody>
          <a:bodyPr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25000">
                <a:schemeClr val="accent2"/>
              </a:gs>
              <a:gs pos="100000">
                <a:srgbClr val="3985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47286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286000" cy="23007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6699" y="5"/>
            <a:ext cx="11087101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699" y="1411714"/>
            <a:ext cx="7224969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98862892-9BA7-485E-B5B0-C57F16B0207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575955" y="6562936"/>
            <a:ext cx="2286000" cy="2300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1" i="1" smtClean="0">
                <a:solidFill>
                  <a:schemeClr val="tx2"/>
                </a:solidFill>
              </a:defRPr>
            </a:lvl1pPr>
          </a:lstStyle>
          <a:p>
            <a:r>
              <a:rPr lang="en-US" sz="800" b="1" i="1">
                <a:solidFill>
                  <a:schemeClr val="tx2"/>
                </a:solidFill>
              </a:rPr>
              <a:t>Date</a:t>
            </a:r>
            <a:endParaRPr lang="en-US" sz="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9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1007979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7008"/>
            <a:ext cx="10134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686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7200" y="1411711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73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064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46237" y="0"/>
            <a:ext cx="9707563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45747" y="807461"/>
            <a:ext cx="9708063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81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13005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997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| Michael Metzger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286000" cy="23007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0"/>
            <a:ext cx="11087101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66701" y="807461"/>
            <a:ext cx="11087110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90631A87-3C07-4B4E-9973-1DE29B1FC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75955" y="6562936"/>
            <a:ext cx="2286000" cy="2300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1" i="1" smtClean="0">
                <a:solidFill>
                  <a:schemeClr val="tx2"/>
                </a:solidFill>
              </a:defRPr>
            </a:lvl1pPr>
          </a:lstStyle>
          <a:p>
            <a:r>
              <a:rPr lang="en-US" sz="800" b="1" i="1">
                <a:solidFill>
                  <a:schemeClr val="tx2"/>
                </a:solidFill>
              </a:rPr>
              <a:t>Date</a:t>
            </a:r>
            <a:endParaRPr lang="en-US" sz="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0"/>
            <a:ext cx="11087101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66699" y="807461"/>
            <a:ext cx="11087101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5956" y="6409313"/>
            <a:ext cx="2286000" cy="23007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9567B398-043F-4ED1-A8F0-D7D0DBD876F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575955" y="6562936"/>
            <a:ext cx="2286000" cy="2300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1" i="1" smtClean="0">
                <a:solidFill>
                  <a:schemeClr val="tx2"/>
                </a:solidFill>
              </a:defRPr>
            </a:lvl1pPr>
          </a:lstStyle>
          <a:p>
            <a:r>
              <a:rPr lang="en-US" sz="800" b="1" i="1">
                <a:solidFill>
                  <a:schemeClr val="tx2"/>
                </a:solidFill>
              </a:rPr>
              <a:t>Date</a:t>
            </a:r>
            <a:endParaRPr lang="en-US" sz="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0"/>
            <a:ext cx="11087101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66699" y="807461"/>
            <a:ext cx="11087101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5956" y="6410083"/>
            <a:ext cx="2286000" cy="2293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930D403-C304-4308-9FE9-7064A940CFE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575955" y="6562936"/>
            <a:ext cx="2286000" cy="2300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1" i="1" smtClean="0">
                <a:solidFill>
                  <a:schemeClr val="tx2"/>
                </a:solidFill>
              </a:defRPr>
            </a:lvl1pPr>
          </a:lstStyle>
          <a:p>
            <a:r>
              <a:rPr lang="en-US" sz="800" b="1" i="1">
                <a:solidFill>
                  <a:schemeClr val="tx2"/>
                </a:solidFill>
              </a:rPr>
              <a:t>Date</a:t>
            </a:r>
            <a:endParaRPr lang="en-US" sz="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Descriptiv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0"/>
            <a:ext cx="11087101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66699" y="807461"/>
            <a:ext cx="11087101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286000" cy="23007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2CED83BD-DB3E-4247-B7FA-D9F602F7FFB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575955" y="6562936"/>
            <a:ext cx="2286000" cy="2300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1" i="1" smtClean="0">
                <a:solidFill>
                  <a:schemeClr val="tx2"/>
                </a:solidFill>
              </a:defRPr>
            </a:lvl1pPr>
          </a:lstStyle>
          <a:p>
            <a:r>
              <a:rPr lang="en-US" sz="800" b="1" i="1">
                <a:solidFill>
                  <a:schemeClr val="tx2"/>
                </a:solidFill>
              </a:rPr>
              <a:t>Date</a:t>
            </a:r>
            <a:endParaRPr lang="en-US" sz="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365761"/>
            <a:ext cx="11658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825625"/>
            <a:ext cx="11658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956" y="6410792"/>
            <a:ext cx="22860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630" y="6355087"/>
            <a:ext cx="635669" cy="5029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153" name="Group 35"/>
          <p:cNvGrpSpPr>
            <a:grpSpLocks noChangeAspect="1"/>
          </p:cNvGrpSpPr>
          <p:nvPr userDrawn="1"/>
        </p:nvGrpSpPr>
        <p:grpSpPr bwMode="auto">
          <a:xfrm>
            <a:off x="266700" y="6469812"/>
            <a:ext cx="1118070" cy="273467"/>
            <a:chOff x="654" y="3135"/>
            <a:chExt cx="1386" cy="339"/>
          </a:xfrm>
        </p:grpSpPr>
        <p:sp>
          <p:nvSpPr>
            <p:cNvPr id="15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691C3-6FDB-4B83-88C0-8AC45DCC2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75955" y="6562937"/>
            <a:ext cx="2286000" cy="2300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1" i="1" smtClean="0">
                <a:solidFill>
                  <a:schemeClr val="tx2"/>
                </a:solidFill>
              </a:defRPr>
            </a:lvl1pPr>
          </a:lstStyle>
          <a:p>
            <a:r>
              <a:rPr lang="en-US" sz="800" b="1" i="1">
                <a:solidFill>
                  <a:schemeClr val="tx2"/>
                </a:solidFill>
              </a:rPr>
              <a:t>Date</a:t>
            </a:r>
            <a:endParaRPr lang="en-US" sz="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7" r:id="rId9"/>
    <p:sldLayoutId id="2147483776" r:id="rId10"/>
    <p:sldLayoutId id="2147483775" r:id="rId11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8" userDrawn="1">
          <p15:clr>
            <a:srgbClr val="F26B43"/>
          </p15:clr>
        </p15:guide>
        <p15:guide id="2" pos="768" userDrawn="1">
          <p15:clr>
            <a:srgbClr val="F26B43"/>
          </p15:clr>
        </p15:guide>
        <p15:guide id="3" pos="713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lumMod val="15000"/>
                <a:lumOff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761"/>
            <a:ext cx="10134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7" y="6400807"/>
            <a:ext cx="57548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Matthew Garayt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33" name="Group 35"/>
          <p:cNvGrpSpPr>
            <a:grpSpLocks noChangeAspect="1"/>
          </p:cNvGrpSpPr>
          <p:nvPr userDrawn="1"/>
        </p:nvGrpSpPr>
        <p:grpSpPr bwMode="auto">
          <a:xfrm>
            <a:off x="1219200" y="6468227"/>
            <a:ext cx="1118070" cy="273467"/>
            <a:chOff x="654" y="3135"/>
            <a:chExt cx="1386" cy="339"/>
          </a:xfrm>
        </p:grpSpPr>
        <p:sp>
          <p:nvSpPr>
            <p:cNvPr id="3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2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lumMod val="15000"/>
                <a:lumOff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761"/>
            <a:ext cx="10134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7" y="6400807"/>
            <a:ext cx="57548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25000">
                <a:schemeClr val="accent4"/>
              </a:gs>
              <a:gs pos="100000">
                <a:srgbClr val="6F006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33" name="Group 35"/>
          <p:cNvGrpSpPr>
            <a:grpSpLocks noChangeAspect="1"/>
          </p:cNvGrpSpPr>
          <p:nvPr userDrawn="1"/>
        </p:nvGrpSpPr>
        <p:grpSpPr bwMode="auto">
          <a:xfrm>
            <a:off x="1219200" y="6468227"/>
            <a:ext cx="1118070" cy="273467"/>
            <a:chOff x="654" y="3135"/>
            <a:chExt cx="1386" cy="339"/>
          </a:xfrm>
        </p:grpSpPr>
        <p:sp>
          <p:nvSpPr>
            <p:cNvPr id="3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8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lumMod val="15000"/>
                <a:lumOff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761"/>
            <a:ext cx="10134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7" y="6400807"/>
            <a:ext cx="57548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25000">
                <a:schemeClr val="accent6"/>
              </a:gs>
              <a:gs pos="100000">
                <a:srgbClr val="009D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33" name="Group 35"/>
          <p:cNvGrpSpPr>
            <a:grpSpLocks noChangeAspect="1"/>
          </p:cNvGrpSpPr>
          <p:nvPr userDrawn="1"/>
        </p:nvGrpSpPr>
        <p:grpSpPr bwMode="auto">
          <a:xfrm>
            <a:off x="1219200" y="6468227"/>
            <a:ext cx="1118070" cy="273467"/>
            <a:chOff x="654" y="3135"/>
            <a:chExt cx="1386" cy="339"/>
          </a:xfrm>
        </p:grpSpPr>
        <p:sp>
          <p:nvSpPr>
            <p:cNvPr id="3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438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rgbClr val="009DE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rgbClr val="009DE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rgbClr val="009DE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rgbClr val="009DE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lumMod val="15000"/>
                <a:lumOff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761"/>
            <a:ext cx="10134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7" y="6400807"/>
            <a:ext cx="57548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25000">
                <a:srgbClr val="FE544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33" name="Group 35"/>
          <p:cNvGrpSpPr>
            <a:grpSpLocks noChangeAspect="1"/>
          </p:cNvGrpSpPr>
          <p:nvPr userDrawn="1"/>
        </p:nvGrpSpPr>
        <p:grpSpPr bwMode="auto">
          <a:xfrm>
            <a:off x="1219200" y="6468227"/>
            <a:ext cx="1118070" cy="273467"/>
            <a:chOff x="654" y="3135"/>
            <a:chExt cx="1386" cy="339"/>
          </a:xfrm>
        </p:grpSpPr>
        <p:sp>
          <p:nvSpPr>
            <p:cNvPr id="3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47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lumMod val="15000"/>
                <a:lumOff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761"/>
            <a:ext cx="10134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7" y="6400807"/>
            <a:ext cx="57548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Footer | Michael Metzger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25000">
                <a:schemeClr val="accent2"/>
              </a:gs>
              <a:gs pos="100000">
                <a:srgbClr val="3985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33" name="Group 35"/>
          <p:cNvGrpSpPr>
            <a:grpSpLocks noChangeAspect="1"/>
          </p:cNvGrpSpPr>
          <p:nvPr userDrawn="1"/>
        </p:nvGrpSpPr>
        <p:grpSpPr bwMode="auto">
          <a:xfrm>
            <a:off x="1219200" y="6468227"/>
            <a:ext cx="1118070" cy="273467"/>
            <a:chOff x="654" y="3135"/>
            <a:chExt cx="1386" cy="339"/>
          </a:xfrm>
        </p:grpSpPr>
        <p:sp>
          <p:nvSpPr>
            <p:cNvPr id="3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62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2.xml"/><Relationship Id="rId6" Type="http://schemas.openxmlformats.org/officeDocument/2006/relationships/image" Target="../media/image8.png"/><Relationship Id="rId11" Type="http://schemas.openxmlformats.org/officeDocument/2006/relationships/image" Target="../media/image80.png"/><Relationship Id="rId5" Type="http://schemas.openxmlformats.org/officeDocument/2006/relationships/tags" Target="../tags/tag12.xml"/><Relationship Id="rId10" Type="http://schemas.openxmlformats.org/officeDocument/2006/relationships/image" Target="../media/image70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7.png"/><Relationship Id="rId3" Type="http://schemas.openxmlformats.org/officeDocument/2006/relationships/tags" Target="../tags/tag13.xml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16.xml"/><Relationship Id="rId11" Type="http://schemas.openxmlformats.org/officeDocument/2006/relationships/image" Target="../media/image26.png"/><Relationship Id="rId10" Type="http://schemas.openxmlformats.org/officeDocument/2006/relationships/image" Target="../media/image25.jpeg"/><Relationship Id="rId9" Type="http://schemas.openxmlformats.org/officeDocument/2006/relationships/image" Target="../media/image24.jpeg"/><Relationship Id="rId1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sv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tags" Target="../tags/tag17.xml"/><Relationship Id="rId10" Type="http://schemas.openxmlformats.org/officeDocument/2006/relationships/image" Target="../media/image26.png"/><Relationship Id="rId9" Type="http://schemas.openxmlformats.org/officeDocument/2006/relationships/image" Target="../media/image25.jpeg"/><Relationship Id="rId1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0.jpe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Relationship Id="rId6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.xml"/><Relationship Id="rId6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2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28.xml"/><Relationship Id="rId7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2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3C9F6-078C-40A5-9718-38F1A9CC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598" y="3892493"/>
            <a:ext cx="8959527" cy="855976"/>
          </a:xfrm>
        </p:spPr>
        <p:txBody>
          <a:bodyPr/>
          <a:lstStyle/>
          <a:p>
            <a:r>
              <a:rPr lang="en-US" u="sng" dirty="0"/>
              <a:t>Mitchell Ball</a:t>
            </a:r>
            <a:r>
              <a:rPr lang="en-US" dirty="0"/>
              <a:t>, Marc Cormier, Eniko Zsoldos, Ines Haman, Svena Yu, Ning Zhang, Nutthaphon Phattharasupakun, Michel B. Johnson, Michael Metzger, Chongyin Yang, and Jeff Dahn</a:t>
            </a: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9037C9-6511-4FEE-9062-68DA4AEA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326292"/>
            <a:ext cx="8674099" cy="2138223"/>
          </a:xfrm>
        </p:spPr>
        <p:txBody>
          <a:bodyPr/>
          <a:lstStyle/>
          <a:p>
            <a:r>
              <a:rPr lang="en-US" dirty="0"/>
              <a:t>The Atlung Method for Intercalant Diffusion and Resistance (AMIDR)</a:t>
            </a:r>
            <a:br>
              <a:rPr lang="en-US" dirty="0"/>
            </a:br>
            <a:r>
              <a:rPr lang="en-US" sz="2000" dirty="0"/>
              <a:t>A Complete Pulse Method for Measuring Cathode Solid-State Diffusivity </a:t>
            </a:r>
            <a:endParaRPr lang="en-C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BA33AC-8BC2-4F1E-909B-A62E404883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2679E-BB4E-54AC-8128-654E15F0DBCF}"/>
              </a:ext>
            </a:extLst>
          </p:cNvPr>
          <p:cNvSpPr txBox="1"/>
          <p:nvPr/>
        </p:nvSpPr>
        <p:spPr>
          <a:xfrm>
            <a:off x="2040691" y="1351508"/>
            <a:ext cx="8110617" cy="4154984"/>
          </a:xfrm>
          <a:prstGeom prst="rect">
            <a:avLst/>
          </a:prstGeom>
          <a:solidFill>
            <a:srgbClr val="FFB909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AMID</a:t>
            </a:r>
            <a:r>
              <a:rPr lang="en-US" sz="8800" dirty="0">
                <a:solidFill>
                  <a:srgbClr val="FF0000"/>
                </a:solidFill>
              </a:rPr>
              <a:t>R</a:t>
            </a:r>
            <a:br>
              <a:rPr lang="en-US" sz="8800" dirty="0"/>
            </a:br>
            <a:r>
              <a:rPr lang="en-US" sz="8800" dirty="0"/>
              <a:t>=</a:t>
            </a:r>
            <a:br>
              <a:rPr lang="en-US" sz="8800" dirty="0"/>
            </a:br>
            <a:r>
              <a:rPr lang="en-US" sz="8800" dirty="0"/>
              <a:t>Sequel to AMID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857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C7F50"/>
                </a:solidFill>
              </a:rPr>
              <a:t>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10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921729" y="5042664"/>
                <a:ext cx="11003569" cy="1088118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“complete” pulse is one that reaches a steady state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Model expressed in relative, dimensionless units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Many methods only use infinite-volume models approximating the pulse start (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921729" y="5042664"/>
                <a:ext cx="11003569" cy="1088118"/>
              </a:xfrm>
              <a:prstGeom prst="rect">
                <a:avLst/>
              </a:prstGeom>
              <a:blipFill>
                <a:blip r:embed="rId6"/>
                <a:stretch>
                  <a:fillRect l="-886" t="-2793" b="-7821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CFAB39F7-B7F2-2FA6-1B78-B628D2C0D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2582" y="935702"/>
            <a:ext cx="4381118" cy="4136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497979-6798-0FAF-7FD8-ECE83DFFF3C9}"/>
                  </a:ext>
                </a:extLst>
              </p:cNvPr>
              <p:cNvSpPr txBox="1"/>
              <p:nvPr/>
            </p:nvSpPr>
            <p:spPr>
              <a:xfrm>
                <a:off x="7397290" y="91057"/>
                <a:ext cx="4105404" cy="847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𝐴𝑄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497979-6798-0FAF-7FD8-ECE83DFFF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90" y="91057"/>
                <a:ext cx="4105404" cy="847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BE70C7-E7FC-06F8-9C95-D843BE52FCA0}"/>
                  </a:ext>
                </a:extLst>
              </p:cNvPr>
              <p:cNvSpPr txBox="1"/>
              <p:nvPr/>
            </p:nvSpPr>
            <p:spPr>
              <a:xfrm rot="18894283">
                <a:off x="8228803" y="1790977"/>
                <a:ext cx="1149819" cy="74475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𝐴𝐵𝑄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BE70C7-E7FC-06F8-9C95-D843BE52F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4283">
                <a:off x="8228803" y="1790977"/>
                <a:ext cx="1149819" cy="7447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21C9E9-8BCB-EA68-BDB4-ADFE91C86BD8}"/>
                  </a:ext>
                </a:extLst>
              </p:cNvPr>
              <p:cNvSpPr txBox="1"/>
              <p:nvPr/>
            </p:nvSpPr>
            <p:spPr>
              <a:xfrm rot="20070947">
                <a:off x="8542227" y="3224330"/>
                <a:ext cx="997199" cy="84561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21C9E9-8BCB-EA68-BDB4-ADFE91C8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947">
                <a:off x="8542227" y="3224330"/>
                <a:ext cx="997199" cy="8456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D44995-4DC6-01E3-414D-229E03BF90C3}"/>
                  </a:ext>
                </a:extLst>
              </p:cNvPr>
              <p:cNvSpPr txBox="1"/>
              <p:nvPr/>
            </p:nvSpPr>
            <p:spPr>
              <a:xfrm rot="19032247">
                <a:off x="10173726" y="1908825"/>
                <a:ext cx="805599" cy="511422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D44995-4DC6-01E3-414D-229E03BF9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2247">
                <a:off x="10173726" y="1908825"/>
                <a:ext cx="805599" cy="5114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950B34-54AE-9C2D-0175-67C8B2A11809}"/>
                  </a:ext>
                </a:extLst>
              </p:cNvPr>
              <p:cNvSpPr txBox="1"/>
              <p:nvPr/>
            </p:nvSpPr>
            <p:spPr>
              <a:xfrm>
                <a:off x="5992426" y="1010058"/>
                <a:ext cx="1404863" cy="643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=0.5,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950B34-54AE-9C2D-0175-67C8B2A11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26" y="1010058"/>
                <a:ext cx="1404863" cy="6430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EF2C20-2675-DA84-10A6-3081C9B19497}"/>
                  </a:ext>
                </a:extLst>
              </p:cNvPr>
              <p:cNvSpPr txBox="1"/>
              <p:nvPr/>
            </p:nvSpPr>
            <p:spPr>
              <a:xfrm>
                <a:off x="1095308" y="1288525"/>
                <a:ext cx="5465675" cy="3423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Relative Change in Capacity: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Relative Change in Potential: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Relative Diffusivity: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Relative Resistance:</a:t>
                </a:r>
                <a:r>
                  <a:rPr lang="en-CA" sz="1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CA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CA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num>
                      <m:den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𝑑𝑉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Geometric Constants (sphere):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=3,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=5,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CA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EF2C20-2675-DA84-10A6-3081C9B1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08" y="1288525"/>
                <a:ext cx="5465675" cy="3423566"/>
              </a:xfrm>
              <a:prstGeom prst="rect">
                <a:avLst/>
              </a:prstGeom>
              <a:blipFill>
                <a:blip r:embed="rId1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530D0B1-DECA-4C54-2ECC-7600005A4183}"/>
              </a:ext>
            </a:extLst>
          </p:cNvPr>
          <p:cNvSpPr txBox="1"/>
          <p:nvPr/>
        </p:nvSpPr>
        <p:spPr>
          <a:xfrm rot="20561131">
            <a:off x="9417183" y="2731359"/>
            <a:ext cx="1721957" cy="27699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Traditional GITT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086BA-CB72-4A53-67EA-945C819D390C}"/>
              </a:ext>
            </a:extLst>
          </p:cNvPr>
          <p:cNvSpPr txBox="1"/>
          <p:nvPr/>
        </p:nvSpPr>
        <p:spPr>
          <a:xfrm rot="18911465">
            <a:off x="9378342" y="1543567"/>
            <a:ext cx="740674" cy="27699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AMIDR</a:t>
            </a:r>
          </a:p>
        </p:txBody>
      </p:sp>
    </p:spTree>
    <p:extLst>
      <p:ext uri="{BB962C8B-B14F-4D97-AF65-F5344CB8AC3E}">
        <p14:creationId xmlns:p14="http://schemas.microsoft.com/office/powerpoint/2010/main" val="406454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C7F50"/>
                </a:solidFill>
              </a:rPr>
              <a:t>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11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pulse can be expressed 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which is far better suited for data fitting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are normalized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ideal change in capacity suggested by the measured voltage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Adjusting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minimizes error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and equal weight will be given to the start and end of the pulse</a:t>
                </a:r>
              </a:p>
            </p:txBody>
          </p:sp>
        </mc:Choice>
        <mc:Fallback xmlns="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blipFill>
                <a:blip r:embed="rId4"/>
                <a:stretch>
                  <a:fillRect l="-886" t="-2793" b="-7821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CFAB39F7-B7F2-2FA6-1B78-B628D2C0D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2582" y="935440"/>
            <a:ext cx="4381117" cy="4136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497979-6798-0FAF-7FD8-ECE83DFFF3C9}"/>
                  </a:ext>
                </a:extLst>
              </p:cNvPr>
              <p:cNvSpPr txBox="1"/>
              <p:nvPr/>
            </p:nvSpPr>
            <p:spPr>
              <a:xfrm>
                <a:off x="7397290" y="91057"/>
                <a:ext cx="4105404" cy="847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𝐴𝑄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497979-6798-0FAF-7FD8-ECE83DFFF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90" y="91057"/>
                <a:ext cx="4105404" cy="847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21C9E9-8BCB-EA68-BDB4-ADFE91C86BD8}"/>
                  </a:ext>
                </a:extLst>
              </p:cNvPr>
              <p:cNvSpPr txBox="1"/>
              <p:nvPr/>
            </p:nvSpPr>
            <p:spPr>
              <a:xfrm>
                <a:off x="8584707" y="1819653"/>
                <a:ext cx="940982" cy="84561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21C9E9-8BCB-EA68-BDB4-ADFE91C8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707" y="1819653"/>
                <a:ext cx="940982" cy="8456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BE22DE-8CEE-6C4F-1F07-7B5A0609690F}"/>
                  </a:ext>
                </a:extLst>
              </p:cNvPr>
              <p:cNvSpPr txBox="1"/>
              <p:nvPr/>
            </p:nvSpPr>
            <p:spPr>
              <a:xfrm>
                <a:off x="1095308" y="1288525"/>
                <a:ext cx="5465675" cy="3009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Relative Change in Capacity: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Relative Change in Potential: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Relative Diffusivity: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Relative Resistance:</a:t>
                </a:r>
                <a:r>
                  <a:rPr lang="en-CA" sz="1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CA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CA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num>
                      <m:den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𝑑𝑉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Geometric Constants (sphere):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=3,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BE22DE-8CEE-6C4F-1F07-7B5A06096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08" y="1288525"/>
                <a:ext cx="5465675" cy="3009863"/>
              </a:xfrm>
              <a:prstGeom prst="rect">
                <a:avLst/>
              </a:prstGeom>
              <a:blipFill>
                <a:blip r:embed="rId10"/>
                <a:stretch>
                  <a:fillRect l="-1004" b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950B34-54AE-9C2D-0175-67C8B2A11809}"/>
                  </a:ext>
                </a:extLst>
              </p:cNvPr>
              <p:cNvSpPr txBox="1"/>
              <p:nvPr/>
            </p:nvSpPr>
            <p:spPr>
              <a:xfrm>
                <a:off x="3271445" y="626284"/>
                <a:ext cx="2399774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950B34-54AE-9C2D-0175-67C8B2A11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445" y="626284"/>
                <a:ext cx="2399774" cy="6183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D90449-3781-2782-1901-E49345EC969A}"/>
                  </a:ext>
                </a:extLst>
              </p:cNvPr>
              <p:cNvSpPr txBox="1"/>
              <p:nvPr/>
            </p:nvSpPr>
            <p:spPr>
              <a:xfrm>
                <a:off x="9724927" y="3177115"/>
                <a:ext cx="1150219" cy="74475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𝐴𝐵𝑄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D90449-3781-2782-1901-E49345EC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927" y="3177115"/>
                <a:ext cx="1150219" cy="7447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0E5336-2884-9023-525D-41F409194BF5}"/>
                  </a:ext>
                </a:extLst>
              </p:cNvPr>
              <p:cNvSpPr txBox="1"/>
              <p:nvPr/>
            </p:nvSpPr>
            <p:spPr>
              <a:xfrm>
                <a:off x="5992426" y="1010058"/>
                <a:ext cx="1404863" cy="643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0E5336-2884-9023-525D-41F409194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26" y="1010058"/>
                <a:ext cx="1404863" cy="6430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67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B88AF"/>
                </a:solidFill>
              </a:rPr>
              <a:t>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 pulse time = complete relaxation time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Small V limit spacing ensures consistent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low current ensures complete pulses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Within pulses, data should be collected logarithmically to get even distribution 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blipFill>
                <a:blip r:embed="rId4"/>
                <a:stretch>
                  <a:fillRect l="-886" t="-2793" b="-7821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CFAB39F7-B7F2-2FA6-1B78-B628D2C0D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2621" y="942750"/>
            <a:ext cx="4321038" cy="4122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497979-6798-0FAF-7FD8-ECE83DFFF3C9}"/>
                  </a:ext>
                </a:extLst>
              </p:cNvPr>
              <p:cNvSpPr txBox="1"/>
              <p:nvPr/>
            </p:nvSpPr>
            <p:spPr>
              <a:xfrm>
                <a:off x="7397290" y="91057"/>
                <a:ext cx="4105404" cy="847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𝐴𝑄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497979-6798-0FAF-7FD8-ECE83DFFF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90" y="91057"/>
                <a:ext cx="4105404" cy="847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CF7F9C3-7A54-7A3E-3CD9-3F04475F3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99875"/>
              </p:ext>
            </p:extLst>
          </p:nvPr>
        </p:nvGraphicFramePr>
        <p:xfrm>
          <a:off x="1625580" y="1025981"/>
          <a:ext cx="3977196" cy="12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18">
                  <a:extLst>
                    <a:ext uri="{9D8B030D-6E8A-4147-A177-3AD203B41FA5}">
                      <a16:colId xmlns:a16="http://schemas.microsoft.com/office/drawing/2014/main" val="2785776012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2277175659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195700380"/>
                    </a:ext>
                  </a:extLst>
                </a:gridCol>
                <a:gridCol w="915480">
                  <a:extLst>
                    <a:ext uri="{9D8B030D-6E8A-4147-A177-3AD203B41FA5}">
                      <a16:colId xmlns:a16="http://schemas.microsoft.com/office/drawing/2014/main" val="464218600"/>
                    </a:ext>
                  </a:extLst>
                </a:gridCol>
              </a:tblGrid>
              <a:tr h="1423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Parameters</a:t>
                      </a:r>
                      <a:endParaRPr lang="en-US" sz="12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 Limit Spacing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Rate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Rest Time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88913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4.2 – 3.7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25 mV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C/40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hour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48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3.7 – 3.5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 mV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 hour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7936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3.5 – 3.7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 mV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C/300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 hour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296362"/>
                  </a:ext>
                </a:extLst>
              </a:tr>
              <a:tr h="12019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3.7 – 4.2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 mV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hour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08452334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FE9A450-ABFB-95C8-F940-6CAADA6E96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7171" y="2519147"/>
            <a:ext cx="5299969" cy="2208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1AF5F3-64C2-7766-7F56-EFB069008417}"/>
                  </a:ext>
                </a:extLst>
              </p:cNvPr>
              <p:cNvSpPr txBox="1"/>
              <p:nvPr/>
            </p:nvSpPr>
            <p:spPr>
              <a:xfrm>
                <a:off x="2567523" y="697944"/>
                <a:ext cx="20933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200" i="0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𝑑𝑉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1AF5F3-64C2-7766-7F56-EFB069008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23" y="697944"/>
                <a:ext cx="2093309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99D90F-6C0F-B770-D0B0-9E136869AF36}"/>
              </a:ext>
            </a:extLst>
          </p:cNvPr>
          <p:cNvSpPr txBox="1"/>
          <p:nvPr/>
        </p:nvSpPr>
        <p:spPr>
          <a:xfrm>
            <a:off x="4766368" y="4076062"/>
            <a:ext cx="578685" cy="18466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NM9505</a:t>
            </a:r>
          </a:p>
        </p:txBody>
      </p:sp>
    </p:spTree>
    <p:extLst>
      <p:ext uri="{BB962C8B-B14F-4D97-AF65-F5344CB8AC3E}">
        <p14:creationId xmlns:p14="http://schemas.microsoft.com/office/powerpoint/2010/main" val="348667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E1A4E"/>
                </a:solidFill>
              </a:rPr>
              <a:t>Error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Generally, if diffusivity between charge and discharge do not agree, something went wrong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Misalignment of after relaxation potentials detects undesired side reactions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Rapid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changes occur at H2-H3 phase transitions and incomplete pulses/rests occur at low SOC</a:t>
                </a:r>
              </a:p>
            </p:txBody>
          </p:sp>
        </mc:Choice>
        <mc:Fallback xmlns="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blipFill>
                <a:blip r:embed="rId7"/>
                <a:stretch>
                  <a:fillRect l="-886" t="-2793" b="-7821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CFAB39F7-B7F2-2FA6-1B78-B628D2C0D0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6354" y="1023718"/>
            <a:ext cx="4381116" cy="39603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E9A450-ABFB-95C8-F940-6CAADA6E96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929" y="2851639"/>
            <a:ext cx="3485963" cy="1912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93D489-9E0E-86CA-FD9C-F8A003E828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930" y="958401"/>
            <a:ext cx="3485963" cy="189323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74F6AE6-4D82-F888-F144-B64846232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2679" y="3252894"/>
            <a:ext cx="1100358" cy="1100358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16B47F4D-D454-017C-DB24-9CEAF451D5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2680" y="1354841"/>
            <a:ext cx="1100357" cy="11003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65F425-069A-BE77-AD95-CF3A153AE3CF}"/>
              </a:ext>
            </a:extLst>
          </p:cNvPr>
          <p:cNvSpPr txBox="1"/>
          <p:nvPr/>
        </p:nvSpPr>
        <p:spPr>
          <a:xfrm>
            <a:off x="7766058" y="1478495"/>
            <a:ext cx="548227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7A471-B159-D598-ACD2-6B5A2D4B9F0E}"/>
              </a:ext>
            </a:extLst>
          </p:cNvPr>
          <p:cNvSpPr txBox="1"/>
          <p:nvPr/>
        </p:nvSpPr>
        <p:spPr>
          <a:xfrm>
            <a:off x="8492472" y="2193154"/>
            <a:ext cx="394339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C5ACC0F-FF03-67E0-CE48-E5BC2860E1B7}"/>
              </a:ext>
            </a:extLst>
          </p:cNvPr>
          <p:cNvSpPr/>
          <p:nvPr/>
        </p:nvSpPr>
        <p:spPr>
          <a:xfrm rot="10348191">
            <a:off x="7697552" y="1889389"/>
            <a:ext cx="445930" cy="480475"/>
          </a:xfrm>
          <a:prstGeom prst="arc">
            <a:avLst>
              <a:gd name="adj1" fmla="val 15047303"/>
              <a:gd name="adj2" fmla="val 19983975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74A952-6CE5-B5F0-8388-215DA9A495BD}"/>
              </a:ext>
            </a:extLst>
          </p:cNvPr>
          <p:cNvSpPr txBox="1"/>
          <p:nvPr/>
        </p:nvSpPr>
        <p:spPr>
          <a:xfrm>
            <a:off x="5132114" y="2270532"/>
            <a:ext cx="592919" cy="18466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NMC811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DDDDB-9CD1-95EB-E2A1-5A2EE00AEE9B}"/>
              </a:ext>
            </a:extLst>
          </p:cNvPr>
          <p:cNvSpPr txBox="1"/>
          <p:nvPr/>
        </p:nvSpPr>
        <p:spPr>
          <a:xfrm>
            <a:off x="5139230" y="4167051"/>
            <a:ext cx="578685" cy="18466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NM9505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F38C3-A269-775C-2128-01536C99B25D}"/>
              </a:ext>
            </a:extLst>
          </p:cNvPr>
          <p:cNvSpPr txBox="1"/>
          <p:nvPr/>
        </p:nvSpPr>
        <p:spPr>
          <a:xfrm>
            <a:off x="10245369" y="924014"/>
            <a:ext cx="578685" cy="18466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NM9505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4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E1A4E"/>
                </a:solidFill>
              </a:rPr>
              <a:t>Error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14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Generally, if diffusivity between charge and discharge do not agree, something went wrong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Misalignment of after relaxation potentials detects undesired side reactions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Rapid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changes occur at H2-H3 phase transitions and incomplete pulses/rests occur at low SOC</a:t>
                </a:r>
              </a:p>
            </p:txBody>
          </p:sp>
        </mc:Choice>
        <mc:Fallback xmlns="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blipFill>
                <a:blip r:embed="rId6"/>
                <a:stretch>
                  <a:fillRect l="-886" t="-2793" b="-7821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CFAB39F7-B7F2-2FA6-1B78-B628D2C0D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6354" y="1023718"/>
            <a:ext cx="4381116" cy="39603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E9A450-ABFB-95C8-F940-6CAADA6E96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929" y="2851639"/>
            <a:ext cx="3485963" cy="1912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93D489-9E0E-86CA-FD9C-F8A003E828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930" y="958401"/>
            <a:ext cx="3485963" cy="189323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74F6AE6-4D82-F888-F144-B64846232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2679" y="3252894"/>
            <a:ext cx="1100358" cy="1100358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16B47F4D-D454-017C-DB24-9CEAF451D5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2680" y="1354841"/>
            <a:ext cx="1100357" cy="11003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65F425-069A-BE77-AD95-CF3A153AE3CF}"/>
              </a:ext>
            </a:extLst>
          </p:cNvPr>
          <p:cNvSpPr txBox="1"/>
          <p:nvPr/>
        </p:nvSpPr>
        <p:spPr>
          <a:xfrm>
            <a:off x="7766058" y="1478495"/>
            <a:ext cx="548227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7A471-B159-D598-ACD2-6B5A2D4B9F0E}"/>
              </a:ext>
            </a:extLst>
          </p:cNvPr>
          <p:cNvSpPr txBox="1"/>
          <p:nvPr/>
        </p:nvSpPr>
        <p:spPr>
          <a:xfrm>
            <a:off x="8492472" y="2193154"/>
            <a:ext cx="394339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C5ACC0F-FF03-67E0-CE48-E5BC2860E1B7}"/>
              </a:ext>
            </a:extLst>
          </p:cNvPr>
          <p:cNvSpPr/>
          <p:nvPr/>
        </p:nvSpPr>
        <p:spPr>
          <a:xfrm rot="10348191">
            <a:off x="7697552" y="1889389"/>
            <a:ext cx="445930" cy="480475"/>
          </a:xfrm>
          <a:prstGeom prst="arc">
            <a:avLst>
              <a:gd name="adj1" fmla="val 15047303"/>
              <a:gd name="adj2" fmla="val 19983975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4DDE9E3-864E-306D-94CB-CF5FA9AC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74" y="858164"/>
            <a:ext cx="52387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F2058-0FC8-2234-8984-28E291967C19}"/>
              </a:ext>
            </a:extLst>
          </p:cNvPr>
          <p:cNvSpPr txBox="1"/>
          <p:nvPr/>
        </p:nvSpPr>
        <p:spPr>
          <a:xfrm>
            <a:off x="3737500" y="6468046"/>
            <a:ext cx="785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Figure adapted from [1] S. Kang and W. </a:t>
            </a:r>
            <a:r>
              <a:rPr lang="en-US" sz="1200" dirty="0" err="1"/>
              <a:t>Chueh</a:t>
            </a:r>
            <a:r>
              <a:rPr lang="en-US" sz="1200" dirty="0"/>
              <a:t>, “GITT Reinvented” </a:t>
            </a:r>
            <a:r>
              <a:rPr lang="en-US" sz="1200" i="1" dirty="0"/>
              <a:t>J. </a:t>
            </a:r>
            <a:r>
              <a:rPr lang="en-US" sz="1200" i="1" dirty="0" err="1"/>
              <a:t>Electrohem</a:t>
            </a:r>
            <a:r>
              <a:rPr lang="en-US" sz="1200" i="1" dirty="0"/>
              <a:t>. Soc.</a:t>
            </a:r>
            <a:r>
              <a:rPr lang="en-US" sz="1200" dirty="0"/>
              <a:t>, </a:t>
            </a:r>
            <a:r>
              <a:rPr lang="en-US" sz="1200" b="1" dirty="0"/>
              <a:t>168</a:t>
            </a:r>
            <a:r>
              <a:rPr lang="en-US" sz="1200" dirty="0"/>
              <a:t>, 120504 (2021)</a:t>
            </a:r>
            <a:endParaRPr lang="en-CA" sz="1200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CE19432-6E8D-87C5-6090-3D4E5E14E3D7}"/>
              </a:ext>
            </a:extLst>
          </p:cNvPr>
          <p:cNvSpPr/>
          <p:nvPr/>
        </p:nvSpPr>
        <p:spPr>
          <a:xfrm rot="10349325">
            <a:off x="2740596" y="1303452"/>
            <a:ext cx="1297575" cy="744558"/>
          </a:xfrm>
          <a:prstGeom prst="arc">
            <a:avLst>
              <a:gd name="adj1" fmla="val 15868543"/>
              <a:gd name="adj2" fmla="val 21553382"/>
            </a:avLst>
          </a:prstGeom>
          <a:ln w="28575">
            <a:solidFill>
              <a:srgbClr val="3698F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1CDBE-EA1E-7D6D-D438-287920BCE1FB}"/>
              </a:ext>
            </a:extLst>
          </p:cNvPr>
          <p:cNvSpPr txBox="1"/>
          <p:nvPr/>
        </p:nvSpPr>
        <p:spPr>
          <a:xfrm>
            <a:off x="10245369" y="924014"/>
            <a:ext cx="578685" cy="18466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NM9505</a:t>
            </a:r>
          </a:p>
        </p:txBody>
      </p:sp>
    </p:spTree>
    <p:extLst>
      <p:ext uri="{BB962C8B-B14F-4D97-AF65-F5344CB8AC3E}">
        <p14:creationId xmlns:p14="http://schemas.microsoft.com/office/powerpoint/2010/main" val="83137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4.">
            <a:extLst>
              <a:ext uri="{FF2B5EF4-FFF2-40B4-BE49-F238E27FC236}">
                <a16:creationId xmlns:a16="http://schemas.microsoft.com/office/drawing/2014/main" id="{7B554DFE-33E7-DF1F-F827-78B81B3E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5" y="852081"/>
            <a:ext cx="4960887" cy="399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E1A4E"/>
                </a:solidFill>
              </a:rPr>
              <a:t>Error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Generally, if diffusivity between charge and discharge do not agree, something went wrong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Misalignment of after relaxation potentials detects undesired side reactions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Rapid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changes occur at H2-H3 phase transitions and incomplete pulses/rests occur at low SOC</a:t>
                </a:r>
              </a:p>
            </p:txBody>
          </p:sp>
        </mc:Choice>
        <mc:Fallback xmlns="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blipFill>
                <a:blip r:embed="rId7"/>
                <a:stretch>
                  <a:fillRect l="-886" t="-2793" b="-7821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CFAB39F7-B7F2-2FA6-1B78-B628D2C0D0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6354" y="1023718"/>
            <a:ext cx="4381116" cy="3960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65F425-069A-BE77-AD95-CF3A153AE3CF}"/>
              </a:ext>
            </a:extLst>
          </p:cNvPr>
          <p:cNvSpPr txBox="1"/>
          <p:nvPr/>
        </p:nvSpPr>
        <p:spPr>
          <a:xfrm>
            <a:off x="7766058" y="1478495"/>
            <a:ext cx="548227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7A471-B159-D598-ACD2-6B5A2D4B9F0E}"/>
              </a:ext>
            </a:extLst>
          </p:cNvPr>
          <p:cNvSpPr txBox="1"/>
          <p:nvPr/>
        </p:nvSpPr>
        <p:spPr>
          <a:xfrm>
            <a:off x="8492472" y="2193154"/>
            <a:ext cx="394339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C5ACC0F-FF03-67E0-CE48-E5BC2860E1B7}"/>
              </a:ext>
            </a:extLst>
          </p:cNvPr>
          <p:cNvSpPr/>
          <p:nvPr/>
        </p:nvSpPr>
        <p:spPr>
          <a:xfrm rot="10348191">
            <a:off x="7697552" y="1889389"/>
            <a:ext cx="445930" cy="480475"/>
          </a:xfrm>
          <a:prstGeom prst="arc">
            <a:avLst>
              <a:gd name="adj1" fmla="val 15047303"/>
              <a:gd name="adj2" fmla="val 19983975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F2058-0FC8-2234-8984-28E291967C19}"/>
              </a:ext>
            </a:extLst>
          </p:cNvPr>
          <p:cNvSpPr txBox="1"/>
          <p:nvPr/>
        </p:nvSpPr>
        <p:spPr>
          <a:xfrm>
            <a:off x="3737500" y="6468046"/>
            <a:ext cx="785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Figures adapted from [1] S. Kang and W. </a:t>
            </a:r>
            <a:r>
              <a:rPr lang="en-US" sz="1200" dirty="0" err="1"/>
              <a:t>Chueh</a:t>
            </a:r>
            <a:r>
              <a:rPr lang="en-US" sz="1200" dirty="0"/>
              <a:t>, “GITT Reinvented” </a:t>
            </a:r>
            <a:r>
              <a:rPr lang="en-US" sz="1200" i="1" dirty="0"/>
              <a:t>J. </a:t>
            </a:r>
            <a:r>
              <a:rPr lang="en-US" sz="1200" i="1" dirty="0" err="1"/>
              <a:t>Electrohem</a:t>
            </a:r>
            <a:r>
              <a:rPr lang="en-US" sz="1200" i="1" dirty="0"/>
              <a:t>. Soc.</a:t>
            </a:r>
            <a:r>
              <a:rPr lang="en-US" sz="1200" dirty="0"/>
              <a:t>, </a:t>
            </a:r>
            <a:r>
              <a:rPr lang="en-US" sz="1200" b="1" dirty="0"/>
              <a:t>168</a:t>
            </a:r>
            <a:r>
              <a:rPr lang="en-US" sz="1200" dirty="0"/>
              <a:t>, 120504 (2021)</a:t>
            </a:r>
            <a:endParaRPr lang="en-CA" sz="1200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CE19432-6E8D-87C5-6090-3D4E5E14E3D7}"/>
              </a:ext>
            </a:extLst>
          </p:cNvPr>
          <p:cNvSpPr/>
          <p:nvPr/>
        </p:nvSpPr>
        <p:spPr>
          <a:xfrm rot="10800000">
            <a:off x="2651549" y="2098288"/>
            <a:ext cx="1697015" cy="928396"/>
          </a:xfrm>
          <a:prstGeom prst="arc">
            <a:avLst>
              <a:gd name="adj1" fmla="val 15868543"/>
              <a:gd name="adj2" fmla="val 2155338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1CDBE-EA1E-7D6D-D438-287920BCE1FB}"/>
              </a:ext>
            </a:extLst>
          </p:cNvPr>
          <p:cNvSpPr txBox="1"/>
          <p:nvPr/>
        </p:nvSpPr>
        <p:spPr>
          <a:xfrm>
            <a:off x="10245369" y="924014"/>
            <a:ext cx="578685" cy="18466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NM9505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4F18E9-4EA1-F8A8-6048-E93232E68848}"/>
              </a:ext>
            </a:extLst>
          </p:cNvPr>
          <p:cNvSpPr txBox="1"/>
          <p:nvPr/>
        </p:nvSpPr>
        <p:spPr>
          <a:xfrm>
            <a:off x="2947387" y="1592989"/>
            <a:ext cx="441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8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3E1E27-5DCC-113D-CECA-AF41221FE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4602" y="711168"/>
            <a:ext cx="4343407" cy="5502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____">
                <a:extLst>
                  <a:ext uri="{FF2B5EF4-FFF2-40B4-BE49-F238E27FC236}">
                    <a16:creationId xmlns:a16="http://schemas.microsoft.com/office/drawing/2014/main" id="{852C577E-A11A-804E-7EAF-B8899B1C16E1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744169" y="2588545"/>
                <a:ext cx="6366837" cy="1680909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Kinetics are good at all SOC except low SOC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decreases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increases rapidly at low SOC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measured by fitting with AMIDR is more accurate than a more traditional method, measuring the initial voltage drop which may be underestimated due to capacitance</a:t>
                </a:r>
              </a:p>
            </p:txBody>
          </p:sp>
        </mc:Choice>
        <mc:Fallback xmlns="">
          <p:sp>
            <p:nvSpPr>
              <p:cNvPr id="23" name="Text Placeholder 2____">
                <a:extLst>
                  <a:ext uri="{FF2B5EF4-FFF2-40B4-BE49-F238E27FC236}">
                    <a16:creationId xmlns:a16="http://schemas.microsoft.com/office/drawing/2014/main" id="{852C577E-A11A-804E-7EAF-B8899B1C1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744169" y="2588545"/>
                <a:ext cx="6366837" cy="1680909"/>
              </a:xfrm>
              <a:prstGeom prst="rect">
                <a:avLst/>
              </a:prstGeom>
              <a:blipFill>
                <a:blip r:embed="rId7"/>
                <a:stretch>
                  <a:fillRect l="-1531" t="-2182" r="-191" b="-5455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4216360-C216-5CA5-98B6-416BE5BD6845}"/>
              </a:ext>
            </a:extLst>
          </p:cNvPr>
          <p:cNvSpPr txBox="1"/>
          <p:nvPr/>
        </p:nvSpPr>
        <p:spPr>
          <a:xfrm>
            <a:off x="8565049" y="1411113"/>
            <a:ext cx="548227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E64BD8-FD8F-AA8F-3D31-22863A38C8E3}"/>
              </a:ext>
            </a:extLst>
          </p:cNvPr>
          <p:cNvSpPr txBox="1"/>
          <p:nvPr/>
        </p:nvSpPr>
        <p:spPr>
          <a:xfrm>
            <a:off x="9406873" y="1926826"/>
            <a:ext cx="394339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13A10-B030-8041-2C10-A143430E2500}"/>
              </a:ext>
            </a:extLst>
          </p:cNvPr>
          <p:cNvSpPr txBox="1"/>
          <p:nvPr/>
        </p:nvSpPr>
        <p:spPr>
          <a:xfrm>
            <a:off x="9473138" y="419357"/>
            <a:ext cx="1165384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NM9505</a:t>
            </a:r>
          </a:p>
        </p:txBody>
      </p:sp>
    </p:spTree>
    <p:extLst>
      <p:ext uri="{BB962C8B-B14F-4D97-AF65-F5344CB8AC3E}">
        <p14:creationId xmlns:p14="http://schemas.microsoft.com/office/powerpoint/2010/main" val="107587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73E1E27-5DCC-113D-CECA-AF41221FE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085" y="706006"/>
            <a:ext cx="4343408" cy="5513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D15F31-6088-7272-BD26-39DFB8FDFCE6}"/>
              </a:ext>
            </a:extLst>
          </p:cNvPr>
          <p:cNvSpPr txBox="1"/>
          <p:nvPr/>
        </p:nvSpPr>
        <p:spPr>
          <a:xfrm>
            <a:off x="9473138" y="419357"/>
            <a:ext cx="1165384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NM9505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____">
                <a:extLst>
                  <a:ext uri="{FF2B5EF4-FFF2-40B4-BE49-F238E27FC236}">
                    <a16:creationId xmlns:a16="http://schemas.microsoft.com/office/drawing/2014/main" id="{852C577E-A11A-804E-7EAF-B8899B1C16E1}"/>
                  </a:ext>
                </a:extLst>
              </p:cNvPr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744170" y="932293"/>
                <a:ext cx="6504112" cy="2273636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chemical diffusivity, the measurement that physically describes Li transport, is inversely related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low, there is a large difference in enthalpy of occupation sites between high and low concentration, further driving diffusion and shrinking concentration change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low, small concentration changes incur large overpotentials, so total overpotential is similar</a:t>
                </a:r>
              </a:p>
            </p:txBody>
          </p:sp>
        </mc:Choice>
        <mc:Fallback xmlns="">
          <p:sp>
            <p:nvSpPr>
              <p:cNvPr id="23" name="Text Placeholder 2____">
                <a:extLst>
                  <a:ext uri="{FF2B5EF4-FFF2-40B4-BE49-F238E27FC236}">
                    <a16:creationId xmlns:a16="http://schemas.microsoft.com/office/drawing/2014/main" id="{852C577E-A11A-804E-7EAF-B8899B1C1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744170" y="932293"/>
                <a:ext cx="6504112" cy="2273636"/>
              </a:xfrm>
              <a:prstGeom prst="rect">
                <a:avLst/>
              </a:prstGeom>
              <a:blipFill>
                <a:blip r:embed="rId9"/>
                <a:stretch>
                  <a:fillRect l="-1500" t="-1609" r="-2062" b="-3485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4216360-C216-5CA5-98B6-416BE5BD6845}"/>
              </a:ext>
            </a:extLst>
          </p:cNvPr>
          <p:cNvSpPr txBox="1"/>
          <p:nvPr/>
        </p:nvSpPr>
        <p:spPr>
          <a:xfrm>
            <a:off x="8539780" y="1278573"/>
            <a:ext cx="548227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E64BD8-FD8F-AA8F-3D31-22863A38C8E3}"/>
              </a:ext>
            </a:extLst>
          </p:cNvPr>
          <p:cNvSpPr txBox="1"/>
          <p:nvPr/>
        </p:nvSpPr>
        <p:spPr>
          <a:xfrm>
            <a:off x="9381604" y="1812042"/>
            <a:ext cx="394339" cy="36933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C3BF97-9679-E488-7A74-0084D8BCCC82}"/>
              </a:ext>
            </a:extLst>
          </p:cNvPr>
          <p:cNvCxnSpPr/>
          <p:nvPr/>
        </p:nvCxnSpPr>
        <p:spPr>
          <a:xfrm flipV="1">
            <a:off x="10644714" y="1927084"/>
            <a:ext cx="0" cy="260115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6C766B-0BDE-D279-B1E6-6712E1C97815}"/>
              </a:ext>
            </a:extLst>
          </p:cNvPr>
          <p:cNvCxnSpPr>
            <a:cxnSpLocks/>
          </p:cNvCxnSpPr>
          <p:nvPr/>
        </p:nvCxnSpPr>
        <p:spPr>
          <a:xfrm flipV="1">
            <a:off x="11206464" y="3906805"/>
            <a:ext cx="0" cy="13597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85CA62-8BDB-7BD7-F9BE-B779EBCCA397}"/>
              </a:ext>
            </a:extLst>
          </p:cNvPr>
          <p:cNvCxnSpPr>
            <a:cxnSpLocks/>
          </p:cNvCxnSpPr>
          <p:nvPr/>
        </p:nvCxnSpPr>
        <p:spPr>
          <a:xfrm flipV="1">
            <a:off x="11206464" y="1385547"/>
            <a:ext cx="0" cy="19013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3595D6-64DC-E3B3-266A-A751DB1B403D}"/>
              </a:ext>
            </a:extLst>
          </p:cNvPr>
          <p:cNvCxnSpPr>
            <a:cxnSpLocks/>
          </p:cNvCxnSpPr>
          <p:nvPr/>
        </p:nvCxnSpPr>
        <p:spPr>
          <a:xfrm flipV="1">
            <a:off x="10098235" y="1456568"/>
            <a:ext cx="0" cy="362504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F317EA-56FB-93C4-7BDC-4A723BF79E34}"/>
              </a:ext>
            </a:extLst>
          </p:cNvPr>
          <p:cNvCxnSpPr>
            <a:cxnSpLocks/>
          </p:cNvCxnSpPr>
          <p:nvPr/>
        </p:nvCxnSpPr>
        <p:spPr>
          <a:xfrm flipV="1">
            <a:off x="9518919" y="2282191"/>
            <a:ext cx="0" cy="23259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63B2B5-6DCA-EB8D-6DE1-C2CE9231D0A7}"/>
              </a:ext>
            </a:extLst>
          </p:cNvPr>
          <p:cNvCxnSpPr>
            <a:cxnSpLocks/>
          </p:cNvCxnSpPr>
          <p:nvPr/>
        </p:nvCxnSpPr>
        <p:spPr>
          <a:xfrm flipV="1">
            <a:off x="9203736" y="1927084"/>
            <a:ext cx="0" cy="277131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Placeholder 2____">
                <a:extLst>
                  <a:ext uri="{FF2B5EF4-FFF2-40B4-BE49-F238E27FC236}">
                    <a16:creationId xmlns:a16="http://schemas.microsoft.com/office/drawing/2014/main" id="{743A244C-AD0D-E89E-4314-CE770699EEF3}"/>
                  </a:ext>
                </a:extLst>
              </p:cNvPr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744170" y="3359551"/>
                <a:ext cx="6504112" cy="1977273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free-path tracer diffusivity, an abstract proxy for site hopping activation energy, is constant except for low SOC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Site hopping typically occurs via divacancy hopping, which has a low activation energy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When divacancy hopping is unavailable, high activation energy single vacancy hopping occurs </a:t>
                </a:r>
              </a:p>
            </p:txBody>
          </p:sp>
        </mc:Choice>
        <mc:Fallback>
          <p:sp>
            <p:nvSpPr>
              <p:cNvPr id="40" name="Text Placeholder 2____">
                <a:extLst>
                  <a:ext uri="{FF2B5EF4-FFF2-40B4-BE49-F238E27FC236}">
                    <a16:creationId xmlns:a16="http://schemas.microsoft.com/office/drawing/2014/main" id="{743A244C-AD0D-E89E-4314-CE770699E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744170" y="3359551"/>
                <a:ext cx="6504112" cy="1977273"/>
              </a:xfrm>
              <a:prstGeom prst="rect">
                <a:avLst/>
              </a:prstGeom>
              <a:blipFill>
                <a:blip r:embed="rId10"/>
                <a:stretch>
                  <a:fillRect l="-1500" t="-1543" r="-187" b="-4321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530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948BFF-A9DA-7DEC-950C-6C07967C16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1622" y="355600"/>
            <a:ext cx="5126387" cy="5863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____">
                <a:extLst>
                  <a:ext uri="{FF2B5EF4-FFF2-40B4-BE49-F238E27FC236}">
                    <a16:creationId xmlns:a16="http://schemas.microsoft.com/office/drawing/2014/main" id="{852C577E-A11A-804E-7EAF-B8899B1C16E1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744171" y="1066799"/>
                <a:ext cx="5907451" cy="2569999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Commercial high-Ni active materials have similar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profiles where the high-Mn active material differs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At most SOC, High-Mn materials have poor diffusion kinetics due to their high Ni in the Li layer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reducing available divacancies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At low SOC, all layered oxides have similar poor diffusion kinetics because divacancies are uncommon regardless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𝐿𝑖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 Placeholder 2____">
                <a:extLst>
                  <a:ext uri="{FF2B5EF4-FFF2-40B4-BE49-F238E27FC236}">
                    <a16:creationId xmlns:a16="http://schemas.microsoft.com/office/drawing/2014/main" id="{852C577E-A11A-804E-7EAF-B8899B1C1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744171" y="1066799"/>
                <a:ext cx="5907451" cy="2569999"/>
              </a:xfrm>
              <a:prstGeom prst="rect">
                <a:avLst/>
              </a:prstGeom>
              <a:blipFill>
                <a:blip r:embed="rId8"/>
                <a:stretch>
                  <a:fillRect l="-1651" t="-1185" r="-619" b="-2844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____">
                <a:extLst>
                  <a:ext uri="{FF2B5EF4-FFF2-40B4-BE49-F238E27FC236}">
                    <a16:creationId xmlns:a16="http://schemas.microsoft.com/office/drawing/2014/main" id="{F3E4E74D-80B8-EBC0-3576-ACD0B35A7DD7}"/>
                  </a:ext>
                </a:extLst>
              </p:cNvPr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744171" y="3790420"/>
                <a:ext cx="5907451" cy="1680909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commercial active materials share similar interface contact resistivity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 profiles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normalized by active material surface area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AMIDR cannot 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due to a single charge transfer reaction or a thin,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surface layer</a:t>
                </a:r>
              </a:p>
            </p:txBody>
          </p:sp>
        </mc:Choice>
        <mc:Fallback xmlns="">
          <p:sp>
            <p:nvSpPr>
              <p:cNvPr id="7" name="Text Placeholder 2____">
                <a:extLst>
                  <a:ext uri="{FF2B5EF4-FFF2-40B4-BE49-F238E27FC236}">
                    <a16:creationId xmlns:a16="http://schemas.microsoft.com/office/drawing/2014/main" id="{F3E4E74D-80B8-EBC0-3576-ACD0B35A7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744171" y="3790420"/>
                <a:ext cx="5907451" cy="1680909"/>
              </a:xfrm>
              <a:prstGeom prst="rect">
                <a:avLst/>
              </a:prstGeom>
              <a:blipFill>
                <a:blip r:embed="rId10"/>
                <a:stretch>
                  <a:fillRect l="-1651" t="-2174" r="-1548" b="-5072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9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23" name="Text Placeholder 2____">
            <a:extLst>
              <a:ext uri="{FF2B5EF4-FFF2-40B4-BE49-F238E27FC236}">
                <a16:creationId xmlns:a16="http://schemas.microsoft.com/office/drawing/2014/main" id="{852C577E-A11A-804E-7EAF-B8899B1C16E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44171" y="932293"/>
            <a:ext cx="10703658" cy="297799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AMIDR is a powerful method and program available at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github.com/MitchBall/AMIDR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for reliably measuring active material diffusivity and interface resistance. Even if you don’t use AMIDR, helpful tips to improve your diffusivity measurements include: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cells with low mass loading to amplify diffusion impedance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 complete pulses to ensure relaxations are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 both charge and discharge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rigorous!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measurement is only as good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your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worst source of error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9FE41-C707-5978-1A66-42AF0E088EE5}"/>
              </a:ext>
            </a:extLst>
          </p:cNvPr>
          <p:cNvGrpSpPr>
            <a:grpSpLocks noChangeAspect="1"/>
          </p:cNvGrpSpPr>
          <p:nvPr/>
        </p:nvGrpSpPr>
        <p:grpSpPr>
          <a:xfrm>
            <a:off x="4809843" y="3482340"/>
            <a:ext cx="7290718" cy="2652021"/>
            <a:chOff x="6582625" y="4118919"/>
            <a:chExt cx="5205515" cy="1893522"/>
          </a:xfrm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AE0DCD60-1635-8AA1-660A-FC6F570FB6FD}"/>
                </a:ext>
              </a:extLst>
            </p:cNvPr>
            <p:cNvSpPr/>
            <p:nvPr/>
          </p:nvSpPr>
          <p:spPr>
            <a:xfrm rot="5400000">
              <a:off x="8247570" y="5347159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6F00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FD761532-8A99-1DE7-C125-3FF3BA8E4770}"/>
                </a:ext>
              </a:extLst>
            </p:cNvPr>
            <p:cNvSpPr/>
            <p:nvPr/>
          </p:nvSpPr>
          <p:spPr>
            <a:xfrm rot="5400000" flipV="1">
              <a:off x="9620597" y="3845092"/>
              <a:ext cx="391453" cy="939107"/>
            </a:xfrm>
            <a:prstGeom prst="blockArc">
              <a:avLst>
                <a:gd name="adj1" fmla="val 5525323"/>
                <a:gd name="adj2" fmla="val 0"/>
                <a:gd name="adj3" fmla="val 25000"/>
              </a:avLst>
            </a:prstGeom>
            <a:solidFill>
              <a:srgbClr val="FFB9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A33AEDA4-E6B2-8DCF-A1EC-277D068BCF78}"/>
                </a:ext>
              </a:extLst>
            </p:cNvPr>
            <p:cNvSpPr/>
            <p:nvPr/>
          </p:nvSpPr>
          <p:spPr>
            <a:xfrm rot="16200000" flipV="1">
              <a:off x="10296282" y="3845093"/>
              <a:ext cx="391453" cy="939107"/>
            </a:xfrm>
            <a:prstGeom prst="blockArc">
              <a:avLst>
                <a:gd name="adj1" fmla="val 5364154"/>
                <a:gd name="adj2" fmla="val 0"/>
                <a:gd name="adj3" fmla="val 25000"/>
              </a:avLst>
            </a:prstGeom>
            <a:solidFill>
              <a:srgbClr val="00AA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0DC264DB-D937-0669-343E-A8B1FC5491E8}"/>
                </a:ext>
              </a:extLst>
            </p:cNvPr>
            <p:cNvSpPr/>
            <p:nvPr/>
          </p:nvSpPr>
          <p:spPr>
            <a:xfrm rot="16200000" flipV="1">
              <a:off x="8934143" y="3845093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FFB9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04C2712A-7923-4DA2-6CB9-8C5B94755CF3}"/>
                </a:ext>
              </a:extLst>
            </p:cNvPr>
            <p:cNvSpPr/>
            <p:nvPr/>
          </p:nvSpPr>
          <p:spPr>
            <a:xfrm rot="5400000" flipV="1">
              <a:off x="8934144" y="3845093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FFB9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0DE156BE-EDBD-0118-F95F-B7AAF4DAB2D5}"/>
                </a:ext>
              </a:extLst>
            </p:cNvPr>
            <p:cNvSpPr/>
            <p:nvPr/>
          </p:nvSpPr>
          <p:spPr>
            <a:xfrm rot="18287769" flipV="1">
              <a:off x="10916677" y="4040820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00AA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6C39B4BE-1FC8-3393-3C11-9845AFD322CE}"/>
                </a:ext>
              </a:extLst>
            </p:cNvPr>
            <p:cNvSpPr/>
            <p:nvPr/>
          </p:nvSpPr>
          <p:spPr>
            <a:xfrm rot="7487769" flipV="1">
              <a:off x="10916677" y="4040820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00AA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D1CC4494-EA3C-8141-2E18-C7E5D80DA3C6}"/>
                </a:ext>
              </a:extLst>
            </p:cNvPr>
            <p:cNvSpPr/>
            <p:nvPr/>
          </p:nvSpPr>
          <p:spPr>
            <a:xfrm rot="5400000">
              <a:off x="8934143" y="5347160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6F00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798CE7F7-794A-7FFD-75A3-7CBB9A8A4E31}"/>
                </a:ext>
              </a:extLst>
            </p:cNvPr>
            <p:cNvSpPr/>
            <p:nvPr/>
          </p:nvSpPr>
          <p:spPr>
            <a:xfrm rot="5400000">
              <a:off x="9620596" y="5347161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009D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5F062EF2-C3D2-1858-1C2A-686B836227F0}"/>
                </a:ext>
              </a:extLst>
            </p:cNvPr>
            <p:cNvSpPr/>
            <p:nvPr/>
          </p:nvSpPr>
          <p:spPr>
            <a:xfrm rot="16200000">
              <a:off x="9620597" y="5347161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009D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E0151994-4AFE-EBC9-1B1C-6429FD478DD6}"/>
                </a:ext>
              </a:extLst>
            </p:cNvPr>
            <p:cNvSpPr/>
            <p:nvPr/>
          </p:nvSpPr>
          <p:spPr>
            <a:xfrm rot="5400000">
              <a:off x="10296282" y="5347161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009D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68E41E3C-01EC-688C-A6BB-B03F42F08A83}"/>
                </a:ext>
              </a:extLst>
            </p:cNvPr>
            <p:cNvSpPr/>
            <p:nvPr/>
          </p:nvSpPr>
          <p:spPr>
            <a:xfrm rot="16200000">
              <a:off x="10296282" y="5347161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009D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F4200EA1-E82A-ACEB-6867-5D7AE16827F9}"/>
                </a:ext>
              </a:extLst>
            </p:cNvPr>
            <p:cNvSpPr/>
            <p:nvPr/>
          </p:nvSpPr>
          <p:spPr>
            <a:xfrm rot="3312231">
              <a:off x="10916676" y="5151435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009D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472F1046-399A-55FD-84B5-D614C43BFAD0}"/>
                </a:ext>
              </a:extLst>
            </p:cNvPr>
            <p:cNvSpPr/>
            <p:nvPr/>
          </p:nvSpPr>
          <p:spPr>
            <a:xfrm flipV="1">
              <a:off x="11218234" y="4590451"/>
              <a:ext cx="391454" cy="939105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00AA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8F334165-08F3-4B82-6934-E8DC6A5F822F}"/>
                </a:ext>
              </a:extLst>
            </p:cNvPr>
            <p:cNvSpPr/>
            <p:nvPr/>
          </p:nvSpPr>
          <p:spPr>
            <a:xfrm rot="10800000" flipV="1">
              <a:off x="11218235" y="4590451"/>
              <a:ext cx="391454" cy="939105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00AA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E32BCA15-785E-C98B-9976-B1E01BE42DC5}"/>
                </a:ext>
              </a:extLst>
            </p:cNvPr>
            <p:cNvSpPr/>
            <p:nvPr/>
          </p:nvSpPr>
          <p:spPr>
            <a:xfrm rot="14112231">
              <a:off x="10916677" y="5151435"/>
              <a:ext cx="391453" cy="939107"/>
            </a:xfrm>
            <a:prstGeom prst="blockArc">
              <a:avLst>
                <a:gd name="adj1" fmla="val 4893623"/>
                <a:gd name="adj2" fmla="val 0"/>
                <a:gd name="adj3" fmla="val 25000"/>
              </a:avLst>
            </a:prstGeom>
            <a:solidFill>
              <a:srgbClr val="009D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2E8B4DE5-1F09-8BD0-BAFA-F2EC4DFD2C72}"/>
                </a:ext>
              </a:extLst>
            </p:cNvPr>
            <p:cNvSpPr/>
            <p:nvPr/>
          </p:nvSpPr>
          <p:spPr>
            <a:xfrm rot="5400000" flipV="1">
              <a:off x="10296283" y="3845093"/>
              <a:ext cx="391453" cy="939107"/>
            </a:xfrm>
            <a:prstGeom prst="blockArc">
              <a:avLst>
                <a:gd name="adj1" fmla="val 4848335"/>
                <a:gd name="adj2" fmla="val 0"/>
                <a:gd name="adj3" fmla="val 25000"/>
              </a:avLst>
            </a:prstGeom>
            <a:solidFill>
              <a:srgbClr val="00AA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ED336963-AB43-64C9-883D-621C8D219064}"/>
                </a:ext>
              </a:extLst>
            </p:cNvPr>
            <p:cNvSpPr/>
            <p:nvPr/>
          </p:nvSpPr>
          <p:spPr>
            <a:xfrm rot="5400000" flipH="1" flipV="1">
              <a:off x="9620597" y="3845092"/>
              <a:ext cx="391453" cy="939107"/>
            </a:xfrm>
            <a:prstGeom prst="blockArc">
              <a:avLst>
                <a:gd name="adj1" fmla="val 5220612"/>
                <a:gd name="adj2" fmla="val 0"/>
                <a:gd name="adj3" fmla="val 25000"/>
              </a:avLst>
            </a:prstGeom>
            <a:solidFill>
              <a:srgbClr val="FFB9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05BD36-55E4-9F78-18DF-9BDFCF0D1605}"/>
                </a:ext>
              </a:extLst>
            </p:cNvPr>
            <p:cNvSpPr txBox="1"/>
            <p:nvPr/>
          </p:nvSpPr>
          <p:spPr>
            <a:xfrm>
              <a:off x="8660315" y="4508919"/>
              <a:ext cx="939108" cy="241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19E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Cell Tester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D788A9-AB4A-3336-4477-66EFBC876EC3}"/>
                </a:ext>
              </a:extLst>
            </p:cNvPr>
            <p:cNvSpPr txBox="1"/>
            <p:nvPr/>
          </p:nvSpPr>
          <p:spPr>
            <a:xfrm>
              <a:off x="10022453" y="5384871"/>
              <a:ext cx="939108" cy="241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B88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Protocol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9BB612-13CB-51AE-9143-473BBABF2515}"/>
                </a:ext>
              </a:extLst>
            </p:cNvPr>
            <p:cNvSpPr txBox="1"/>
            <p:nvPr/>
          </p:nvSpPr>
          <p:spPr>
            <a:xfrm>
              <a:off x="11152471" y="4153810"/>
              <a:ext cx="635669" cy="241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2C7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id="{8B4DDB0D-F4F2-D1F8-9284-75CF325A98DC}"/>
                </a:ext>
              </a:extLst>
            </p:cNvPr>
            <p:cNvSpPr/>
            <p:nvPr/>
          </p:nvSpPr>
          <p:spPr>
            <a:xfrm rot="16200000">
              <a:off x="8247572" y="3845095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FFB9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0" name="Block Arc 49">
              <a:extLst>
                <a:ext uri="{FF2B5EF4-FFF2-40B4-BE49-F238E27FC236}">
                  <a16:creationId xmlns:a16="http://schemas.microsoft.com/office/drawing/2014/main" id="{60850D73-1BD1-88BC-2BF8-A1A02ABE0F4A}"/>
                </a:ext>
              </a:extLst>
            </p:cNvPr>
            <p:cNvSpPr/>
            <p:nvPr/>
          </p:nvSpPr>
          <p:spPr>
            <a:xfrm rot="16200000">
              <a:off x="8247571" y="5347159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6F00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3" name="Block Arc 52">
              <a:extLst>
                <a:ext uri="{FF2B5EF4-FFF2-40B4-BE49-F238E27FC236}">
                  <a16:creationId xmlns:a16="http://schemas.microsoft.com/office/drawing/2014/main" id="{329E1FAE-FC30-6014-3508-8CB2A3685713}"/>
                </a:ext>
              </a:extLst>
            </p:cNvPr>
            <p:cNvSpPr/>
            <p:nvPr/>
          </p:nvSpPr>
          <p:spPr>
            <a:xfrm rot="16200000" flipV="1">
              <a:off x="6861059" y="3845093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9357FB5C-1A3C-017C-0EFE-B0C43C0084FD}"/>
                </a:ext>
              </a:extLst>
            </p:cNvPr>
            <p:cNvSpPr/>
            <p:nvPr/>
          </p:nvSpPr>
          <p:spPr>
            <a:xfrm rot="5400000" flipV="1">
              <a:off x="6861059" y="3845093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5" name="Block Arc 54">
              <a:extLst>
                <a:ext uri="{FF2B5EF4-FFF2-40B4-BE49-F238E27FC236}">
                  <a16:creationId xmlns:a16="http://schemas.microsoft.com/office/drawing/2014/main" id="{14FDDABD-D341-7435-F48C-D2502F7A7BC8}"/>
                </a:ext>
              </a:extLst>
            </p:cNvPr>
            <p:cNvSpPr/>
            <p:nvPr/>
          </p:nvSpPr>
          <p:spPr>
            <a:xfrm rot="5400000">
              <a:off x="6861058" y="5347160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6F00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5E39C887-1137-7108-5482-5EB7D4F5F4E0}"/>
                </a:ext>
              </a:extLst>
            </p:cNvPr>
            <p:cNvSpPr/>
            <p:nvPr/>
          </p:nvSpPr>
          <p:spPr>
            <a:xfrm rot="16200000">
              <a:off x="6861059" y="5347160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6F00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B2F8A8-30F6-84F0-A656-F2EE22E5DFA5}"/>
                </a:ext>
              </a:extLst>
            </p:cNvPr>
            <p:cNvSpPr txBox="1"/>
            <p:nvPr/>
          </p:nvSpPr>
          <p:spPr>
            <a:xfrm>
              <a:off x="6582625" y="4508919"/>
              <a:ext cx="1634376" cy="241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BF414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Cell</a:t>
              </a:r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>
                  <a:solidFill>
                    <a:srgbClr val="BF414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3E6213AB-D4F9-D4D6-DDFC-A1E655D3B0CA}"/>
                </a:ext>
              </a:extLst>
            </p:cNvPr>
            <p:cNvSpPr/>
            <p:nvPr/>
          </p:nvSpPr>
          <p:spPr>
            <a:xfrm rot="5400000">
              <a:off x="7551720" y="5347160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6F00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1" name="Block Arc 60">
              <a:extLst>
                <a:ext uri="{FF2B5EF4-FFF2-40B4-BE49-F238E27FC236}">
                  <a16:creationId xmlns:a16="http://schemas.microsoft.com/office/drawing/2014/main" id="{DF58274B-6D37-415E-641F-5D138A25E175}"/>
                </a:ext>
              </a:extLst>
            </p:cNvPr>
            <p:cNvSpPr/>
            <p:nvPr/>
          </p:nvSpPr>
          <p:spPr>
            <a:xfrm rot="16200000">
              <a:off x="7551721" y="5347160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6F00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ED029B25-43B7-D38D-9C4A-44CD33B8DDC7}"/>
                </a:ext>
              </a:extLst>
            </p:cNvPr>
            <p:cNvSpPr/>
            <p:nvPr/>
          </p:nvSpPr>
          <p:spPr>
            <a:xfrm rot="5400000" flipV="1">
              <a:off x="7551721" y="3845094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32493064-F940-241D-8666-F536100CAAE5}"/>
                </a:ext>
              </a:extLst>
            </p:cNvPr>
            <p:cNvSpPr/>
            <p:nvPr/>
          </p:nvSpPr>
          <p:spPr>
            <a:xfrm rot="16200000" flipV="1">
              <a:off x="7551721" y="3845094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D636B9-BC9E-9122-F2C1-B9D4896C6939}"/>
                </a:ext>
              </a:extLst>
            </p:cNvPr>
            <p:cNvSpPr txBox="1"/>
            <p:nvPr/>
          </p:nvSpPr>
          <p:spPr>
            <a:xfrm>
              <a:off x="7277893" y="5379148"/>
              <a:ext cx="1634377" cy="241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E1A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r>
                <a:rPr lang="en-US" sz="1600" b="1" dirty="0">
                  <a:solidFill>
                    <a:srgbClr val="6F006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>
                  <a:solidFill>
                    <a:srgbClr val="4E1A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81409AFD-76EF-497C-A6BC-E3A78C7F3B1D}"/>
                </a:ext>
              </a:extLst>
            </p:cNvPr>
            <p:cNvSpPr/>
            <p:nvPr/>
          </p:nvSpPr>
          <p:spPr>
            <a:xfrm rot="5400000">
              <a:off x="8247571" y="3845095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FFB9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Block Arc 68">
              <a:extLst>
                <a:ext uri="{FF2B5EF4-FFF2-40B4-BE49-F238E27FC236}">
                  <a16:creationId xmlns:a16="http://schemas.microsoft.com/office/drawing/2014/main" id="{890D8BB4-5155-FC37-AF0E-6BB5E94DB69C}"/>
                </a:ext>
              </a:extLst>
            </p:cNvPr>
            <p:cNvSpPr/>
            <p:nvPr/>
          </p:nvSpPr>
          <p:spPr>
            <a:xfrm rot="16200000">
              <a:off x="8934143" y="5347160"/>
              <a:ext cx="391453" cy="939107"/>
            </a:xfrm>
            <a:prstGeom prst="blockArc">
              <a:avLst>
                <a:gd name="adj1" fmla="val 5384733"/>
                <a:gd name="adj2" fmla="val 0"/>
                <a:gd name="adj3" fmla="val 25000"/>
              </a:avLst>
            </a:prstGeom>
            <a:solidFill>
              <a:srgbClr val="6F00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46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233F5E7A-08EB-C59B-D38A-161819E1E9F5}"/>
              </a:ext>
            </a:extLst>
          </p:cNvPr>
          <p:cNvSpPr/>
          <p:nvPr/>
        </p:nvSpPr>
        <p:spPr>
          <a:xfrm rot="16200000">
            <a:off x="4550101" y="2634433"/>
            <a:ext cx="3091800" cy="431999"/>
          </a:xfrm>
          <a:prstGeom prst="rect">
            <a:avLst/>
          </a:prstGeom>
          <a:solidFill>
            <a:srgbClr val="BB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Impedance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2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1" name="Text Placeholder 2____">
            <a:extLst>
              <a:ext uri="{FF2B5EF4-FFF2-40B4-BE49-F238E27FC236}">
                <a16:creationId xmlns:a16="http://schemas.microsoft.com/office/drawing/2014/main" id="{BA028F98-B65D-4675-A3E1-6EA37CF746D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21729" y="5042664"/>
            <a:ext cx="11003569" cy="108818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Impedance can come from many parts of the cell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Impedance limits power density (and energy density if capacity is kinetically hindered)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Cathode active material is AMIDR’s focus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D0F830-0E05-6750-538D-C8E249A16E0F}"/>
              </a:ext>
            </a:extLst>
          </p:cNvPr>
          <p:cNvSpPr txBox="1"/>
          <p:nvPr/>
        </p:nvSpPr>
        <p:spPr>
          <a:xfrm>
            <a:off x="4395146" y="4397987"/>
            <a:ext cx="340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electrolyte @ separator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B0C419-CF56-41B2-15B1-C3A7055DDF9F}"/>
              </a:ext>
            </a:extLst>
          </p:cNvPr>
          <p:cNvCxnSpPr>
            <a:cxnSpLocks/>
          </p:cNvCxnSpPr>
          <p:nvPr/>
        </p:nvCxnSpPr>
        <p:spPr>
          <a:xfrm>
            <a:off x="5403182" y="4139838"/>
            <a:ext cx="13856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FD8751F-4A4C-DE6D-7F54-89E400A41F55}"/>
              </a:ext>
            </a:extLst>
          </p:cNvPr>
          <p:cNvSpPr txBox="1"/>
          <p:nvPr/>
        </p:nvSpPr>
        <p:spPr>
          <a:xfrm>
            <a:off x="3761493" y="3595718"/>
            <a:ext cx="136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cathode interface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19A2EC-953D-D072-2BC1-936A3937C0FE}"/>
              </a:ext>
            </a:extLst>
          </p:cNvPr>
          <p:cNvSpPr>
            <a:spLocks noChangeAspect="1"/>
          </p:cNvSpPr>
          <p:nvPr/>
        </p:nvSpPr>
        <p:spPr>
          <a:xfrm rot="16200000">
            <a:off x="2253006" y="3652562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50C882-7A17-366A-0644-8E15B482FC4F}"/>
              </a:ext>
            </a:extLst>
          </p:cNvPr>
          <p:cNvSpPr>
            <a:spLocks noChangeAspect="1"/>
          </p:cNvSpPr>
          <p:nvPr/>
        </p:nvSpPr>
        <p:spPr>
          <a:xfrm rot="16200000">
            <a:off x="2736186" y="3404257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FE9DE9-4532-88C6-730E-A87EF5F58EA5}"/>
              </a:ext>
            </a:extLst>
          </p:cNvPr>
          <p:cNvSpPr>
            <a:spLocks noChangeAspect="1"/>
          </p:cNvSpPr>
          <p:nvPr/>
        </p:nvSpPr>
        <p:spPr>
          <a:xfrm rot="16200000">
            <a:off x="2274090" y="3152392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1CB921-8E38-8E9D-363E-461BBD25100C}"/>
              </a:ext>
            </a:extLst>
          </p:cNvPr>
          <p:cNvSpPr>
            <a:spLocks noChangeAspect="1"/>
          </p:cNvSpPr>
          <p:nvPr/>
        </p:nvSpPr>
        <p:spPr>
          <a:xfrm rot="16200000">
            <a:off x="2268060" y="258538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51AE79-A609-FFB9-23AF-E7E477CFEB9E}"/>
              </a:ext>
            </a:extLst>
          </p:cNvPr>
          <p:cNvSpPr>
            <a:spLocks noChangeAspect="1"/>
          </p:cNvSpPr>
          <p:nvPr/>
        </p:nvSpPr>
        <p:spPr>
          <a:xfrm rot="16200000">
            <a:off x="2691484" y="286748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9426A8-28F2-7665-307F-BBE74B55F604}"/>
              </a:ext>
            </a:extLst>
          </p:cNvPr>
          <p:cNvSpPr>
            <a:spLocks noChangeAspect="1"/>
          </p:cNvSpPr>
          <p:nvPr/>
        </p:nvSpPr>
        <p:spPr>
          <a:xfrm rot="16200000">
            <a:off x="2261987" y="1994123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BA4BFA-B7D5-2FA4-84A1-8CF81F77566B}"/>
              </a:ext>
            </a:extLst>
          </p:cNvPr>
          <p:cNvSpPr>
            <a:spLocks noChangeAspect="1"/>
          </p:cNvSpPr>
          <p:nvPr/>
        </p:nvSpPr>
        <p:spPr>
          <a:xfrm rot="16200000">
            <a:off x="3090311" y="2524488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67F2C7-FBCC-21CC-C8EA-CF54B98C619E}"/>
              </a:ext>
            </a:extLst>
          </p:cNvPr>
          <p:cNvSpPr>
            <a:spLocks noChangeAspect="1"/>
          </p:cNvSpPr>
          <p:nvPr/>
        </p:nvSpPr>
        <p:spPr>
          <a:xfrm rot="16200000">
            <a:off x="2666887" y="2259796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BBC7A4B-813F-2BF3-EF24-03AD3454103A}"/>
              </a:ext>
            </a:extLst>
          </p:cNvPr>
          <p:cNvSpPr>
            <a:spLocks noChangeAspect="1"/>
          </p:cNvSpPr>
          <p:nvPr/>
        </p:nvSpPr>
        <p:spPr>
          <a:xfrm rot="16200000">
            <a:off x="2253007" y="148151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7B4FA4-6C91-6182-145B-328437C8A73F}"/>
              </a:ext>
            </a:extLst>
          </p:cNvPr>
          <p:cNvSpPr>
            <a:spLocks noChangeAspect="1"/>
          </p:cNvSpPr>
          <p:nvPr/>
        </p:nvSpPr>
        <p:spPr>
          <a:xfrm rot="16200000">
            <a:off x="2702048" y="1296071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CAB894E-C4E1-683E-8890-11342570AF64}"/>
              </a:ext>
            </a:extLst>
          </p:cNvPr>
          <p:cNvSpPr>
            <a:spLocks noChangeAspect="1"/>
          </p:cNvSpPr>
          <p:nvPr/>
        </p:nvSpPr>
        <p:spPr>
          <a:xfrm rot="16200000">
            <a:off x="2735779" y="1767331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B75DA7-DC29-0804-F543-612FF574ED51}"/>
              </a:ext>
            </a:extLst>
          </p:cNvPr>
          <p:cNvSpPr>
            <a:spLocks noChangeAspect="1"/>
          </p:cNvSpPr>
          <p:nvPr/>
        </p:nvSpPr>
        <p:spPr>
          <a:xfrm rot="16200000">
            <a:off x="3150185" y="3128326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2F74D1-5ACB-7AB5-56E6-5EEE86214891}"/>
              </a:ext>
            </a:extLst>
          </p:cNvPr>
          <p:cNvSpPr>
            <a:spLocks noChangeAspect="1"/>
          </p:cNvSpPr>
          <p:nvPr/>
        </p:nvSpPr>
        <p:spPr>
          <a:xfrm rot="16200000">
            <a:off x="3141707" y="205709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67B05E-5551-7952-5B3D-305B9B4A0F37}"/>
              </a:ext>
            </a:extLst>
          </p:cNvPr>
          <p:cNvSpPr>
            <a:spLocks noChangeAspect="1"/>
          </p:cNvSpPr>
          <p:nvPr/>
        </p:nvSpPr>
        <p:spPr>
          <a:xfrm rot="16200000">
            <a:off x="3164071" y="1542613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716E91-2F1F-C237-C26D-2C64790AEFD0}"/>
              </a:ext>
            </a:extLst>
          </p:cNvPr>
          <p:cNvSpPr>
            <a:spLocks noChangeAspect="1"/>
          </p:cNvSpPr>
          <p:nvPr/>
        </p:nvSpPr>
        <p:spPr>
          <a:xfrm rot="16200000">
            <a:off x="3173102" y="3647830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37E1DDA-1DD5-8698-6E27-58EEEDCDA2C5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3321322" y="2755499"/>
            <a:ext cx="231012" cy="6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19E11A-B54F-5E5C-9AFE-EB36EAC5FE7D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3564792" y="3810027"/>
            <a:ext cx="155131" cy="149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2963F76-62A7-7934-AF7D-124608D45DE1}"/>
              </a:ext>
            </a:extLst>
          </p:cNvPr>
          <p:cNvSpPr txBox="1"/>
          <p:nvPr/>
        </p:nvSpPr>
        <p:spPr>
          <a:xfrm>
            <a:off x="3594291" y="2585389"/>
            <a:ext cx="1361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cathode diffusion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83E7998D-DBB9-6981-239D-AE750A7D3075}"/>
              </a:ext>
            </a:extLst>
          </p:cNvPr>
          <p:cNvCxnSpPr>
            <a:cxnSpLocks/>
            <a:stCxn id="51" idx="0"/>
          </p:cNvCxnSpPr>
          <p:nvPr/>
        </p:nvCxnSpPr>
        <p:spPr>
          <a:xfrm rot="10800000" flipH="1" flipV="1">
            <a:off x="2735778" y="1998342"/>
            <a:ext cx="912569" cy="47985"/>
          </a:xfrm>
          <a:prstGeom prst="curvedConnector5">
            <a:avLst>
              <a:gd name="adj1" fmla="val -3648"/>
              <a:gd name="adj2" fmla="val -513802"/>
              <a:gd name="adj3" fmla="val 480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C4D1D6-8A37-EE53-8BEA-13BED25B82DF}"/>
              </a:ext>
            </a:extLst>
          </p:cNvPr>
          <p:cNvSpPr/>
          <p:nvPr/>
        </p:nvSpPr>
        <p:spPr>
          <a:xfrm rot="16200000">
            <a:off x="489366" y="2634433"/>
            <a:ext cx="3091800" cy="431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Cathode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C5B9AA1-08F8-B859-08D9-9E78C22AB063}"/>
              </a:ext>
            </a:extLst>
          </p:cNvPr>
          <p:cNvSpPr txBox="1"/>
          <p:nvPr/>
        </p:nvSpPr>
        <p:spPr>
          <a:xfrm>
            <a:off x="3636838" y="1728529"/>
            <a:ext cx="172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electrolyte @ cathode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4B08175-2678-A8C6-F4E8-851EDE5DC6D4}"/>
              </a:ext>
            </a:extLst>
          </p:cNvPr>
          <p:cNvSpPr>
            <a:spLocks noChangeAspect="1"/>
          </p:cNvSpPr>
          <p:nvPr/>
        </p:nvSpPr>
        <p:spPr>
          <a:xfrm rot="16200000">
            <a:off x="2735778" y="3904493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6552967-BA29-25FB-65DA-C8134BA82164}"/>
              </a:ext>
            </a:extLst>
          </p:cNvPr>
          <p:cNvSpPr txBox="1"/>
          <p:nvPr/>
        </p:nvSpPr>
        <p:spPr>
          <a:xfrm flipH="1">
            <a:off x="7072573" y="3597372"/>
            <a:ext cx="136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anode interface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9A8DECF-113F-0F63-06FC-53BC9756537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80587" y="3654216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B850CF7-8A64-F9F1-8652-19FC9AAB2AA5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407" y="3405911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5EDE158-B97D-3CBE-43EE-98030F92152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59503" y="3154046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17D1C6D-734E-1223-5E90-658AE134E63C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65533" y="258704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5EB5F048-FA36-93D1-6E3C-1460EF99E41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42109" y="286914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14353E0-D825-64AB-6954-44E000CB93E3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71606" y="199577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202CE29-81BE-9A9D-C8F3-E79A713537B7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643282" y="2526142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CDD229A-13FD-996E-C9A7-DBDA94B56CC7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66706" y="2261450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96855E3-84A3-29F9-334B-8F8E0BB210FF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80586" y="148317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D41349C-E302-7B34-9F06-C7FDD0A05EB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31545" y="1297725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3DE2489A-9C17-F926-56D5-D3AF508EE425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814" y="1768985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F2C937B5-A431-3A88-F692-DAC71655DB34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83408" y="3129980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F408DFA-0E95-439D-37EC-0990D2A0DB4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91886" y="205875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0FB76C-2D51-6A0D-C5FA-BF46411FFA1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69522" y="154426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90CC72A-B4D1-D35C-CFA8-9B8DD1EDC6C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60491" y="3649484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7F2A179-BB4B-49AA-F9D1-33D67E06D6A3}"/>
              </a:ext>
            </a:extLst>
          </p:cNvPr>
          <p:cNvCxnSpPr>
            <a:cxnSpLocks/>
            <a:stCxn id="205" idx="4"/>
          </p:cNvCxnSpPr>
          <p:nvPr/>
        </p:nvCxnSpPr>
        <p:spPr>
          <a:xfrm>
            <a:off x="8643282" y="2757153"/>
            <a:ext cx="231012" cy="6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126E7D3-ACB5-044F-6234-633763D0D07D}"/>
              </a:ext>
            </a:extLst>
          </p:cNvPr>
          <p:cNvCxnSpPr>
            <a:cxnSpLocks/>
          </p:cNvCxnSpPr>
          <p:nvPr/>
        </p:nvCxnSpPr>
        <p:spPr>
          <a:xfrm rot="2700000" flipV="1">
            <a:off x="8475693" y="3811681"/>
            <a:ext cx="155131" cy="149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73B90FB-8CD2-496F-31A9-C1AC8CF2C3C8}"/>
              </a:ext>
            </a:extLst>
          </p:cNvPr>
          <p:cNvSpPr txBox="1"/>
          <p:nvPr/>
        </p:nvSpPr>
        <p:spPr>
          <a:xfrm flipH="1">
            <a:off x="7239776" y="2587043"/>
            <a:ext cx="1361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an</a:t>
            </a:r>
            <a:r>
              <a:rPr lang="en-US" dirty="0"/>
              <a:t>ode diffusion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BC6B5BC3-395D-DBA5-7421-129C0B49A625}"/>
              </a:ext>
            </a:extLst>
          </p:cNvPr>
          <p:cNvCxnSpPr>
            <a:cxnSpLocks/>
            <a:stCxn id="209" idx="0"/>
          </p:cNvCxnSpPr>
          <p:nvPr/>
        </p:nvCxnSpPr>
        <p:spPr>
          <a:xfrm rot="10800000" flipV="1">
            <a:off x="8547269" y="1999996"/>
            <a:ext cx="912569" cy="47985"/>
          </a:xfrm>
          <a:prstGeom prst="curvedConnector5">
            <a:avLst>
              <a:gd name="adj1" fmla="val -3648"/>
              <a:gd name="adj2" fmla="val -513802"/>
              <a:gd name="adj3" fmla="val 480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F591A85-84A0-5A82-5D29-11F72B00C7A4}"/>
              </a:ext>
            </a:extLst>
          </p:cNvPr>
          <p:cNvSpPr/>
          <p:nvPr/>
        </p:nvSpPr>
        <p:spPr>
          <a:xfrm rot="5400000" flipH="1">
            <a:off x="8614450" y="2636087"/>
            <a:ext cx="3091800" cy="431999"/>
          </a:xfrm>
          <a:prstGeom prst="rect">
            <a:avLst/>
          </a:prstGeom>
          <a:solidFill>
            <a:srgbClr val="00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Anode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34BEDF8-A349-BAEC-89C7-83536CB3FEE6}"/>
              </a:ext>
            </a:extLst>
          </p:cNvPr>
          <p:cNvSpPr txBox="1"/>
          <p:nvPr/>
        </p:nvSpPr>
        <p:spPr>
          <a:xfrm flipH="1">
            <a:off x="6835053" y="1730183"/>
            <a:ext cx="172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electrolyte @ anode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176BAEB-4691-0DDA-0BDB-8DBE33EE48DB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815" y="390614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7D4FB9A-A040-0C23-B976-24AD7E879D10}"/>
              </a:ext>
            </a:extLst>
          </p:cNvPr>
          <p:cNvCxnSpPr>
            <a:cxnSpLocks/>
            <a:stCxn id="19" idx="3"/>
            <a:endCxn id="218" idx="3"/>
          </p:cNvCxnSpPr>
          <p:nvPr/>
        </p:nvCxnSpPr>
        <p:spPr>
          <a:xfrm rot="16200000" flipH="1">
            <a:off x="6096981" y="-2757182"/>
            <a:ext cx="1654" cy="8125084"/>
          </a:xfrm>
          <a:prstGeom prst="bentConnector3">
            <a:avLst>
              <a:gd name="adj1" fmla="val -1500036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D2251C75-158D-10DA-AC4A-89F0D55A94ED}"/>
              </a:ext>
            </a:extLst>
          </p:cNvPr>
          <p:cNvSpPr txBox="1"/>
          <p:nvPr/>
        </p:nvSpPr>
        <p:spPr>
          <a:xfrm>
            <a:off x="5518270" y="622287"/>
            <a:ext cx="1155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wire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66E6F4E-1549-6B4E-7119-A67507E4F2F6}"/>
              </a:ext>
            </a:extLst>
          </p:cNvPr>
          <p:cNvCxnSpPr>
            <a:cxnSpLocks/>
          </p:cNvCxnSpPr>
          <p:nvPr/>
        </p:nvCxnSpPr>
        <p:spPr>
          <a:xfrm>
            <a:off x="5403182" y="955689"/>
            <a:ext cx="13856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568B0E0-89A1-DF5A-AB79-24582AB234C5}"/>
              </a:ext>
            </a:extLst>
          </p:cNvPr>
          <p:cNvCxnSpPr>
            <a:cxnSpLocks/>
          </p:cNvCxnSpPr>
          <p:nvPr/>
        </p:nvCxnSpPr>
        <p:spPr>
          <a:xfrm flipV="1">
            <a:off x="9239933" y="3721049"/>
            <a:ext cx="783597" cy="4161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F3DF1B36-2A59-0375-6B94-CC937D6FC85F}"/>
              </a:ext>
            </a:extLst>
          </p:cNvPr>
          <p:cNvSpPr txBox="1"/>
          <p:nvPr/>
        </p:nvSpPr>
        <p:spPr>
          <a:xfrm>
            <a:off x="8993793" y="4367808"/>
            <a:ext cx="137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anode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9AFEBB9-5FDF-A8BA-34ED-FAD3AAE1A784}"/>
              </a:ext>
            </a:extLst>
          </p:cNvPr>
          <p:cNvCxnSpPr>
            <a:cxnSpLocks/>
          </p:cNvCxnSpPr>
          <p:nvPr/>
        </p:nvCxnSpPr>
        <p:spPr>
          <a:xfrm flipH="1" flipV="1">
            <a:off x="2148697" y="3721049"/>
            <a:ext cx="783597" cy="4161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25179931-C0D9-EE52-4AB3-F2A9A78052C0}"/>
              </a:ext>
            </a:extLst>
          </p:cNvPr>
          <p:cNvSpPr txBox="1"/>
          <p:nvPr/>
        </p:nvSpPr>
        <p:spPr>
          <a:xfrm flipH="1">
            <a:off x="1815648" y="4367808"/>
            <a:ext cx="1378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cath</a:t>
            </a:r>
            <a:r>
              <a:rPr lang="en-US" sz="1800" dirty="0">
                <a:solidFill>
                  <a:schemeClr val="tx1"/>
                </a:solidFill>
              </a:rPr>
              <a:t>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A2F123E-2D78-D3A6-CDF4-2B6BE12AC754}"/>
              </a:ext>
            </a:extLst>
          </p:cNvPr>
          <p:cNvSpPr/>
          <p:nvPr/>
        </p:nvSpPr>
        <p:spPr>
          <a:xfrm>
            <a:off x="3019867" y="2456146"/>
            <a:ext cx="2046450" cy="1794681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0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23" name="Text Placeholder 2____">
            <a:extLst>
              <a:ext uri="{FF2B5EF4-FFF2-40B4-BE49-F238E27FC236}">
                <a16:creationId xmlns:a16="http://schemas.microsoft.com/office/drawing/2014/main" id="{852C577E-A11A-804E-7EAF-B8899B1C16E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44171" y="1027981"/>
            <a:ext cx="10703658" cy="7277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Measure Na/K-ion active materials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Requires a Na/K-ion reference electrode</a:t>
            </a:r>
          </a:p>
        </p:txBody>
      </p:sp>
      <p:sp>
        <p:nvSpPr>
          <p:cNvPr id="3" name="Text Placeholder 2____">
            <a:extLst>
              <a:ext uri="{FF2B5EF4-FFF2-40B4-BE49-F238E27FC236}">
                <a16:creationId xmlns:a16="http://schemas.microsoft.com/office/drawing/2014/main" id="{0CD0458F-8DBA-678C-8762-F0F00946F96B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44171" y="2827966"/>
            <a:ext cx="10703658" cy="7277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Calculate average site hopping activation energy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tests must be performed at different temperatures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____">
                <a:extLst>
                  <a:ext uri="{FF2B5EF4-FFF2-40B4-BE49-F238E27FC236}">
                    <a16:creationId xmlns:a16="http://schemas.microsoft.com/office/drawing/2014/main" id="{4991663F-3804-9D52-3CFA-0E9986DEBDC1}"/>
                  </a:ext>
                </a:extLst>
              </p:cNvPr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744171" y="4627951"/>
                <a:ext cx="10703658" cy="727700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Better measure high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regions (plateaus)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Will require more V accuracy, less sampling frequency, perhaps a different cell tester</a:t>
                </a:r>
              </a:p>
            </p:txBody>
          </p:sp>
        </mc:Choice>
        <mc:Fallback xmlns="">
          <p:sp>
            <p:nvSpPr>
              <p:cNvPr id="7" name="Text Placeholder 2____">
                <a:extLst>
                  <a:ext uri="{FF2B5EF4-FFF2-40B4-BE49-F238E27FC236}">
                    <a16:creationId xmlns:a16="http://schemas.microsoft.com/office/drawing/2014/main" id="{4991663F-3804-9D52-3CFA-0E9986DE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744171" y="4627951"/>
                <a:ext cx="10703658" cy="727700"/>
              </a:xfrm>
              <a:prstGeom prst="rect">
                <a:avLst/>
              </a:prstGeom>
              <a:blipFill>
                <a:blip r:embed="rId8"/>
                <a:stretch>
                  <a:fillRect l="-911" t="-4167" b="-12500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06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53898"/>
            <a:ext cx="11658599" cy="522023"/>
          </a:xfrm>
        </p:spPr>
        <p:txBody>
          <a:bodyPr anchor="t"/>
          <a:lstStyle/>
          <a:p>
            <a:r>
              <a:rPr lang="en-US" sz="3600" dirty="0"/>
              <a:t>Thanks! </a:t>
            </a:r>
            <a:endParaRPr lang="en-US" sz="4800" dirty="0"/>
          </a:p>
        </p:txBody>
      </p:sp>
      <p:sp>
        <p:nvSpPr>
          <p:cNvPr id="23" name="Text Placeholder 2____">
            <a:extLst>
              <a:ext uri="{FF2B5EF4-FFF2-40B4-BE49-F238E27FC236}">
                <a16:creationId xmlns:a16="http://schemas.microsoft.com/office/drawing/2014/main" id="{B462698A-2FBE-A6E0-6E08-71C9BB578E4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216888" y="942167"/>
            <a:ext cx="7708409" cy="367216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Dahn-Yang-Metzger Lab Members</a:t>
            </a:r>
          </a:p>
        </p:txBody>
      </p:sp>
      <p:pic>
        <p:nvPicPr>
          <p:cNvPr id="25" name="Picture 24" descr="A group of people sitting on stairs in front of a building&#10;&#10;Description automatically generated">
            <a:extLst>
              <a:ext uri="{FF2B5EF4-FFF2-40B4-BE49-F238E27FC236}">
                <a16:creationId xmlns:a16="http://schemas.microsoft.com/office/drawing/2014/main" id="{4397C3F6-C71A-881A-2BDD-5A19E9C989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6890" y="1309383"/>
            <a:ext cx="7708407" cy="4239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15BF23-B408-9316-CCCC-62179D8033A2}"/>
              </a:ext>
            </a:extLst>
          </p:cNvPr>
          <p:cNvSpPr txBox="1"/>
          <p:nvPr/>
        </p:nvSpPr>
        <p:spPr>
          <a:xfrm>
            <a:off x="4216890" y="5548617"/>
            <a:ext cx="7708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authors acknowledge Tesla Canada and NSERC for funding this work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49035-3F25-D8F8-CB03-8C87622AF85B}"/>
              </a:ext>
            </a:extLst>
          </p:cNvPr>
          <p:cNvSpPr txBox="1"/>
          <p:nvPr/>
        </p:nvSpPr>
        <p:spPr>
          <a:xfrm>
            <a:off x="266697" y="3013501"/>
            <a:ext cx="3950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70737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93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23" name="Text Placeholder 2____">
            <a:extLst>
              <a:ext uri="{FF2B5EF4-FFF2-40B4-BE49-F238E27FC236}">
                <a16:creationId xmlns:a16="http://schemas.microsoft.com/office/drawing/2014/main" id="{852C577E-A11A-804E-7EAF-B8899B1C16E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44171" y="1027981"/>
            <a:ext cx="10703658" cy="367216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S. Kang and W.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“GITT Reinvented”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Electrohem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Soc., 168, 120504 (2021)</a:t>
            </a:r>
          </a:p>
        </p:txBody>
      </p:sp>
    </p:spTree>
    <p:extLst>
      <p:ext uri="{BB962C8B-B14F-4D97-AF65-F5344CB8AC3E}">
        <p14:creationId xmlns:p14="http://schemas.microsoft.com/office/powerpoint/2010/main" val="1571961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Size Variation (Bonus)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00DED-74CF-1E9D-BC95-217DF0E53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4966" y="1082979"/>
            <a:ext cx="4150566" cy="3959685"/>
          </a:xfrm>
          <a:prstGeom prst="rect">
            <a:avLst/>
          </a:prstGeom>
        </p:spPr>
      </p:pic>
      <p:sp>
        <p:nvSpPr>
          <p:cNvPr id="8" name="Text Placeholder 2____">
            <a:extLst>
              <a:ext uri="{FF2B5EF4-FFF2-40B4-BE49-F238E27FC236}">
                <a16:creationId xmlns:a16="http://schemas.microsoft.com/office/drawing/2014/main" id="{7918CE5A-1762-C376-9BEA-982775ADF07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21729" y="5042664"/>
            <a:ext cx="11003569" cy="108818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AMIDR is robust against particle size variation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Exact model for bimodal material cannot be developed, but start and end approximations can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Particles of 1 and 3 arb. units in a 1:1 capacity ratio share a similar profile to a uniform model</a:t>
            </a:r>
          </a:p>
        </p:txBody>
      </p:sp>
    </p:spTree>
    <p:extLst>
      <p:ext uri="{BB962C8B-B14F-4D97-AF65-F5344CB8AC3E}">
        <p14:creationId xmlns:p14="http://schemas.microsoft.com/office/powerpoint/2010/main" val="1927167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Charge/Discharge Disagreement (Bonus)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____">
                <a:extLst>
                  <a:ext uri="{FF2B5EF4-FFF2-40B4-BE49-F238E27FC236}">
                    <a16:creationId xmlns:a16="http://schemas.microsoft.com/office/drawing/2014/main" id="{7918CE5A-1762-C376-9BEA-982775ADF075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921729" y="5042664"/>
                <a:ext cx="11003569" cy="727700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Limited charge/discharge disagreement is due to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change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Reducing the V limit spacing reduces this error</a:t>
                </a:r>
              </a:p>
            </p:txBody>
          </p:sp>
        </mc:Choice>
        <mc:Fallback xmlns="">
          <p:sp>
            <p:nvSpPr>
              <p:cNvPr id="8" name="Text Placeholder 2____">
                <a:extLst>
                  <a:ext uri="{FF2B5EF4-FFF2-40B4-BE49-F238E27FC236}">
                    <a16:creationId xmlns:a16="http://schemas.microsoft.com/office/drawing/2014/main" id="{7918CE5A-1762-C376-9BEA-982775AD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921729" y="5042664"/>
                <a:ext cx="11003569" cy="727700"/>
              </a:xfrm>
              <a:prstGeom prst="rect">
                <a:avLst/>
              </a:prstGeom>
              <a:blipFill>
                <a:blip r:embed="rId4"/>
                <a:stretch>
                  <a:fillRect l="-886" t="-4167" b="-12500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D79F33A-8907-618B-E715-07C0730A0A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019" y="859077"/>
            <a:ext cx="4866775" cy="4284427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D408E89-2924-8045-665B-B11EE3763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54653"/>
              </p:ext>
            </p:extLst>
          </p:nvPr>
        </p:nvGraphicFramePr>
        <p:xfrm>
          <a:off x="1625580" y="1025981"/>
          <a:ext cx="3977196" cy="12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18">
                  <a:extLst>
                    <a:ext uri="{9D8B030D-6E8A-4147-A177-3AD203B41FA5}">
                      <a16:colId xmlns:a16="http://schemas.microsoft.com/office/drawing/2014/main" val="2785776012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2277175659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195700380"/>
                    </a:ext>
                  </a:extLst>
                </a:gridCol>
                <a:gridCol w="915480">
                  <a:extLst>
                    <a:ext uri="{9D8B030D-6E8A-4147-A177-3AD203B41FA5}">
                      <a16:colId xmlns:a16="http://schemas.microsoft.com/office/drawing/2014/main" val="464218600"/>
                    </a:ext>
                  </a:extLst>
                </a:gridCol>
              </a:tblGrid>
              <a:tr h="1423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Parameters</a:t>
                      </a:r>
                      <a:endParaRPr lang="en-US" sz="12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 Limit Spacing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Rate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Rest Time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88913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4.2 – 3.7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25 mV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C/40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hour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48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3.7 – 3.5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 mV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 hour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7936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3.5 – 3.7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 mV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C/120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 hour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296362"/>
                  </a:ext>
                </a:extLst>
              </a:tr>
              <a:tr h="12019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3.7 – 4.2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 mV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hour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08452334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226D3A-BE57-17A1-2289-54B157B18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58886"/>
              </p:ext>
            </p:extLst>
          </p:nvPr>
        </p:nvGraphicFramePr>
        <p:xfrm>
          <a:off x="1625580" y="2788920"/>
          <a:ext cx="3977196" cy="178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18">
                  <a:extLst>
                    <a:ext uri="{9D8B030D-6E8A-4147-A177-3AD203B41FA5}">
                      <a16:colId xmlns:a16="http://schemas.microsoft.com/office/drawing/2014/main" val="2785776012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2277175659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195700380"/>
                    </a:ext>
                  </a:extLst>
                </a:gridCol>
                <a:gridCol w="915480">
                  <a:extLst>
                    <a:ext uri="{9D8B030D-6E8A-4147-A177-3AD203B41FA5}">
                      <a16:colId xmlns:a16="http://schemas.microsoft.com/office/drawing/2014/main" val="464218600"/>
                    </a:ext>
                  </a:extLst>
                </a:gridCol>
              </a:tblGrid>
              <a:tr h="1423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Parameters</a:t>
                      </a:r>
                      <a:endParaRPr lang="en-US" sz="12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 Limit Spacing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Rate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Rest Time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88913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4.2 – 3.95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12-13 mV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C/80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hour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48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3.95 – 3.7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12-13 mV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C/80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hour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36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3.7 – 3.5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12-13 mV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C/240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 hour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6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3.5 – 3.7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 mV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C/300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 hour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296362"/>
                  </a:ext>
                </a:extLst>
              </a:tr>
              <a:tr h="12019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3.7 – 3.95 V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12-13 mV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C/80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hour</a:t>
                      </a:r>
                    </a:p>
                  </a:txBody>
                  <a:tcPr marL="36000" marR="36000" marT="36000" marB="36000">
                    <a:solidFill>
                      <a:srgbClr val="F4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23343"/>
                  </a:ext>
                </a:extLst>
              </a:tr>
              <a:tr h="12019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3.95 – 4.2 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DB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12-13 mV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C/80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hour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60230176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E68C39B-8AD8-6344-D9EA-6E6091AB167B}"/>
              </a:ext>
            </a:extLst>
          </p:cNvPr>
          <p:cNvSpPr txBox="1"/>
          <p:nvPr/>
        </p:nvSpPr>
        <p:spPr>
          <a:xfrm>
            <a:off x="1158786" y="102598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9F9A2-138F-5046-1C15-5DA6AEFDA365}"/>
              </a:ext>
            </a:extLst>
          </p:cNvPr>
          <p:cNvSpPr txBox="1"/>
          <p:nvPr/>
        </p:nvSpPr>
        <p:spPr>
          <a:xfrm>
            <a:off x="1158786" y="27889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11500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Anode Impedance (Bonus)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8" name="Text Placeholder 2____">
            <a:extLst>
              <a:ext uri="{FF2B5EF4-FFF2-40B4-BE49-F238E27FC236}">
                <a16:creationId xmlns:a16="http://schemas.microsoft.com/office/drawing/2014/main" id="{7918CE5A-1762-C376-9BEA-982775ADF07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21729" y="864822"/>
            <a:ext cx="8077261" cy="7277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anode impedance may be acceptable, but its error is measurable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cathode kinetics are poor, anode impedance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negligable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08D96-7515-6005-51B3-5F385C7C23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8990" y="346243"/>
            <a:ext cx="2895606" cy="57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Diffusivity Reproducibility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3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251460" indent="-251460" algn="l" defTabSz="822716" rtl="0" eaLnBrk="1" latinLnBrk="0" hangingPunct="1">
                  <a:lnSpc>
                    <a:spcPct val="107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8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1pPr>
                <a:lvl2pPr marL="508000" indent="-27432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 typeface="Wingdings 3" panose="05040102010807070707" pitchFamily="18" charset="2"/>
                  <a:buChar char=""/>
                  <a:defRPr sz="16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2pPr>
                <a:lvl3pPr marL="730250" indent="-204470" algn="l" defTabSz="822716" rtl="0" eaLnBrk="1" latinLnBrk="0" hangingPunct="1">
                  <a:lnSpc>
                    <a:spcPct val="102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4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3pPr>
                <a:lvl4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4pPr>
                <a:lvl5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5pPr>
                <a:lvl6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6pPr>
                <a:lvl7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7pPr>
                <a:lvl8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8pPr>
                <a:lvl9pPr marL="932180" indent="-184150" algn="l" defTabSz="822716" rtl="0" eaLnBrk="1" latinLnBrk="0" hangingPunct="1">
                  <a:lnSpc>
                    <a:spcPct val="103000"/>
                  </a:lnSpc>
                  <a:spcBef>
                    <a:spcPts val="500"/>
                  </a:spcBef>
                  <a:buClrTx/>
                  <a:buSzPct val="100000"/>
                  <a:buFontTx/>
                  <a:buChar char="‒"/>
                  <a:defRPr sz="1300" b="0" i="0" u="none" kern="1200" baseline="0">
                    <a:solidFill>
                      <a:schemeClr val="tx1"/>
                    </a:solidFill>
                    <a:latin typeface="Bosch Office Sans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Diffusivity is difficult to measure accurately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Diffusion impedance develops over long time scales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Many methods require significant mathematical approximations (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 Placeholder 2____">
                <a:extLst>
                  <a:ext uri="{FF2B5EF4-FFF2-40B4-BE49-F238E27FC236}">
                    <a16:creationId xmlns:a16="http://schemas.microsoft.com/office/drawing/2014/main" id="{BA028F98-B65D-4675-A3E1-6EA37CF7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921729" y="5042664"/>
                <a:ext cx="11003569" cy="1088183"/>
              </a:xfrm>
              <a:prstGeom prst="rect">
                <a:avLst/>
              </a:prstGeom>
              <a:blipFill>
                <a:blip r:embed="rId6"/>
                <a:stretch>
                  <a:fillRect l="-886" t="-2793" b="-7821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BB7753A6-729C-8021-D2F4-493B609C5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48" y="939569"/>
            <a:ext cx="52387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E604BF-9808-F252-F75E-98B5D7734AFB}"/>
              </a:ext>
            </a:extLst>
          </p:cNvPr>
          <p:cNvSpPr txBox="1"/>
          <p:nvPr/>
        </p:nvSpPr>
        <p:spPr>
          <a:xfrm>
            <a:off x="3737500" y="6468046"/>
            <a:ext cx="785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Figure adapted from [1] S. Kang and W. </a:t>
            </a:r>
            <a:r>
              <a:rPr lang="en-US" sz="1200" dirty="0" err="1"/>
              <a:t>Chueh</a:t>
            </a:r>
            <a:r>
              <a:rPr lang="en-US" sz="1200" dirty="0"/>
              <a:t>, “GITT Reinvented” </a:t>
            </a:r>
            <a:r>
              <a:rPr lang="en-US" sz="1200" i="1" dirty="0"/>
              <a:t>J. </a:t>
            </a:r>
            <a:r>
              <a:rPr lang="en-US" sz="1200" i="1" dirty="0" err="1"/>
              <a:t>Electrohem</a:t>
            </a:r>
            <a:r>
              <a:rPr lang="en-US" sz="1200" i="1" dirty="0"/>
              <a:t>. Soc.</a:t>
            </a:r>
            <a:r>
              <a:rPr lang="en-US" sz="1200" dirty="0"/>
              <a:t>, </a:t>
            </a:r>
            <a:r>
              <a:rPr lang="en-US" sz="1200" b="1" dirty="0"/>
              <a:t>168</a:t>
            </a:r>
            <a:r>
              <a:rPr lang="en-US" sz="1200" dirty="0"/>
              <a:t>, 120504 (2021)</a:t>
            </a:r>
            <a:endParaRPr lang="en-CA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960510-1344-46DA-EF36-FDC981FD7772}"/>
              </a:ext>
            </a:extLst>
          </p:cNvPr>
          <p:cNvSpPr>
            <a:spLocks noChangeAspect="1"/>
          </p:cNvSpPr>
          <p:nvPr/>
        </p:nvSpPr>
        <p:spPr>
          <a:xfrm>
            <a:off x="1477811" y="1386252"/>
            <a:ext cx="3179053" cy="317905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5D3AD-B0EE-AC0A-468D-728B7D5D7B88}"/>
              </a:ext>
            </a:extLst>
          </p:cNvPr>
          <p:cNvCxnSpPr>
            <a:cxnSpLocks/>
          </p:cNvCxnSpPr>
          <p:nvPr/>
        </p:nvCxnSpPr>
        <p:spPr>
          <a:xfrm flipH="1">
            <a:off x="4061411" y="1741884"/>
            <a:ext cx="319645" cy="2965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A40A12-95ED-5B23-10DB-7ECDC633CC80}"/>
              </a:ext>
            </a:extLst>
          </p:cNvPr>
          <p:cNvCxnSpPr>
            <a:cxnSpLocks/>
          </p:cNvCxnSpPr>
          <p:nvPr/>
        </p:nvCxnSpPr>
        <p:spPr>
          <a:xfrm flipH="1">
            <a:off x="3048341" y="2672482"/>
            <a:ext cx="1466480" cy="30039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70063D-1DF1-3C61-B1FB-F05AB4037372}"/>
              </a:ext>
            </a:extLst>
          </p:cNvPr>
          <p:cNvSpPr txBox="1"/>
          <p:nvPr/>
        </p:nvSpPr>
        <p:spPr>
          <a:xfrm rot="20902880">
            <a:off x="3245591" y="2498178"/>
            <a:ext cx="1071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Diffusion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5F878-E1EF-4979-853B-B7FC6F48BBAD}"/>
              </a:ext>
            </a:extLst>
          </p:cNvPr>
          <p:cNvSpPr txBox="1"/>
          <p:nvPr/>
        </p:nvSpPr>
        <p:spPr>
          <a:xfrm>
            <a:off x="4381056" y="1652986"/>
            <a:ext cx="112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69472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Block Arc 1045">
            <a:extLst>
              <a:ext uri="{FF2B5EF4-FFF2-40B4-BE49-F238E27FC236}">
                <a16:creationId xmlns:a16="http://schemas.microsoft.com/office/drawing/2014/main" id="{1F29CA7F-B2CF-4176-EF90-CC745D8BAC18}"/>
              </a:ext>
            </a:extLst>
          </p:cNvPr>
          <p:cNvSpPr/>
          <p:nvPr/>
        </p:nvSpPr>
        <p:spPr>
          <a:xfrm rot="5400000">
            <a:off x="4432665" y="3304751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6F00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Diffusivity Accurately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4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1" name="Text Placeholder 2____">
            <a:extLst>
              <a:ext uri="{FF2B5EF4-FFF2-40B4-BE49-F238E27FC236}">
                <a16:creationId xmlns:a16="http://schemas.microsoft.com/office/drawing/2014/main" id="{BA028F98-B65D-4675-A3E1-6EA37CF746D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21730" y="5013857"/>
            <a:ext cx="11003569" cy="108818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Everything needs to be done right for accurate diffusivity measurements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“A chain is only as strong as its weakest link”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AMIDR does nearly all of it for you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(available at github.com/MitchBall/AMIDR)</a:t>
            </a:r>
          </a:p>
        </p:txBody>
      </p:sp>
      <p:sp>
        <p:nvSpPr>
          <p:cNvPr id="1035" name="Block Arc 1034">
            <a:extLst>
              <a:ext uri="{FF2B5EF4-FFF2-40B4-BE49-F238E27FC236}">
                <a16:creationId xmlns:a16="http://schemas.microsoft.com/office/drawing/2014/main" id="{A81E2EC0-44A2-73B9-6075-A0CEF677690D}"/>
              </a:ext>
            </a:extLst>
          </p:cNvPr>
          <p:cNvSpPr/>
          <p:nvPr/>
        </p:nvSpPr>
        <p:spPr>
          <a:xfrm rot="5400000" flipV="1">
            <a:off x="6576451" y="959483"/>
            <a:ext cx="611199" cy="1466282"/>
          </a:xfrm>
          <a:prstGeom prst="blockArc">
            <a:avLst>
              <a:gd name="adj1" fmla="val 5525323"/>
              <a:gd name="adj2" fmla="val 0"/>
              <a:gd name="adj3" fmla="val 25000"/>
            </a:avLst>
          </a:prstGeom>
          <a:solidFill>
            <a:srgbClr val="FFB9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6" name="Block Arc 1035">
            <a:extLst>
              <a:ext uri="{FF2B5EF4-FFF2-40B4-BE49-F238E27FC236}">
                <a16:creationId xmlns:a16="http://schemas.microsoft.com/office/drawing/2014/main" id="{DCC96BBE-1173-FCE8-C6EC-73910C87E8DD}"/>
              </a:ext>
            </a:extLst>
          </p:cNvPr>
          <p:cNvSpPr/>
          <p:nvPr/>
        </p:nvSpPr>
        <p:spPr>
          <a:xfrm rot="16200000" flipV="1">
            <a:off x="7631437" y="959484"/>
            <a:ext cx="611199" cy="1466282"/>
          </a:xfrm>
          <a:prstGeom prst="blockArc">
            <a:avLst>
              <a:gd name="adj1" fmla="val 5364154"/>
              <a:gd name="adj2" fmla="val 0"/>
              <a:gd name="adj3" fmla="val 25000"/>
            </a:avLst>
          </a:prstGeom>
          <a:solidFill>
            <a:srgbClr val="00AA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2" name="Block Arc 1031">
            <a:extLst>
              <a:ext uri="{FF2B5EF4-FFF2-40B4-BE49-F238E27FC236}">
                <a16:creationId xmlns:a16="http://schemas.microsoft.com/office/drawing/2014/main" id="{E0CF3DE9-3E4C-31D0-81F9-259D0E5A011B}"/>
              </a:ext>
            </a:extLst>
          </p:cNvPr>
          <p:cNvSpPr/>
          <p:nvPr/>
        </p:nvSpPr>
        <p:spPr>
          <a:xfrm rot="16200000" flipV="1">
            <a:off x="5504651" y="959485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FFB9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3" name="Block Arc 1032">
            <a:extLst>
              <a:ext uri="{FF2B5EF4-FFF2-40B4-BE49-F238E27FC236}">
                <a16:creationId xmlns:a16="http://schemas.microsoft.com/office/drawing/2014/main" id="{4C70FDAA-ADE3-8E93-0D3C-CD301E9DBB8C}"/>
              </a:ext>
            </a:extLst>
          </p:cNvPr>
          <p:cNvSpPr/>
          <p:nvPr/>
        </p:nvSpPr>
        <p:spPr>
          <a:xfrm rot="5400000" flipV="1">
            <a:off x="5504652" y="959485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FFB9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8" name="Block Arc 1037">
            <a:extLst>
              <a:ext uri="{FF2B5EF4-FFF2-40B4-BE49-F238E27FC236}">
                <a16:creationId xmlns:a16="http://schemas.microsoft.com/office/drawing/2014/main" id="{55E84416-6FAA-1F8F-AE32-56C1895CAFBA}"/>
              </a:ext>
            </a:extLst>
          </p:cNvPr>
          <p:cNvSpPr/>
          <p:nvPr/>
        </p:nvSpPr>
        <p:spPr>
          <a:xfrm rot="18287769" flipV="1">
            <a:off x="8600095" y="1265084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00AA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9" name="Block Arc 1038">
            <a:extLst>
              <a:ext uri="{FF2B5EF4-FFF2-40B4-BE49-F238E27FC236}">
                <a16:creationId xmlns:a16="http://schemas.microsoft.com/office/drawing/2014/main" id="{49E18A30-F366-44A8-4342-DF30861E53D4}"/>
              </a:ext>
            </a:extLst>
          </p:cNvPr>
          <p:cNvSpPr/>
          <p:nvPr/>
        </p:nvSpPr>
        <p:spPr>
          <a:xfrm rot="7487769" flipV="1">
            <a:off x="8600096" y="1265084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00AA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" name="Block Arc 1047">
            <a:extLst>
              <a:ext uri="{FF2B5EF4-FFF2-40B4-BE49-F238E27FC236}">
                <a16:creationId xmlns:a16="http://schemas.microsoft.com/office/drawing/2014/main" id="{A54DBD90-CB0F-D677-91A6-7FB8B29CCD73}"/>
              </a:ext>
            </a:extLst>
          </p:cNvPr>
          <p:cNvSpPr/>
          <p:nvPr/>
        </p:nvSpPr>
        <p:spPr>
          <a:xfrm rot="5400000">
            <a:off x="5504650" y="3304753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6F00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0" name="Block Arc 1049">
            <a:extLst>
              <a:ext uri="{FF2B5EF4-FFF2-40B4-BE49-F238E27FC236}">
                <a16:creationId xmlns:a16="http://schemas.microsoft.com/office/drawing/2014/main" id="{10E2A934-0D46-7AED-46D9-9B5ABE05F190}"/>
              </a:ext>
            </a:extLst>
          </p:cNvPr>
          <p:cNvSpPr/>
          <p:nvPr/>
        </p:nvSpPr>
        <p:spPr>
          <a:xfrm rot="5400000">
            <a:off x="6576449" y="3304755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009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1" name="Block Arc 1050">
            <a:extLst>
              <a:ext uri="{FF2B5EF4-FFF2-40B4-BE49-F238E27FC236}">
                <a16:creationId xmlns:a16="http://schemas.microsoft.com/office/drawing/2014/main" id="{C535AF2F-F712-EACE-775B-705821A82FA0}"/>
              </a:ext>
            </a:extLst>
          </p:cNvPr>
          <p:cNvSpPr/>
          <p:nvPr/>
        </p:nvSpPr>
        <p:spPr>
          <a:xfrm rot="16200000">
            <a:off x="6576450" y="3304755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009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2" name="Block Arc 1051">
            <a:extLst>
              <a:ext uri="{FF2B5EF4-FFF2-40B4-BE49-F238E27FC236}">
                <a16:creationId xmlns:a16="http://schemas.microsoft.com/office/drawing/2014/main" id="{F643188A-8D6A-13B1-8AB6-23777D7FD130}"/>
              </a:ext>
            </a:extLst>
          </p:cNvPr>
          <p:cNvSpPr/>
          <p:nvPr/>
        </p:nvSpPr>
        <p:spPr>
          <a:xfrm rot="5400000">
            <a:off x="7631436" y="3304754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009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3" name="Block Arc 1052">
            <a:extLst>
              <a:ext uri="{FF2B5EF4-FFF2-40B4-BE49-F238E27FC236}">
                <a16:creationId xmlns:a16="http://schemas.microsoft.com/office/drawing/2014/main" id="{F6F5EF00-C4D8-A636-8FAF-F5AEF5B9FE41}"/>
              </a:ext>
            </a:extLst>
          </p:cNvPr>
          <p:cNvSpPr/>
          <p:nvPr/>
        </p:nvSpPr>
        <p:spPr>
          <a:xfrm rot="16200000">
            <a:off x="7631437" y="3304754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3698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4" name="Block Arc 1053">
            <a:extLst>
              <a:ext uri="{FF2B5EF4-FFF2-40B4-BE49-F238E27FC236}">
                <a16:creationId xmlns:a16="http://schemas.microsoft.com/office/drawing/2014/main" id="{2CCE3896-907C-1B4E-1E10-41F680D5676B}"/>
              </a:ext>
            </a:extLst>
          </p:cNvPr>
          <p:cNvSpPr/>
          <p:nvPr/>
        </p:nvSpPr>
        <p:spPr>
          <a:xfrm rot="3312231">
            <a:off x="8600094" y="2999155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009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0" name="Block Arc 1039">
            <a:extLst>
              <a:ext uri="{FF2B5EF4-FFF2-40B4-BE49-F238E27FC236}">
                <a16:creationId xmlns:a16="http://schemas.microsoft.com/office/drawing/2014/main" id="{40C83262-10CC-2D82-F62E-193AFE3672F1}"/>
              </a:ext>
            </a:extLst>
          </p:cNvPr>
          <p:cNvSpPr/>
          <p:nvPr/>
        </p:nvSpPr>
        <p:spPr>
          <a:xfrm flipV="1">
            <a:off x="9070935" y="2123255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00AA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4E14A659-AF36-D9AC-240C-AA086E1A732E}"/>
              </a:ext>
            </a:extLst>
          </p:cNvPr>
          <p:cNvSpPr/>
          <p:nvPr/>
        </p:nvSpPr>
        <p:spPr>
          <a:xfrm rot="10800000" flipV="1">
            <a:off x="9070936" y="2123255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00AA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5" name="Block Arc 1054">
            <a:extLst>
              <a:ext uri="{FF2B5EF4-FFF2-40B4-BE49-F238E27FC236}">
                <a16:creationId xmlns:a16="http://schemas.microsoft.com/office/drawing/2014/main" id="{95E5F48D-9143-94CF-3A22-4473E235DF27}"/>
              </a:ext>
            </a:extLst>
          </p:cNvPr>
          <p:cNvSpPr/>
          <p:nvPr/>
        </p:nvSpPr>
        <p:spPr>
          <a:xfrm rot="14112231">
            <a:off x="8600095" y="2999155"/>
            <a:ext cx="611199" cy="1466282"/>
          </a:xfrm>
          <a:prstGeom prst="blockArc">
            <a:avLst>
              <a:gd name="adj1" fmla="val 4893623"/>
              <a:gd name="adj2" fmla="val 0"/>
              <a:gd name="adj3" fmla="val 25000"/>
            </a:avLst>
          </a:prstGeom>
          <a:solidFill>
            <a:srgbClr val="009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7" name="Block Arc 1036">
            <a:extLst>
              <a:ext uri="{FF2B5EF4-FFF2-40B4-BE49-F238E27FC236}">
                <a16:creationId xmlns:a16="http://schemas.microsoft.com/office/drawing/2014/main" id="{7C75A04A-DD1C-6503-5A42-7B4B2A3C1AB7}"/>
              </a:ext>
            </a:extLst>
          </p:cNvPr>
          <p:cNvSpPr/>
          <p:nvPr/>
        </p:nvSpPr>
        <p:spPr>
          <a:xfrm rot="5400000" flipV="1">
            <a:off x="7631434" y="959484"/>
            <a:ext cx="611199" cy="1466282"/>
          </a:xfrm>
          <a:prstGeom prst="blockArc">
            <a:avLst>
              <a:gd name="adj1" fmla="val 4848335"/>
              <a:gd name="adj2" fmla="val 0"/>
              <a:gd name="adj3" fmla="val 25000"/>
            </a:avLst>
          </a:prstGeom>
          <a:solidFill>
            <a:srgbClr val="00AA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4" name="Block Arc 1033">
            <a:extLst>
              <a:ext uri="{FF2B5EF4-FFF2-40B4-BE49-F238E27FC236}">
                <a16:creationId xmlns:a16="http://schemas.microsoft.com/office/drawing/2014/main" id="{D644C058-CF59-A8F9-180E-0EE859A9E005}"/>
              </a:ext>
            </a:extLst>
          </p:cNvPr>
          <p:cNvSpPr/>
          <p:nvPr/>
        </p:nvSpPr>
        <p:spPr>
          <a:xfrm rot="5400000" flipH="1" flipV="1">
            <a:off x="6576450" y="959483"/>
            <a:ext cx="611199" cy="1466282"/>
          </a:xfrm>
          <a:prstGeom prst="blockArc">
            <a:avLst>
              <a:gd name="adj1" fmla="val 5220612"/>
              <a:gd name="adj2" fmla="val 0"/>
              <a:gd name="adj3" fmla="val 25000"/>
            </a:avLst>
          </a:prstGeom>
          <a:solidFill>
            <a:srgbClr val="FFB9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C7E975E3-D5DA-23CD-CEF0-D100184BCE91}"/>
              </a:ext>
            </a:extLst>
          </p:cNvPr>
          <p:cNvSpPr txBox="1"/>
          <p:nvPr/>
        </p:nvSpPr>
        <p:spPr>
          <a:xfrm>
            <a:off x="5077108" y="2402616"/>
            <a:ext cx="146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19E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Tester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7351CDAE-F91A-DDA1-8B7E-77222575960C}"/>
              </a:ext>
            </a:extLst>
          </p:cNvPr>
          <p:cNvSpPr txBox="1"/>
          <p:nvPr/>
        </p:nvSpPr>
        <p:spPr>
          <a:xfrm>
            <a:off x="7203891" y="2978033"/>
            <a:ext cx="146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B8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BC806C92-906A-ECF9-1BD5-B938470C89D8}"/>
              </a:ext>
            </a:extLst>
          </p:cNvPr>
          <p:cNvSpPr txBox="1"/>
          <p:nvPr/>
        </p:nvSpPr>
        <p:spPr>
          <a:xfrm>
            <a:off x="8861686" y="1183460"/>
            <a:ext cx="146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C7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17A8408-8BD7-520C-4863-0E2535DA6DA3}"/>
              </a:ext>
            </a:extLst>
          </p:cNvPr>
          <p:cNvSpPr txBox="1"/>
          <p:nvPr/>
        </p:nvSpPr>
        <p:spPr>
          <a:xfrm>
            <a:off x="5077108" y="1998225"/>
            <a:ext cx="1466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Rapid Pulse Initiation</a:t>
            </a:r>
            <a:endParaRPr lang="en-US" sz="12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FEC484C5-F8A4-6460-BB11-F6CB934D518B}"/>
              </a:ext>
            </a:extLst>
          </p:cNvPr>
          <p:cNvSpPr txBox="1"/>
          <p:nvPr/>
        </p:nvSpPr>
        <p:spPr>
          <a:xfrm>
            <a:off x="6148907" y="922514"/>
            <a:ext cx="1466283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 Sampling Rate</a:t>
            </a:r>
            <a:endParaRPr lang="en-US" sz="12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F0C28BE0-52FC-E57A-D407-84DC718CCD96}"/>
              </a:ext>
            </a:extLst>
          </p:cNvPr>
          <p:cNvSpPr txBox="1"/>
          <p:nvPr/>
        </p:nvSpPr>
        <p:spPr>
          <a:xfrm>
            <a:off x="7203895" y="2000655"/>
            <a:ext cx="1466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“Complete”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Finite-volume</a:t>
            </a:r>
            <a:endParaRPr lang="en-US" sz="12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0B55EAC5-0C05-4804-30FC-3B4EA74AD659}"/>
              </a:ext>
            </a:extLst>
          </p:cNvPr>
          <p:cNvSpPr txBox="1"/>
          <p:nvPr/>
        </p:nvSpPr>
        <p:spPr>
          <a:xfrm>
            <a:off x="8671655" y="1512004"/>
            <a:ext cx="1466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Resistance Inclusion</a:t>
            </a:r>
            <a:endParaRPr lang="en-US" sz="12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BF0E164-4DB0-5222-C721-4929CB392B2C}"/>
              </a:ext>
            </a:extLst>
          </p:cNvPr>
          <p:cNvSpPr txBox="1"/>
          <p:nvPr/>
        </p:nvSpPr>
        <p:spPr>
          <a:xfrm>
            <a:off x="9070934" y="3733837"/>
            <a:ext cx="1067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Small V Limit Pulses</a:t>
            </a:r>
            <a:endParaRPr lang="en-US" sz="12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6B164987-A5D9-FCD3-C0BE-8AF6BBE5F252}"/>
              </a:ext>
            </a:extLst>
          </p:cNvPr>
          <p:cNvSpPr txBox="1"/>
          <p:nvPr/>
        </p:nvSpPr>
        <p:spPr>
          <a:xfrm>
            <a:off x="9682134" y="2616355"/>
            <a:ext cx="1118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Normalized Error</a:t>
            </a:r>
            <a:endParaRPr lang="en-US" sz="12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58FD761D-D1A2-54A6-2A29-98A5A6C5E286}"/>
              </a:ext>
            </a:extLst>
          </p:cNvPr>
          <p:cNvSpPr txBox="1"/>
          <p:nvPr/>
        </p:nvSpPr>
        <p:spPr>
          <a:xfrm>
            <a:off x="7203893" y="3262845"/>
            <a:ext cx="1466283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“Complete” Pulses/Rests</a:t>
            </a:r>
            <a:endParaRPr lang="en-US" sz="12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994D5A3-346F-D5CC-BDFD-A9C6A2174C30}"/>
              </a:ext>
            </a:extLst>
          </p:cNvPr>
          <p:cNvSpPr txBox="1"/>
          <p:nvPr/>
        </p:nvSpPr>
        <p:spPr>
          <a:xfrm>
            <a:off x="5077107" y="3258348"/>
            <a:ext cx="1466283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Side Reaction Detection</a:t>
            </a:r>
            <a:endParaRPr lang="en-US" sz="12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A9ACBED-C5B4-A987-94A3-50C905F53E6D}"/>
              </a:ext>
            </a:extLst>
          </p:cNvPr>
          <p:cNvSpPr txBox="1"/>
          <p:nvPr/>
        </p:nvSpPr>
        <p:spPr>
          <a:xfrm>
            <a:off x="6149422" y="4343492"/>
            <a:ext cx="1466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Logarithmic Sampling</a:t>
            </a:r>
            <a:endParaRPr lang="en-US" sz="1200" dirty="0"/>
          </a:p>
        </p:txBody>
      </p:sp>
      <p:sp>
        <p:nvSpPr>
          <p:cNvPr id="1031" name="Block Arc 1030">
            <a:extLst>
              <a:ext uri="{FF2B5EF4-FFF2-40B4-BE49-F238E27FC236}">
                <a16:creationId xmlns:a16="http://schemas.microsoft.com/office/drawing/2014/main" id="{64FBD277-CFA1-10EE-80EE-AB5FE74FEF3E}"/>
              </a:ext>
            </a:extLst>
          </p:cNvPr>
          <p:cNvSpPr/>
          <p:nvPr/>
        </p:nvSpPr>
        <p:spPr>
          <a:xfrm rot="16200000">
            <a:off x="4432667" y="959487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FFB9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7" name="Block Arc 1046">
            <a:extLst>
              <a:ext uri="{FF2B5EF4-FFF2-40B4-BE49-F238E27FC236}">
                <a16:creationId xmlns:a16="http://schemas.microsoft.com/office/drawing/2014/main" id="{17E7F37F-846A-BD8F-7CA7-0711051FD4F6}"/>
              </a:ext>
            </a:extLst>
          </p:cNvPr>
          <p:cNvSpPr/>
          <p:nvPr/>
        </p:nvSpPr>
        <p:spPr>
          <a:xfrm rot="16200000">
            <a:off x="4432666" y="3304751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6F00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CE55259A-5151-BD46-1487-6BB9C5FEA19E}"/>
              </a:ext>
            </a:extLst>
          </p:cNvPr>
          <p:cNvSpPr txBox="1"/>
          <p:nvPr/>
        </p:nvSpPr>
        <p:spPr>
          <a:xfrm>
            <a:off x="4004216" y="1095323"/>
            <a:ext cx="1466283" cy="28601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Shielding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E177DEC4-584B-A033-792F-364791E3621A}"/>
                  </a:ext>
                </a:extLst>
              </p:cNvPr>
              <p:cNvSpPr txBox="1"/>
              <p:nvPr/>
            </p:nvSpPr>
            <p:spPr>
              <a:xfrm>
                <a:off x="4004216" y="4343492"/>
                <a:ext cx="14662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Inconsistent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Detection</a:t>
                </a:r>
                <a:endParaRPr lang="en-US" sz="1200" dirty="0"/>
              </a:p>
            </p:txBody>
          </p:sp>
        </mc:Choice>
        <mc:Fallback xmlns=""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E177DEC4-584B-A033-792F-364791E36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216" y="4343492"/>
                <a:ext cx="1466283" cy="461665"/>
              </a:xfrm>
              <a:prstGeom prst="rect">
                <a:avLst/>
              </a:prstGeom>
              <a:blipFill>
                <a:blip r:embed="rId6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Block Arc 1024">
            <a:extLst>
              <a:ext uri="{FF2B5EF4-FFF2-40B4-BE49-F238E27FC236}">
                <a16:creationId xmlns:a16="http://schemas.microsoft.com/office/drawing/2014/main" id="{903C3699-57E8-ADCC-1BD8-F7536F7EE0AB}"/>
              </a:ext>
            </a:extLst>
          </p:cNvPr>
          <p:cNvSpPr/>
          <p:nvPr/>
        </p:nvSpPr>
        <p:spPr>
          <a:xfrm rot="16200000" flipV="1">
            <a:off x="2267824" y="959485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6" name="Block Arc 1025">
            <a:extLst>
              <a:ext uri="{FF2B5EF4-FFF2-40B4-BE49-F238E27FC236}">
                <a16:creationId xmlns:a16="http://schemas.microsoft.com/office/drawing/2014/main" id="{E937FF5B-87FB-7087-1318-70825A6F7BEC}"/>
              </a:ext>
            </a:extLst>
          </p:cNvPr>
          <p:cNvSpPr/>
          <p:nvPr/>
        </p:nvSpPr>
        <p:spPr>
          <a:xfrm rot="5400000" flipV="1">
            <a:off x="2267825" y="959485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2" name="Block Arc 1041">
            <a:extLst>
              <a:ext uri="{FF2B5EF4-FFF2-40B4-BE49-F238E27FC236}">
                <a16:creationId xmlns:a16="http://schemas.microsoft.com/office/drawing/2014/main" id="{321CC7B1-02CB-B1FD-20BA-EDA3867654AE}"/>
              </a:ext>
            </a:extLst>
          </p:cNvPr>
          <p:cNvSpPr/>
          <p:nvPr/>
        </p:nvSpPr>
        <p:spPr>
          <a:xfrm rot="5400000">
            <a:off x="2267823" y="3304753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6F00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3" name="Block Arc 1042">
            <a:extLst>
              <a:ext uri="{FF2B5EF4-FFF2-40B4-BE49-F238E27FC236}">
                <a16:creationId xmlns:a16="http://schemas.microsoft.com/office/drawing/2014/main" id="{2B169D19-928C-B810-4219-FC3DF0301BF7}"/>
              </a:ext>
            </a:extLst>
          </p:cNvPr>
          <p:cNvSpPr/>
          <p:nvPr/>
        </p:nvSpPr>
        <p:spPr>
          <a:xfrm rot="16200000">
            <a:off x="2267824" y="3304753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6F00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36079F4-496F-7E70-C3BD-FE48C09BA052}"/>
              </a:ext>
            </a:extLst>
          </p:cNvPr>
          <p:cNvSpPr txBox="1"/>
          <p:nvPr/>
        </p:nvSpPr>
        <p:spPr>
          <a:xfrm>
            <a:off x="2378464" y="2402616"/>
            <a:ext cx="146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BF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Design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2E47CA77-DB13-7FCE-09CE-F6C5613CEADB}"/>
              </a:ext>
            </a:extLst>
          </p:cNvPr>
          <p:cNvSpPr txBox="1"/>
          <p:nvPr/>
        </p:nvSpPr>
        <p:spPr>
          <a:xfrm>
            <a:off x="1809475" y="922513"/>
            <a:ext cx="1466282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Ultra-low Mass Loading</a:t>
            </a:r>
            <a:endParaRPr lang="en-US" sz="12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D8B2364F-9A62-A569-6822-9240EDAE7A26}"/>
              </a:ext>
            </a:extLst>
          </p:cNvPr>
          <p:cNvSpPr txBox="1"/>
          <p:nvPr/>
        </p:nvSpPr>
        <p:spPr>
          <a:xfrm>
            <a:off x="1840280" y="4340105"/>
            <a:ext cx="1466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Charge/Discharge Agreement</a:t>
            </a:r>
            <a:endParaRPr lang="en-US" sz="1200" dirty="0"/>
          </a:p>
        </p:txBody>
      </p:sp>
      <p:sp>
        <p:nvSpPr>
          <p:cNvPr id="1044" name="Block Arc 1043">
            <a:extLst>
              <a:ext uri="{FF2B5EF4-FFF2-40B4-BE49-F238E27FC236}">
                <a16:creationId xmlns:a16="http://schemas.microsoft.com/office/drawing/2014/main" id="{EF5B5B43-D450-2053-5FCE-DB41EC6B3FFE}"/>
              </a:ext>
            </a:extLst>
          </p:cNvPr>
          <p:cNvSpPr/>
          <p:nvPr/>
        </p:nvSpPr>
        <p:spPr>
          <a:xfrm rot="5400000">
            <a:off x="3346194" y="3304752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6F00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5" name="Block Arc 1044">
            <a:extLst>
              <a:ext uri="{FF2B5EF4-FFF2-40B4-BE49-F238E27FC236}">
                <a16:creationId xmlns:a16="http://schemas.microsoft.com/office/drawing/2014/main" id="{AE0C1468-D910-1576-6801-C5886E5BC813}"/>
              </a:ext>
            </a:extLst>
          </p:cNvPr>
          <p:cNvSpPr/>
          <p:nvPr/>
        </p:nvSpPr>
        <p:spPr>
          <a:xfrm rot="16200000">
            <a:off x="3346195" y="3304752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6F00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9" name="Block Arc 1028">
            <a:extLst>
              <a:ext uri="{FF2B5EF4-FFF2-40B4-BE49-F238E27FC236}">
                <a16:creationId xmlns:a16="http://schemas.microsoft.com/office/drawing/2014/main" id="{F6D87104-DC3B-A20A-0CDB-46FD2321C281}"/>
              </a:ext>
            </a:extLst>
          </p:cNvPr>
          <p:cNvSpPr/>
          <p:nvPr/>
        </p:nvSpPr>
        <p:spPr>
          <a:xfrm rot="5400000" flipV="1">
            <a:off x="3346195" y="959486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7" name="Block Arc 1026">
            <a:extLst>
              <a:ext uri="{FF2B5EF4-FFF2-40B4-BE49-F238E27FC236}">
                <a16:creationId xmlns:a16="http://schemas.microsoft.com/office/drawing/2014/main" id="{268F0A80-BEB4-C769-08A8-27C6C7164A30}"/>
              </a:ext>
            </a:extLst>
          </p:cNvPr>
          <p:cNvSpPr/>
          <p:nvPr/>
        </p:nvSpPr>
        <p:spPr>
          <a:xfrm rot="16200000" flipV="1">
            <a:off x="3346195" y="959486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F0A5171-7EBA-38A5-8EC6-DACE2A4A03A5}"/>
              </a:ext>
            </a:extLst>
          </p:cNvPr>
          <p:cNvSpPr txBox="1"/>
          <p:nvPr/>
        </p:nvSpPr>
        <p:spPr>
          <a:xfrm>
            <a:off x="2918651" y="2969094"/>
            <a:ext cx="255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E1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Management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4256B897-5C4C-D7A9-36C0-7DBB08366E5D}"/>
              </a:ext>
            </a:extLst>
          </p:cNvPr>
          <p:cNvSpPr txBox="1"/>
          <p:nvPr/>
        </p:nvSpPr>
        <p:spPr>
          <a:xfrm>
            <a:off x="2918652" y="2003918"/>
            <a:ext cx="1466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Reference Electrode</a:t>
            </a:r>
            <a:endParaRPr lang="en-US" sz="12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BB52617F-99B0-7939-8502-364DD0163BB7}"/>
              </a:ext>
            </a:extLst>
          </p:cNvPr>
          <p:cNvSpPr txBox="1"/>
          <p:nvPr/>
        </p:nvSpPr>
        <p:spPr>
          <a:xfrm>
            <a:off x="2918652" y="3256388"/>
            <a:ext cx="1466283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“Incomplete” Pulse Detection</a:t>
            </a:r>
            <a:endParaRPr lang="en-US" sz="1200" dirty="0"/>
          </a:p>
        </p:txBody>
      </p:sp>
      <p:sp>
        <p:nvSpPr>
          <p:cNvPr id="1030" name="Block Arc 1029">
            <a:extLst>
              <a:ext uri="{FF2B5EF4-FFF2-40B4-BE49-F238E27FC236}">
                <a16:creationId xmlns:a16="http://schemas.microsoft.com/office/drawing/2014/main" id="{DAF59740-23C1-1D17-A7CE-F80F4E3C492B}"/>
              </a:ext>
            </a:extLst>
          </p:cNvPr>
          <p:cNvSpPr/>
          <p:nvPr/>
        </p:nvSpPr>
        <p:spPr>
          <a:xfrm rot="5400000">
            <a:off x="4432666" y="959487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FFB9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7" name="L-Shape 1096">
            <a:extLst>
              <a:ext uri="{FF2B5EF4-FFF2-40B4-BE49-F238E27FC236}">
                <a16:creationId xmlns:a16="http://schemas.microsoft.com/office/drawing/2014/main" id="{AD910600-9694-51C5-C172-3D2599B8B5C6}"/>
              </a:ext>
            </a:extLst>
          </p:cNvPr>
          <p:cNvSpPr/>
          <p:nvPr/>
        </p:nvSpPr>
        <p:spPr>
          <a:xfrm flipH="1">
            <a:off x="1309621" y="919900"/>
            <a:ext cx="9361332" cy="3939873"/>
          </a:xfrm>
          <a:prstGeom prst="corner">
            <a:avLst>
              <a:gd name="adj1" fmla="val 50000"/>
              <a:gd name="adj2" fmla="val 82805"/>
            </a:avLst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Block Arc 1048">
            <a:extLst>
              <a:ext uri="{FF2B5EF4-FFF2-40B4-BE49-F238E27FC236}">
                <a16:creationId xmlns:a16="http://schemas.microsoft.com/office/drawing/2014/main" id="{B08DBFE6-AED0-1C36-A49A-4DD7FEA88955}"/>
              </a:ext>
            </a:extLst>
          </p:cNvPr>
          <p:cNvSpPr/>
          <p:nvPr/>
        </p:nvSpPr>
        <p:spPr>
          <a:xfrm rot="16200000">
            <a:off x="5504651" y="3304753"/>
            <a:ext cx="611199" cy="1466282"/>
          </a:xfrm>
          <a:prstGeom prst="blockArc">
            <a:avLst>
              <a:gd name="adj1" fmla="val 5384733"/>
              <a:gd name="adj2" fmla="val 0"/>
              <a:gd name="adj3" fmla="val 25000"/>
            </a:avLst>
          </a:prstGeom>
          <a:solidFill>
            <a:srgbClr val="6F00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32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233F5E7A-08EB-C59B-D38A-161819E1E9F5}"/>
              </a:ext>
            </a:extLst>
          </p:cNvPr>
          <p:cNvSpPr/>
          <p:nvPr/>
        </p:nvSpPr>
        <p:spPr>
          <a:xfrm rot="16200000">
            <a:off x="4550101" y="2634433"/>
            <a:ext cx="3091800" cy="431999"/>
          </a:xfrm>
          <a:prstGeom prst="rect">
            <a:avLst/>
          </a:prstGeom>
          <a:solidFill>
            <a:srgbClr val="BB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F4141"/>
                </a:solidFill>
              </a:rPr>
              <a:t>Cell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5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1" name="Text Placeholder 2____">
            <a:extLst>
              <a:ext uri="{FF2B5EF4-FFF2-40B4-BE49-F238E27FC236}">
                <a16:creationId xmlns:a16="http://schemas.microsoft.com/office/drawing/2014/main" id="{BA028F98-B65D-4675-A3E1-6EA37CF746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21729" y="5042664"/>
            <a:ext cx="11003569" cy="108818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Intelligent cell design eliminates some sources of impedance and amplifies desired 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electrode (~0.31 V vs Li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/Li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eliminates anode impedance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Ultra-low mass loading removes electrolyte @ cathode impedance and amplifies diffusion and interface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D0F830-0E05-6750-538D-C8E249A16E0F}"/>
              </a:ext>
            </a:extLst>
          </p:cNvPr>
          <p:cNvSpPr txBox="1"/>
          <p:nvPr/>
        </p:nvSpPr>
        <p:spPr>
          <a:xfrm>
            <a:off x="4395146" y="4397987"/>
            <a:ext cx="340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electrolyte @ separator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B0C419-CF56-41B2-15B1-C3A7055DDF9F}"/>
              </a:ext>
            </a:extLst>
          </p:cNvPr>
          <p:cNvCxnSpPr>
            <a:cxnSpLocks/>
          </p:cNvCxnSpPr>
          <p:nvPr/>
        </p:nvCxnSpPr>
        <p:spPr>
          <a:xfrm>
            <a:off x="5403182" y="4139838"/>
            <a:ext cx="13856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FD8751F-4A4C-DE6D-7F54-89E400A41F55}"/>
              </a:ext>
            </a:extLst>
          </p:cNvPr>
          <p:cNvSpPr txBox="1"/>
          <p:nvPr/>
        </p:nvSpPr>
        <p:spPr>
          <a:xfrm>
            <a:off x="3761493" y="3595718"/>
            <a:ext cx="136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cathode interface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19A2EC-953D-D072-2BC1-936A3937C0FE}"/>
              </a:ext>
            </a:extLst>
          </p:cNvPr>
          <p:cNvSpPr>
            <a:spLocks noChangeAspect="1"/>
          </p:cNvSpPr>
          <p:nvPr/>
        </p:nvSpPr>
        <p:spPr>
          <a:xfrm rot="16200000">
            <a:off x="2253006" y="3652562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50C882-7A17-366A-0644-8E15B482FC4F}"/>
              </a:ext>
            </a:extLst>
          </p:cNvPr>
          <p:cNvSpPr>
            <a:spLocks noChangeAspect="1"/>
          </p:cNvSpPr>
          <p:nvPr/>
        </p:nvSpPr>
        <p:spPr>
          <a:xfrm rot="16200000">
            <a:off x="2736186" y="3404257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FE9DE9-4532-88C6-730E-A87EF5F58EA5}"/>
              </a:ext>
            </a:extLst>
          </p:cNvPr>
          <p:cNvSpPr>
            <a:spLocks noChangeAspect="1"/>
          </p:cNvSpPr>
          <p:nvPr/>
        </p:nvSpPr>
        <p:spPr>
          <a:xfrm rot="16200000">
            <a:off x="2274090" y="3152392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1CB921-8E38-8E9D-363E-461BBD25100C}"/>
              </a:ext>
            </a:extLst>
          </p:cNvPr>
          <p:cNvSpPr>
            <a:spLocks noChangeAspect="1"/>
          </p:cNvSpPr>
          <p:nvPr/>
        </p:nvSpPr>
        <p:spPr>
          <a:xfrm rot="16200000">
            <a:off x="2268060" y="258538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51AE79-A609-FFB9-23AF-E7E477CFEB9E}"/>
              </a:ext>
            </a:extLst>
          </p:cNvPr>
          <p:cNvSpPr>
            <a:spLocks noChangeAspect="1"/>
          </p:cNvSpPr>
          <p:nvPr/>
        </p:nvSpPr>
        <p:spPr>
          <a:xfrm rot="16200000">
            <a:off x="2691484" y="286748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9426A8-28F2-7665-307F-BBE74B55F604}"/>
              </a:ext>
            </a:extLst>
          </p:cNvPr>
          <p:cNvSpPr>
            <a:spLocks noChangeAspect="1"/>
          </p:cNvSpPr>
          <p:nvPr/>
        </p:nvSpPr>
        <p:spPr>
          <a:xfrm rot="16200000">
            <a:off x="2261987" y="1994123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BA4BFA-B7D5-2FA4-84A1-8CF81F77566B}"/>
              </a:ext>
            </a:extLst>
          </p:cNvPr>
          <p:cNvSpPr>
            <a:spLocks noChangeAspect="1"/>
          </p:cNvSpPr>
          <p:nvPr/>
        </p:nvSpPr>
        <p:spPr>
          <a:xfrm rot="16200000">
            <a:off x="3090311" y="2524488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67F2C7-FBCC-21CC-C8EA-CF54B98C619E}"/>
              </a:ext>
            </a:extLst>
          </p:cNvPr>
          <p:cNvSpPr>
            <a:spLocks noChangeAspect="1"/>
          </p:cNvSpPr>
          <p:nvPr/>
        </p:nvSpPr>
        <p:spPr>
          <a:xfrm rot="16200000">
            <a:off x="2666887" y="2259796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BBC7A4B-813F-2BF3-EF24-03AD3454103A}"/>
              </a:ext>
            </a:extLst>
          </p:cNvPr>
          <p:cNvSpPr>
            <a:spLocks noChangeAspect="1"/>
          </p:cNvSpPr>
          <p:nvPr/>
        </p:nvSpPr>
        <p:spPr>
          <a:xfrm rot="16200000">
            <a:off x="2253007" y="148151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7B4FA4-6C91-6182-145B-328437C8A73F}"/>
              </a:ext>
            </a:extLst>
          </p:cNvPr>
          <p:cNvSpPr>
            <a:spLocks noChangeAspect="1"/>
          </p:cNvSpPr>
          <p:nvPr/>
        </p:nvSpPr>
        <p:spPr>
          <a:xfrm rot="16200000">
            <a:off x="2702048" y="1296071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CAB894E-C4E1-683E-8890-11342570AF64}"/>
              </a:ext>
            </a:extLst>
          </p:cNvPr>
          <p:cNvSpPr>
            <a:spLocks noChangeAspect="1"/>
          </p:cNvSpPr>
          <p:nvPr/>
        </p:nvSpPr>
        <p:spPr>
          <a:xfrm rot="16200000">
            <a:off x="2735779" y="1767331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B75DA7-DC29-0804-F543-612FF574ED51}"/>
              </a:ext>
            </a:extLst>
          </p:cNvPr>
          <p:cNvSpPr>
            <a:spLocks noChangeAspect="1"/>
          </p:cNvSpPr>
          <p:nvPr/>
        </p:nvSpPr>
        <p:spPr>
          <a:xfrm rot="16200000">
            <a:off x="3150185" y="3128326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2F74D1-5ACB-7AB5-56E6-5EEE86214891}"/>
              </a:ext>
            </a:extLst>
          </p:cNvPr>
          <p:cNvSpPr>
            <a:spLocks noChangeAspect="1"/>
          </p:cNvSpPr>
          <p:nvPr/>
        </p:nvSpPr>
        <p:spPr>
          <a:xfrm rot="16200000">
            <a:off x="3141707" y="205709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67B05E-5551-7952-5B3D-305B9B4A0F37}"/>
              </a:ext>
            </a:extLst>
          </p:cNvPr>
          <p:cNvSpPr>
            <a:spLocks noChangeAspect="1"/>
          </p:cNvSpPr>
          <p:nvPr/>
        </p:nvSpPr>
        <p:spPr>
          <a:xfrm rot="16200000">
            <a:off x="3164071" y="1542613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716E91-2F1F-C237-C26D-2C64790AEFD0}"/>
              </a:ext>
            </a:extLst>
          </p:cNvPr>
          <p:cNvSpPr>
            <a:spLocks noChangeAspect="1"/>
          </p:cNvSpPr>
          <p:nvPr/>
        </p:nvSpPr>
        <p:spPr>
          <a:xfrm rot="16200000">
            <a:off x="3173102" y="3647830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37E1DDA-1DD5-8698-6E27-58EEEDCDA2C5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3321322" y="2755499"/>
            <a:ext cx="231012" cy="6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19E11A-B54F-5E5C-9AFE-EB36EAC5FE7D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3564792" y="3810027"/>
            <a:ext cx="155131" cy="149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2963F76-62A7-7934-AF7D-124608D45DE1}"/>
              </a:ext>
            </a:extLst>
          </p:cNvPr>
          <p:cNvSpPr txBox="1"/>
          <p:nvPr/>
        </p:nvSpPr>
        <p:spPr>
          <a:xfrm>
            <a:off x="3594291" y="2585389"/>
            <a:ext cx="1361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cathode diffusion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83E7998D-DBB9-6981-239D-AE750A7D3075}"/>
              </a:ext>
            </a:extLst>
          </p:cNvPr>
          <p:cNvCxnSpPr>
            <a:cxnSpLocks/>
            <a:stCxn id="51" idx="0"/>
          </p:cNvCxnSpPr>
          <p:nvPr/>
        </p:nvCxnSpPr>
        <p:spPr>
          <a:xfrm rot="10800000" flipH="1" flipV="1">
            <a:off x="2735778" y="1998342"/>
            <a:ext cx="912569" cy="47985"/>
          </a:xfrm>
          <a:prstGeom prst="curvedConnector5">
            <a:avLst>
              <a:gd name="adj1" fmla="val -3648"/>
              <a:gd name="adj2" fmla="val -513802"/>
              <a:gd name="adj3" fmla="val 480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C4D1D6-8A37-EE53-8BEA-13BED25B82DF}"/>
              </a:ext>
            </a:extLst>
          </p:cNvPr>
          <p:cNvSpPr/>
          <p:nvPr/>
        </p:nvSpPr>
        <p:spPr>
          <a:xfrm rot="16200000">
            <a:off x="489366" y="2634433"/>
            <a:ext cx="3091800" cy="431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Cathode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C5B9AA1-08F8-B859-08D9-9E78C22AB063}"/>
              </a:ext>
            </a:extLst>
          </p:cNvPr>
          <p:cNvSpPr txBox="1"/>
          <p:nvPr/>
        </p:nvSpPr>
        <p:spPr>
          <a:xfrm>
            <a:off x="3636838" y="1728529"/>
            <a:ext cx="172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electrolyte @ cathode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4B08175-2678-A8C6-F4E8-851EDE5DC6D4}"/>
              </a:ext>
            </a:extLst>
          </p:cNvPr>
          <p:cNvSpPr>
            <a:spLocks noChangeAspect="1"/>
          </p:cNvSpPr>
          <p:nvPr/>
        </p:nvSpPr>
        <p:spPr>
          <a:xfrm rot="16200000">
            <a:off x="2735778" y="3904493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6552967-BA29-25FB-65DA-C8134BA82164}"/>
              </a:ext>
            </a:extLst>
          </p:cNvPr>
          <p:cNvSpPr txBox="1"/>
          <p:nvPr/>
        </p:nvSpPr>
        <p:spPr>
          <a:xfrm flipH="1">
            <a:off x="7072573" y="3597372"/>
            <a:ext cx="136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anode interface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9A8DECF-113F-0F63-06FC-53BC9756537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80587" y="3654216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B850CF7-8A64-F9F1-8652-19FC9AAB2AA5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407" y="3405911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5EDE158-B97D-3CBE-43EE-98030F92152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59503" y="3154046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17D1C6D-734E-1223-5E90-658AE134E63C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65533" y="258704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5EB5F048-FA36-93D1-6E3C-1460EF99E41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42109" y="286914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14353E0-D825-64AB-6954-44E000CB93E3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71606" y="199577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202CE29-81BE-9A9D-C8F3-E79A713537B7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643282" y="2526142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CDD229A-13FD-996E-C9A7-DBDA94B56CC7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66706" y="2261450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96855E3-84A3-29F9-334B-8F8E0BB210FF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80586" y="148317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D41349C-E302-7B34-9F06-C7FDD0A05EB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31545" y="1297725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3DE2489A-9C17-F926-56D5-D3AF508EE425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814" y="1768985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F2C937B5-A431-3A88-F692-DAC71655DB34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83408" y="3129980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F408DFA-0E95-439D-37EC-0990D2A0DB4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91886" y="205875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0FB76C-2D51-6A0D-C5FA-BF46411FFA1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69522" y="154426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90CC72A-B4D1-D35C-CFA8-9B8DD1EDC6C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60491" y="3649484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7F2A179-BB4B-49AA-F9D1-33D67E06D6A3}"/>
              </a:ext>
            </a:extLst>
          </p:cNvPr>
          <p:cNvCxnSpPr>
            <a:cxnSpLocks/>
            <a:stCxn id="205" idx="4"/>
          </p:cNvCxnSpPr>
          <p:nvPr/>
        </p:nvCxnSpPr>
        <p:spPr>
          <a:xfrm>
            <a:off x="8643282" y="2757153"/>
            <a:ext cx="231012" cy="6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126E7D3-ACB5-044F-6234-633763D0D07D}"/>
              </a:ext>
            </a:extLst>
          </p:cNvPr>
          <p:cNvCxnSpPr>
            <a:cxnSpLocks/>
          </p:cNvCxnSpPr>
          <p:nvPr/>
        </p:nvCxnSpPr>
        <p:spPr>
          <a:xfrm rot="2700000" flipV="1">
            <a:off x="8475693" y="3811681"/>
            <a:ext cx="155131" cy="149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73B90FB-8CD2-496F-31A9-C1AC8CF2C3C8}"/>
              </a:ext>
            </a:extLst>
          </p:cNvPr>
          <p:cNvSpPr txBox="1"/>
          <p:nvPr/>
        </p:nvSpPr>
        <p:spPr>
          <a:xfrm flipH="1">
            <a:off x="7239776" y="2587043"/>
            <a:ext cx="1361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an</a:t>
            </a:r>
            <a:r>
              <a:rPr lang="en-US" dirty="0"/>
              <a:t>ode diffusion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BC6B5BC3-395D-DBA5-7421-129C0B49A625}"/>
              </a:ext>
            </a:extLst>
          </p:cNvPr>
          <p:cNvCxnSpPr>
            <a:cxnSpLocks/>
            <a:stCxn id="209" idx="0"/>
          </p:cNvCxnSpPr>
          <p:nvPr/>
        </p:nvCxnSpPr>
        <p:spPr>
          <a:xfrm rot="10800000" flipV="1">
            <a:off x="8547269" y="1999996"/>
            <a:ext cx="912569" cy="47985"/>
          </a:xfrm>
          <a:prstGeom prst="curvedConnector5">
            <a:avLst>
              <a:gd name="adj1" fmla="val -3648"/>
              <a:gd name="adj2" fmla="val -513802"/>
              <a:gd name="adj3" fmla="val 480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F591A85-84A0-5A82-5D29-11F72B00C7A4}"/>
              </a:ext>
            </a:extLst>
          </p:cNvPr>
          <p:cNvSpPr/>
          <p:nvPr/>
        </p:nvSpPr>
        <p:spPr>
          <a:xfrm rot="5400000" flipH="1">
            <a:off x="8614450" y="2636087"/>
            <a:ext cx="3091800" cy="431999"/>
          </a:xfrm>
          <a:prstGeom prst="rect">
            <a:avLst/>
          </a:prstGeom>
          <a:solidFill>
            <a:srgbClr val="00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Anode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34BEDF8-A349-BAEC-89C7-83536CB3FEE6}"/>
              </a:ext>
            </a:extLst>
          </p:cNvPr>
          <p:cNvSpPr txBox="1"/>
          <p:nvPr/>
        </p:nvSpPr>
        <p:spPr>
          <a:xfrm flipH="1">
            <a:off x="6835053" y="1730183"/>
            <a:ext cx="172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electrolyte @ anode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176BAEB-4691-0DDA-0BDB-8DBE33EE48DB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815" y="390614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7D4FB9A-A040-0C23-B976-24AD7E879D10}"/>
              </a:ext>
            </a:extLst>
          </p:cNvPr>
          <p:cNvCxnSpPr>
            <a:cxnSpLocks/>
            <a:stCxn id="19" idx="3"/>
            <a:endCxn id="218" idx="3"/>
          </p:cNvCxnSpPr>
          <p:nvPr/>
        </p:nvCxnSpPr>
        <p:spPr>
          <a:xfrm rot="16200000" flipH="1">
            <a:off x="6096981" y="-2757182"/>
            <a:ext cx="1654" cy="8125084"/>
          </a:xfrm>
          <a:prstGeom prst="bentConnector3">
            <a:avLst>
              <a:gd name="adj1" fmla="val -1500036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D2251C75-158D-10DA-AC4A-89F0D55A94ED}"/>
              </a:ext>
            </a:extLst>
          </p:cNvPr>
          <p:cNvSpPr txBox="1"/>
          <p:nvPr/>
        </p:nvSpPr>
        <p:spPr>
          <a:xfrm>
            <a:off x="5518270" y="622287"/>
            <a:ext cx="1155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wire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66E6F4E-1549-6B4E-7119-A67507E4F2F6}"/>
              </a:ext>
            </a:extLst>
          </p:cNvPr>
          <p:cNvCxnSpPr>
            <a:cxnSpLocks/>
          </p:cNvCxnSpPr>
          <p:nvPr/>
        </p:nvCxnSpPr>
        <p:spPr>
          <a:xfrm>
            <a:off x="5403182" y="955689"/>
            <a:ext cx="13856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568B0E0-89A1-DF5A-AB79-24582AB234C5}"/>
              </a:ext>
            </a:extLst>
          </p:cNvPr>
          <p:cNvCxnSpPr>
            <a:cxnSpLocks/>
          </p:cNvCxnSpPr>
          <p:nvPr/>
        </p:nvCxnSpPr>
        <p:spPr>
          <a:xfrm flipV="1">
            <a:off x="9239933" y="3721049"/>
            <a:ext cx="783597" cy="4161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F3DF1B36-2A59-0375-6B94-CC937D6FC85F}"/>
              </a:ext>
            </a:extLst>
          </p:cNvPr>
          <p:cNvSpPr txBox="1"/>
          <p:nvPr/>
        </p:nvSpPr>
        <p:spPr>
          <a:xfrm>
            <a:off x="8993793" y="4367808"/>
            <a:ext cx="137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anode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9AFEBB9-5FDF-A8BA-34ED-FAD3AAE1A784}"/>
              </a:ext>
            </a:extLst>
          </p:cNvPr>
          <p:cNvCxnSpPr>
            <a:cxnSpLocks/>
          </p:cNvCxnSpPr>
          <p:nvPr/>
        </p:nvCxnSpPr>
        <p:spPr>
          <a:xfrm flipH="1" flipV="1">
            <a:off x="2148697" y="3721049"/>
            <a:ext cx="783597" cy="4161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25179931-C0D9-EE52-4AB3-F2A9A78052C0}"/>
              </a:ext>
            </a:extLst>
          </p:cNvPr>
          <p:cNvSpPr txBox="1"/>
          <p:nvPr/>
        </p:nvSpPr>
        <p:spPr>
          <a:xfrm flipH="1">
            <a:off x="1815648" y="4367808"/>
            <a:ext cx="1378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cath</a:t>
            </a:r>
            <a:r>
              <a:rPr lang="en-US" sz="1800" dirty="0">
                <a:solidFill>
                  <a:schemeClr val="tx1"/>
                </a:solidFill>
              </a:rPr>
              <a:t>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A2F123E-2D78-D3A6-CDF4-2B6BE12AC754}"/>
              </a:ext>
            </a:extLst>
          </p:cNvPr>
          <p:cNvSpPr/>
          <p:nvPr/>
        </p:nvSpPr>
        <p:spPr>
          <a:xfrm>
            <a:off x="3019867" y="2456146"/>
            <a:ext cx="2046450" cy="1794681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05C9AA-6579-FE38-7E22-5450435E252B}"/>
              </a:ext>
            </a:extLst>
          </p:cNvPr>
          <p:cNvCxnSpPr>
            <a:cxnSpLocks/>
          </p:cNvCxnSpPr>
          <p:nvPr/>
        </p:nvCxnSpPr>
        <p:spPr>
          <a:xfrm>
            <a:off x="6096000" y="1054904"/>
            <a:ext cx="0" cy="141728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33F5E7A-08EB-C59B-D38A-161819E1E9F5}"/>
              </a:ext>
            </a:extLst>
          </p:cNvPr>
          <p:cNvSpPr/>
          <p:nvPr/>
        </p:nvSpPr>
        <p:spPr>
          <a:xfrm rot="16200000">
            <a:off x="4186647" y="2634433"/>
            <a:ext cx="3091800" cy="431999"/>
          </a:xfrm>
          <a:prstGeom prst="rect">
            <a:avLst/>
          </a:prstGeom>
          <a:solidFill>
            <a:srgbClr val="BB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F4141"/>
                </a:solidFill>
              </a:rPr>
              <a:t>Cell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BF4141"/>
                </a:solidFill>
              </a:rPr>
              <a:t>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6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1" name="Text Placeholder 2____">
            <a:extLst>
              <a:ext uri="{FF2B5EF4-FFF2-40B4-BE49-F238E27FC236}">
                <a16:creationId xmlns:a16="http://schemas.microsoft.com/office/drawing/2014/main" id="{BA028F98-B65D-4675-A3E1-6EA37CF746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21729" y="5042664"/>
            <a:ext cx="11003569" cy="108818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Intelligent cell design eliminates some sources of impedance and amplifies desired 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electrode (~0.31 V vs Li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/Li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eliminates anode impedance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Ultra-low mass loading removes electrolyte @ cathode impedance and amplifies diffusion and interface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D0F830-0E05-6750-538D-C8E249A16E0F}"/>
              </a:ext>
            </a:extLst>
          </p:cNvPr>
          <p:cNvSpPr txBox="1"/>
          <p:nvPr/>
        </p:nvSpPr>
        <p:spPr>
          <a:xfrm>
            <a:off x="4395146" y="4397987"/>
            <a:ext cx="340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electrolyte @ separator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B0C419-CF56-41B2-15B1-C3A7055DDF9F}"/>
              </a:ext>
            </a:extLst>
          </p:cNvPr>
          <p:cNvCxnSpPr>
            <a:cxnSpLocks/>
          </p:cNvCxnSpPr>
          <p:nvPr/>
        </p:nvCxnSpPr>
        <p:spPr>
          <a:xfrm flipV="1">
            <a:off x="5388820" y="4141639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FD8751F-4A4C-DE6D-7F54-89E400A41F55}"/>
              </a:ext>
            </a:extLst>
          </p:cNvPr>
          <p:cNvSpPr txBox="1"/>
          <p:nvPr/>
        </p:nvSpPr>
        <p:spPr>
          <a:xfrm>
            <a:off x="3761493" y="3595718"/>
            <a:ext cx="136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cathode interface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19A2EC-953D-D072-2BC1-936A3937C0FE}"/>
              </a:ext>
            </a:extLst>
          </p:cNvPr>
          <p:cNvSpPr>
            <a:spLocks noChangeAspect="1"/>
          </p:cNvSpPr>
          <p:nvPr/>
        </p:nvSpPr>
        <p:spPr>
          <a:xfrm rot="16200000">
            <a:off x="2253006" y="3652562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50C882-7A17-366A-0644-8E15B482FC4F}"/>
              </a:ext>
            </a:extLst>
          </p:cNvPr>
          <p:cNvSpPr>
            <a:spLocks noChangeAspect="1"/>
          </p:cNvSpPr>
          <p:nvPr/>
        </p:nvSpPr>
        <p:spPr>
          <a:xfrm rot="16200000">
            <a:off x="2736186" y="3404257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FE9DE9-4532-88C6-730E-A87EF5F58EA5}"/>
              </a:ext>
            </a:extLst>
          </p:cNvPr>
          <p:cNvSpPr>
            <a:spLocks noChangeAspect="1"/>
          </p:cNvSpPr>
          <p:nvPr/>
        </p:nvSpPr>
        <p:spPr>
          <a:xfrm rot="16200000">
            <a:off x="2274090" y="3152392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1CB921-8E38-8E9D-363E-461BBD25100C}"/>
              </a:ext>
            </a:extLst>
          </p:cNvPr>
          <p:cNvSpPr>
            <a:spLocks noChangeAspect="1"/>
          </p:cNvSpPr>
          <p:nvPr/>
        </p:nvSpPr>
        <p:spPr>
          <a:xfrm rot="16200000">
            <a:off x="2268060" y="258538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51AE79-A609-FFB9-23AF-E7E477CFEB9E}"/>
              </a:ext>
            </a:extLst>
          </p:cNvPr>
          <p:cNvSpPr>
            <a:spLocks noChangeAspect="1"/>
          </p:cNvSpPr>
          <p:nvPr/>
        </p:nvSpPr>
        <p:spPr>
          <a:xfrm rot="16200000">
            <a:off x="2691484" y="286748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9426A8-28F2-7665-307F-BBE74B55F604}"/>
              </a:ext>
            </a:extLst>
          </p:cNvPr>
          <p:cNvSpPr>
            <a:spLocks noChangeAspect="1"/>
          </p:cNvSpPr>
          <p:nvPr/>
        </p:nvSpPr>
        <p:spPr>
          <a:xfrm rot="16200000">
            <a:off x="2261987" y="1994123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BA4BFA-B7D5-2FA4-84A1-8CF81F77566B}"/>
              </a:ext>
            </a:extLst>
          </p:cNvPr>
          <p:cNvSpPr>
            <a:spLocks noChangeAspect="1"/>
          </p:cNvSpPr>
          <p:nvPr/>
        </p:nvSpPr>
        <p:spPr>
          <a:xfrm rot="16200000">
            <a:off x="3090311" y="2524488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67F2C7-FBCC-21CC-C8EA-CF54B98C619E}"/>
              </a:ext>
            </a:extLst>
          </p:cNvPr>
          <p:cNvSpPr>
            <a:spLocks noChangeAspect="1"/>
          </p:cNvSpPr>
          <p:nvPr/>
        </p:nvSpPr>
        <p:spPr>
          <a:xfrm rot="16200000">
            <a:off x="2666887" y="2259796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BBC7A4B-813F-2BF3-EF24-03AD3454103A}"/>
              </a:ext>
            </a:extLst>
          </p:cNvPr>
          <p:cNvSpPr>
            <a:spLocks noChangeAspect="1"/>
          </p:cNvSpPr>
          <p:nvPr/>
        </p:nvSpPr>
        <p:spPr>
          <a:xfrm rot="16200000">
            <a:off x="2253007" y="148151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7B4FA4-6C91-6182-145B-328437C8A73F}"/>
              </a:ext>
            </a:extLst>
          </p:cNvPr>
          <p:cNvSpPr>
            <a:spLocks noChangeAspect="1"/>
          </p:cNvSpPr>
          <p:nvPr/>
        </p:nvSpPr>
        <p:spPr>
          <a:xfrm rot="16200000">
            <a:off x="2702048" y="1296071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CAB894E-C4E1-683E-8890-11342570AF64}"/>
              </a:ext>
            </a:extLst>
          </p:cNvPr>
          <p:cNvSpPr>
            <a:spLocks noChangeAspect="1"/>
          </p:cNvSpPr>
          <p:nvPr/>
        </p:nvSpPr>
        <p:spPr>
          <a:xfrm rot="16200000">
            <a:off x="2735779" y="1767331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B75DA7-DC29-0804-F543-612FF574ED51}"/>
              </a:ext>
            </a:extLst>
          </p:cNvPr>
          <p:cNvSpPr>
            <a:spLocks noChangeAspect="1"/>
          </p:cNvSpPr>
          <p:nvPr/>
        </p:nvSpPr>
        <p:spPr>
          <a:xfrm rot="16200000">
            <a:off x="3150185" y="3128326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2F74D1-5ACB-7AB5-56E6-5EEE86214891}"/>
              </a:ext>
            </a:extLst>
          </p:cNvPr>
          <p:cNvSpPr>
            <a:spLocks noChangeAspect="1"/>
          </p:cNvSpPr>
          <p:nvPr/>
        </p:nvSpPr>
        <p:spPr>
          <a:xfrm rot="16200000">
            <a:off x="3141707" y="205709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67B05E-5551-7952-5B3D-305B9B4A0F37}"/>
              </a:ext>
            </a:extLst>
          </p:cNvPr>
          <p:cNvSpPr>
            <a:spLocks noChangeAspect="1"/>
          </p:cNvSpPr>
          <p:nvPr/>
        </p:nvSpPr>
        <p:spPr>
          <a:xfrm rot="16200000">
            <a:off x="3164071" y="1542613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716E91-2F1F-C237-C26D-2C64790AEFD0}"/>
              </a:ext>
            </a:extLst>
          </p:cNvPr>
          <p:cNvSpPr>
            <a:spLocks noChangeAspect="1"/>
          </p:cNvSpPr>
          <p:nvPr/>
        </p:nvSpPr>
        <p:spPr>
          <a:xfrm rot="16200000">
            <a:off x="3173102" y="3647830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37E1DDA-1DD5-8698-6E27-58EEEDCDA2C5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3321322" y="2755499"/>
            <a:ext cx="231012" cy="6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19E11A-B54F-5E5C-9AFE-EB36EAC5FE7D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3564792" y="3810027"/>
            <a:ext cx="155131" cy="149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2963F76-62A7-7934-AF7D-124608D45DE1}"/>
              </a:ext>
            </a:extLst>
          </p:cNvPr>
          <p:cNvSpPr txBox="1"/>
          <p:nvPr/>
        </p:nvSpPr>
        <p:spPr>
          <a:xfrm>
            <a:off x="3594291" y="2585389"/>
            <a:ext cx="1361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cathode diffusion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83E7998D-DBB9-6981-239D-AE750A7D3075}"/>
              </a:ext>
            </a:extLst>
          </p:cNvPr>
          <p:cNvCxnSpPr>
            <a:cxnSpLocks/>
            <a:stCxn id="51" idx="0"/>
          </p:cNvCxnSpPr>
          <p:nvPr/>
        </p:nvCxnSpPr>
        <p:spPr>
          <a:xfrm rot="10800000" flipH="1" flipV="1">
            <a:off x="2735778" y="1998342"/>
            <a:ext cx="912569" cy="47985"/>
          </a:xfrm>
          <a:prstGeom prst="curvedConnector5">
            <a:avLst>
              <a:gd name="adj1" fmla="val -3648"/>
              <a:gd name="adj2" fmla="val -513802"/>
              <a:gd name="adj3" fmla="val 480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C4D1D6-8A37-EE53-8BEA-13BED25B82DF}"/>
              </a:ext>
            </a:extLst>
          </p:cNvPr>
          <p:cNvSpPr/>
          <p:nvPr/>
        </p:nvSpPr>
        <p:spPr>
          <a:xfrm rot="16200000">
            <a:off x="489366" y="2634433"/>
            <a:ext cx="3091800" cy="431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Cathode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C5B9AA1-08F8-B859-08D9-9E78C22AB063}"/>
              </a:ext>
            </a:extLst>
          </p:cNvPr>
          <p:cNvSpPr txBox="1"/>
          <p:nvPr/>
        </p:nvSpPr>
        <p:spPr>
          <a:xfrm>
            <a:off x="3636838" y="1728529"/>
            <a:ext cx="172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electrolyte @ cathode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4B08175-2678-A8C6-F4E8-851EDE5DC6D4}"/>
              </a:ext>
            </a:extLst>
          </p:cNvPr>
          <p:cNvSpPr>
            <a:spLocks noChangeAspect="1"/>
          </p:cNvSpPr>
          <p:nvPr/>
        </p:nvSpPr>
        <p:spPr>
          <a:xfrm rot="16200000">
            <a:off x="2735778" y="3904493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6552967-BA29-25FB-65DA-C8134BA82164}"/>
              </a:ext>
            </a:extLst>
          </p:cNvPr>
          <p:cNvSpPr txBox="1"/>
          <p:nvPr/>
        </p:nvSpPr>
        <p:spPr>
          <a:xfrm flipH="1">
            <a:off x="7072573" y="3597372"/>
            <a:ext cx="136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anode interface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9A8DECF-113F-0F63-06FC-53BC9756537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80587" y="3654216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B850CF7-8A64-F9F1-8652-19FC9AAB2AA5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407" y="3405911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5EDE158-B97D-3CBE-43EE-98030F92152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59503" y="3154046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17D1C6D-734E-1223-5E90-658AE134E63C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65533" y="258704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5EB5F048-FA36-93D1-6E3C-1460EF99E41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42109" y="286914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14353E0-D825-64AB-6954-44E000CB93E3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71606" y="199577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202CE29-81BE-9A9D-C8F3-E79A713537B7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643282" y="2526142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CDD229A-13FD-996E-C9A7-DBDA94B56CC7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66706" y="2261450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96855E3-84A3-29F9-334B-8F8E0BB210FF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80586" y="148317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D41349C-E302-7B34-9F06-C7FDD0A05EB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31545" y="1297725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3DE2489A-9C17-F926-56D5-D3AF508EE425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814" y="1768985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F2C937B5-A431-3A88-F692-DAC71655DB34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83408" y="3129980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F408DFA-0E95-439D-37EC-0990D2A0DB4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91886" y="205875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0FB76C-2D51-6A0D-C5FA-BF46411FFA1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69522" y="154426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90CC72A-B4D1-D35C-CFA8-9B8DD1EDC6C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60491" y="3649484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7F2A179-BB4B-49AA-F9D1-33D67E06D6A3}"/>
              </a:ext>
            </a:extLst>
          </p:cNvPr>
          <p:cNvCxnSpPr>
            <a:cxnSpLocks/>
            <a:stCxn id="205" idx="4"/>
          </p:cNvCxnSpPr>
          <p:nvPr/>
        </p:nvCxnSpPr>
        <p:spPr>
          <a:xfrm>
            <a:off x="8643282" y="2757153"/>
            <a:ext cx="231012" cy="6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126E7D3-ACB5-044F-6234-633763D0D07D}"/>
              </a:ext>
            </a:extLst>
          </p:cNvPr>
          <p:cNvCxnSpPr>
            <a:cxnSpLocks/>
          </p:cNvCxnSpPr>
          <p:nvPr/>
        </p:nvCxnSpPr>
        <p:spPr>
          <a:xfrm rot="2700000" flipV="1">
            <a:off x="8475693" y="3811681"/>
            <a:ext cx="155131" cy="149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73B90FB-8CD2-496F-31A9-C1AC8CF2C3C8}"/>
              </a:ext>
            </a:extLst>
          </p:cNvPr>
          <p:cNvSpPr txBox="1"/>
          <p:nvPr/>
        </p:nvSpPr>
        <p:spPr>
          <a:xfrm flipH="1">
            <a:off x="7239776" y="2587043"/>
            <a:ext cx="1361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an</a:t>
            </a:r>
            <a:r>
              <a:rPr lang="en-US" dirty="0"/>
              <a:t>ode diffusion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BC6B5BC3-395D-DBA5-7421-129C0B49A625}"/>
              </a:ext>
            </a:extLst>
          </p:cNvPr>
          <p:cNvCxnSpPr>
            <a:cxnSpLocks/>
            <a:stCxn id="209" idx="0"/>
          </p:cNvCxnSpPr>
          <p:nvPr/>
        </p:nvCxnSpPr>
        <p:spPr>
          <a:xfrm rot="10800000" flipV="1">
            <a:off x="8547269" y="1999996"/>
            <a:ext cx="912569" cy="47985"/>
          </a:xfrm>
          <a:prstGeom prst="curvedConnector5">
            <a:avLst>
              <a:gd name="adj1" fmla="val -3648"/>
              <a:gd name="adj2" fmla="val -513802"/>
              <a:gd name="adj3" fmla="val 480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F591A85-84A0-5A82-5D29-11F72B00C7A4}"/>
              </a:ext>
            </a:extLst>
          </p:cNvPr>
          <p:cNvSpPr/>
          <p:nvPr/>
        </p:nvSpPr>
        <p:spPr>
          <a:xfrm rot="5400000" flipH="1">
            <a:off x="8614450" y="2636087"/>
            <a:ext cx="3091800" cy="431999"/>
          </a:xfrm>
          <a:prstGeom prst="rect">
            <a:avLst/>
          </a:prstGeom>
          <a:solidFill>
            <a:srgbClr val="00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Anode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34BEDF8-A349-BAEC-89C7-83536CB3FEE6}"/>
              </a:ext>
            </a:extLst>
          </p:cNvPr>
          <p:cNvSpPr txBox="1"/>
          <p:nvPr/>
        </p:nvSpPr>
        <p:spPr>
          <a:xfrm flipH="1">
            <a:off x="6835053" y="1730183"/>
            <a:ext cx="172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electrolyte @ anode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176BAEB-4691-0DDA-0BDB-8DBE33EE48DB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815" y="390614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7D4FB9A-A040-0C23-B976-24AD7E879D10}"/>
              </a:ext>
            </a:extLst>
          </p:cNvPr>
          <p:cNvCxnSpPr>
            <a:cxnSpLocks/>
            <a:stCxn id="19" idx="3"/>
            <a:endCxn id="218" idx="3"/>
          </p:cNvCxnSpPr>
          <p:nvPr/>
        </p:nvCxnSpPr>
        <p:spPr>
          <a:xfrm rot="16200000" flipH="1">
            <a:off x="6096981" y="-2757182"/>
            <a:ext cx="1654" cy="8125084"/>
          </a:xfrm>
          <a:prstGeom prst="bentConnector3">
            <a:avLst>
              <a:gd name="adj1" fmla="val -1500036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D2251C75-158D-10DA-AC4A-89F0D55A94ED}"/>
              </a:ext>
            </a:extLst>
          </p:cNvPr>
          <p:cNvSpPr txBox="1"/>
          <p:nvPr/>
        </p:nvSpPr>
        <p:spPr>
          <a:xfrm>
            <a:off x="5518270" y="622287"/>
            <a:ext cx="1155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wire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568B0E0-89A1-DF5A-AB79-24582AB234C5}"/>
              </a:ext>
            </a:extLst>
          </p:cNvPr>
          <p:cNvCxnSpPr>
            <a:cxnSpLocks/>
          </p:cNvCxnSpPr>
          <p:nvPr/>
        </p:nvCxnSpPr>
        <p:spPr>
          <a:xfrm flipV="1">
            <a:off x="9239933" y="3721049"/>
            <a:ext cx="783597" cy="4161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F3DF1B36-2A59-0375-6B94-CC937D6FC85F}"/>
              </a:ext>
            </a:extLst>
          </p:cNvPr>
          <p:cNvSpPr txBox="1"/>
          <p:nvPr/>
        </p:nvSpPr>
        <p:spPr>
          <a:xfrm>
            <a:off x="8993793" y="4367808"/>
            <a:ext cx="137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anode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9AFEBB9-5FDF-A8BA-34ED-FAD3AAE1A784}"/>
              </a:ext>
            </a:extLst>
          </p:cNvPr>
          <p:cNvCxnSpPr>
            <a:cxnSpLocks/>
          </p:cNvCxnSpPr>
          <p:nvPr/>
        </p:nvCxnSpPr>
        <p:spPr>
          <a:xfrm flipH="1" flipV="1">
            <a:off x="2148697" y="3721049"/>
            <a:ext cx="783597" cy="4161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25179931-C0D9-EE52-4AB3-F2A9A78052C0}"/>
              </a:ext>
            </a:extLst>
          </p:cNvPr>
          <p:cNvSpPr txBox="1"/>
          <p:nvPr/>
        </p:nvSpPr>
        <p:spPr>
          <a:xfrm flipH="1">
            <a:off x="1815648" y="4367808"/>
            <a:ext cx="1378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cath</a:t>
            </a:r>
            <a:r>
              <a:rPr lang="en-US" sz="1800" dirty="0">
                <a:solidFill>
                  <a:schemeClr val="tx1"/>
                </a:solidFill>
              </a:rPr>
              <a:t>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A2F123E-2D78-D3A6-CDF4-2B6BE12AC754}"/>
              </a:ext>
            </a:extLst>
          </p:cNvPr>
          <p:cNvSpPr/>
          <p:nvPr/>
        </p:nvSpPr>
        <p:spPr>
          <a:xfrm>
            <a:off x="3019867" y="2456146"/>
            <a:ext cx="2046450" cy="1794681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635381-B82F-257A-6688-569CD7E5633E}"/>
              </a:ext>
            </a:extLst>
          </p:cNvPr>
          <p:cNvSpPr/>
          <p:nvPr/>
        </p:nvSpPr>
        <p:spPr>
          <a:xfrm rot="16200000">
            <a:off x="4900215" y="2625970"/>
            <a:ext cx="3091800" cy="431999"/>
          </a:xfrm>
          <a:prstGeom prst="rect">
            <a:avLst/>
          </a:prstGeom>
          <a:solidFill>
            <a:srgbClr val="BB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51BFF-02EB-F13B-B0F9-8B0C80BFD2B5}"/>
              </a:ext>
            </a:extLst>
          </p:cNvPr>
          <p:cNvCxnSpPr>
            <a:cxnSpLocks/>
          </p:cNvCxnSpPr>
          <p:nvPr/>
        </p:nvCxnSpPr>
        <p:spPr>
          <a:xfrm flipV="1">
            <a:off x="6104462" y="4142979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3549F8-7C70-4B27-7F3A-4E3780E1087C}"/>
              </a:ext>
            </a:extLst>
          </p:cNvPr>
          <p:cNvCxnSpPr>
            <a:cxnSpLocks/>
          </p:cNvCxnSpPr>
          <p:nvPr/>
        </p:nvCxnSpPr>
        <p:spPr>
          <a:xfrm flipV="1">
            <a:off x="5388820" y="963040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9A3592-D498-5FEB-1FD6-2F44C9F18B0A}"/>
              </a:ext>
            </a:extLst>
          </p:cNvPr>
          <p:cNvCxnSpPr>
            <a:cxnSpLocks/>
          </p:cNvCxnSpPr>
          <p:nvPr/>
        </p:nvCxnSpPr>
        <p:spPr>
          <a:xfrm flipV="1">
            <a:off x="6104462" y="964380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A057C392-B1CA-1E8E-4D94-F414FE69E480}"/>
              </a:ext>
            </a:extLst>
          </p:cNvPr>
          <p:cNvSpPr>
            <a:spLocks noChangeAspect="1"/>
          </p:cNvSpPr>
          <p:nvPr/>
        </p:nvSpPr>
        <p:spPr>
          <a:xfrm rot="2700000">
            <a:off x="5736568" y="294261"/>
            <a:ext cx="4585105" cy="4582254"/>
          </a:xfrm>
          <a:prstGeom prst="plus">
            <a:avLst>
              <a:gd name="adj" fmla="val 46541"/>
            </a:avLst>
          </a:prstGeom>
          <a:solidFill>
            <a:srgbClr val="FE54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274E6-4C7B-EF46-6457-1E0CC044C465}"/>
              </a:ext>
            </a:extLst>
          </p:cNvPr>
          <p:cNvCxnSpPr>
            <a:cxnSpLocks/>
          </p:cNvCxnSpPr>
          <p:nvPr/>
        </p:nvCxnSpPr>
        <p:spPr>
          <a:xfrm>
            <a:off x="6096000" y="1054904"/>
            <a:ext cx="0" cy="141728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33F5E7A-08EB-C59B-D38A-161819E1E9F5}"/>
              </a:ext>
            </a:extLst>
          </p:cNvPr>
          <p:cNvSpPr/>
          <p:nvPr/>
        </p:nvSpPr>
        <p:spPr>
          <a:xfrm rot="16200000">
            <a:off x="4186647" y="2634433"/>
            <a:ext cx="3091800" cy="431999"/>
          </a:xfrm>
          <a:prstGeom prst="rect">
            <a:avLst/>
          </a:prstGeom>
          <a:solidFill>
            <a:srgbClr val="BB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F4141"/>
                </a:solidFill>
              </a:rPr>
              <a:t>Cell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1" name="Text Placeholder 2____">
            <a:extLst>
              <a:ext uri="{FF2B5EF4-FFF2-40B4-BE49-F238E27FC236}">
                <a16:creationId xmlns:a16="http://schemas.microsoft.com/office/drawing/2014/main" id="{BA028F98-B65D-4675-A3E1-6EA37CF746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21729" y="5042664"/>
            <a:ext cx="11003569" cy="108818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Intelligent cell design eliminates some sources of impedance and amplifies desired 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electrode (~0.31 V vs Li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/Li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eliminates anode impedance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Ultra-low mass loading removes electrolyte @ cathode impedance and amplifies diffusion and interface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D0F830-0E05-6750-538D-C8E249A16E0F}"/>
              </a:ext>
            </a:extLst>
          </p:cNvPr>
          <p:cNvSpPr txBox="1"/>
          <p:nvPr/>
        </p:nvSpPr>
        <p:spPr>
          <a:xfrm>
            <a:off x="4395146" y="4397987"/>
            <a:ext cx="340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electrolyte @ separator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B0C419-CF56-41B2-15B1-C3A7055DDF9F}"/>
              </a:ext>
            </a:extLst>
          </p:cNvPr>
          <p:cNvCxnSpPr>
            <a:cxnSpLocks/>
          </p:cNvCxnSpPr>
          <p:nvPr/>
        </p:nvCxnSpPr>
        <p:spPr>
          <a:xfrm flipV="1">
            <a:off x="5388820" y="4141639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5FE9DE9-4532-88C6-730E-A87EF5F58EA5}"/>
              </a:ext>
            </a:extLst>
          </p:cNvPr>
          <p:cNvSpPr>
            <a:spLocks noChangeAspect="1"/>
          </p:cNvSpPr>
          <p:nvPr/>
        </p:nvSpPr>
        <p:spPr>
          <a:xfrm rot="16200000">
            <a:off x="2274090" y="3152392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9426A8-28F2-7665-307F-BBE74B55F604}"/>
              </a:ext>
            </a:extLst>
          </p:cNvPr>
          <p:cNvSpPr>
            <a:spLocks noChangeAspect="1"/>
          </p:cNvSpPr>
          <p:nvPr/>
        </p:nvSpPr>
        <p:spPr>
          <a:xfrm rot="16200000">
            <a:off x="2261987" y="1994123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BBC7A4B-813F-2BF3-EF24-03AD3454103A}"/>
              </a:ext>
            </a:extLst>
          </p:cNvPr>
          <p:cNvSpPr>
            <a:spLocks noChangeAspect="1"/>
          </p:cNvSpPr>
          <p:nvPr/>
        </p:nvSpPr>
        <p:spPr>
          <a:xfrm rot="16200000">
            <a:off x="2253007" y="148151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83E7998D-DBB9-6981-239D-AE750A7D3075}"/>
              </a:ext>
            </a:extLst>
          </p:cNvPr>
          <p:cNvCxnSpPr>
            <a:cxnSpLocks/>
            <a:stCxn id="45" idx="6"/>
          </p:cNvCxnSpPr>
          <p:nvPr/>
        </p:nvCxnSpPr>
        <p:spPr>
          <a:xfrm rot="16200000" flipH="1">
            <a:off x="2649481" y="1837641"/>
            <a:ext cx="111026" cy="423991"/>
          </a:xfrm>
          <a:prstGeom prst="curvedConnector4">
            <a:avLst>
              <a:gd name="adj1" fmla="val -56154"/>
              <a:gd name="adj2" fmla="val 5981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C4D1D6-8A37-EE53-8BEA-13BED25B82DF}"/>
              </a:ext>
            </a:extLst>
          </p:cNvPr>
          <p:cNvSpPr/>
          <p:nvPr/>
        </p:nvSpPr>
        <p:spPr>
          <a:xfrm rot="16200000">
            <a:off x="489366" y="2634433"/>
            <a:ext cx="3091800" cy="431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Cathode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C5B9AA1-08F8-B859-08D9-9E78C22AB063}"/>
              </a:ext>
            </a:extLst>
          </p:cNvPr>
          <p:cNvSpPr txBox="1"/>
          <p:nvPr/>
        </p:nvSpPr>
        <p:spPr>
          <a:xfrm>
            <a:off x="2935365" y="1763547"/>
            <a:ext cx="172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electrolyte @ cathode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6552967-BA29-25FB-65DA-C8134BA82164}"/>
              </a:ext>
            </a:extLst>
          </p:cNvPr>
          <p:cNvSpPr txBox="1"/>
          <p:nvPr/>
        </p:nvSpPr>
        <p:spPr>
          <a:xfrm flipH="1">
            <a:off x="7072573" y="3597372"/>
            <a:ext cx="136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anode interface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9A8DECF-113F-0F63-06FC-53BC9756537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80587" y="3654216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B850CF7-8A64-F9F1-8652-19FC9AAB2AA5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407" y="3405911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5EDE158-B97D-3CBE-43EE-98030F92152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59503" y="3154046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17D1C6D-734E-1223-5E90-658AE134E63C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65533" y="258704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5EB5F048-FA36-93D1-6E3C-1460EF99E41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42109" y="286914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14353E0-D825-64AB-6954-44E000CB93E3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71606" y="199577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202CE29-81BE-9A9D-C8F3-E79A713537B7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643282" y="2526142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CDD229A-13FD-996E-C9A7-DBDA94B56CC7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66706" y="2261450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96855E3-84A3-29F9-334B-8F8E0BB210FF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80586" y="148317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D41349C-E302-7B34-9F06-C7FDD0A05EB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31545" y="1297725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3DE2489A-9C17-F926-56D5-D3AF508EE425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814" y="1768985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F2C937B5-A431-3A88-F692-DAC71655DB34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83408" y="3129980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F408DFA-0E95-439D-37EC-0990D2A0DB4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91886" y="205875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0FB76C-2D51-6A0D-C5FA-BF46411FFA1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69522" y="154426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90CC72A-B4D1-D35C-CFA8-9B8DD1EDC6C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60491" y="3649484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7F2A179-BB4B-49AA-F9D1-33D67E06D6A3}"/>
              </a:ext>
            </a:extLst>
          </p:cNvPr>
          <p:cNvCxnSpPr>
            <a:cxnSpLocks/>
            <a:stCxn id="205" idx="4"/>
          </p:cNvCxnSpPr>
          <p:nvPr/>
        </p:nvCxnSpPr>
        <p:spPr>
          <a:xfrm>
            <a:off x="8643282" y="2757153"/>
            <a:ext cx="231012" cy="6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126E7D3-ACB5-044F-6234-633763D0D07D}"/>
              </a:ext>
            </a:extLst>
          </p:cNvPr>
          <p:cNvCxnSpPr>
            <a:cxnSpLocks/>
          </p:cNvCxnSpPr>
          <p:nvPr/>
        </p:nvCxnSpPr>
        <p:spPr>
          <a:xfrm rot="2700000" flipV="1">
            <a:off x="8475693" y="3811681"/>
            <a:ext cx="155131" cy="149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73B90FB-8CD2-496F-31A9-C1AC8CF2C3C8}"/>
              </a:ext>
            </a:extLst>
          </p:cNvPr>
          <p:cNvSpPr txBox="1"/>
          <p:nvPr/>
        </p:nvSpPr>
        <p:spPr>
          <a:xfrm flipH="1">
            <a:off x="7239776" y="2587043"/>
            <a:ext cx="1361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an</a:t>
            </a:r>
            <a:r>
              <a:rPr lang="en-US" dirty="0"/>
              <a:t>ode diffusion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BC6B5BC3-395D-DBA5-7421-129C0B49A625}"/>
              </a:ext>
            </a:extLst>
          </p:cNvPr>
          <p:cNvCxnSpPr>
            <a:cxnSpLocks/>
            <a:stCxn id="209" idx="0"/>
          </p:cNvCxnSpPr>
          <p:nvPr/>
        </p:nvCxnSpPr>
        <p:spPr>
          <a:xfrm rot="10800000" flipV="1">
            <a:off x="8547269" y="1999996"/>
            <a:ext cx="912569" cy="47985"/>
          </a:xfrm>
          <a:prstGeom prst="curvedConnector5">
            <a:avLst>
              <a:gd name="adj1" fmla="val -3648"/>
              <a:gd name="adj2" fmla="val -513802"/>
              <a:gd name="adj3" fmla="val 480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F591A85-84A0-5A82-5D29-11F72B00C7A4}"/>
              </a:ext>
            </a:extLst>
          </p:cNvPr>
          <p:cNvSpPr/>
          <p:nvPr/>
        </p:nvSpPr>
        <p:spPr>
          <a:xfrm rot="5400000" flipH="1">
            <a:off x="8614450" y="2636087"/>
            <a:ext cx="3091800" cy="431999"/>
          </a:xfrm>
          <a:prstGeom prst="rect">
            <a:avLst/>
          </a:prstGeom>
          <a:solidFill>
            <a:srgbClr val="00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Anode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34BEDF8-A349-BAEC-89C7-83536CB3FEE6}"/>
              </a:ext>
            </a:extLst>
          </p:cNvPr>
          <p:cNvSpPr txBox="1"/>
          <p:nvPr/>
        </p:nvSpPr>
        <p:spPr>
          <a:xfrm flipH="1">
            <a:off x="6835053" y="1730183"/>
            <a:ext cx="172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electrolyte @ anode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176BAEB-4691-0DDA-0BDB-8DBE33EE48DB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815" y="390614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7D4FB9A-A040-0C23-B976-24AD7E879D10}"/>
              </a:ext>
            </a:extLst>
          </p:cNvPr>
          <p:cNvCxnSpPr>
            <a:cxnSpLocks/>
            <a:stCxn id="19" idx="3"/>
            <a:endCxn id="218" idx="3"/>
          </p:cNvCxnSpPr>
          <p:nvPr/>
        </p:nvCxnSpPr>
        <p:spPr>
          <a:xfrm rot="16200000" flipH="1">
            <a:off x="6096981" y="-2757182"/>
            <a:ext cx="1654" cy="8125084"/>
          </a:xfrm>
          <a:prstGeom prst="bentConnector3">
            <a:avLst>
              <a:gd name="adj1" fmla="val -1500036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D2251C75-158D-10DA-AC4A-89F0D55A94ED}"/>
              </a:ext>
            </a:extLst>
          </p:cNvPr>
          <p:cNvSpPr txBox="1"/>
          <p:nvPr/>
        </p:nvSpPr>
        <p:spPr>
          <a:xfrm>
            <a:off x="5518270" y="622287"/>
            <a:ext cx="1155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wire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568B0E0-89A1-DF5A-AB79-24582AB234C5}"/>
              </a:ext>
            </a:extLst>
          </p:cNvPr>
          <p:cNvCxnSpPr>
            <a:cxnSpLocks/>
          </p:cNvCxnSpPr>
          <p:nvPr/>
        </p:nvCxnSpPr>
        <p:spPr>
          <a:xfrm flipV="1">
            <a:off x="9239933" y="3721049"/>
            <a:ext cx="783597" cy="4161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F3DF1B36-2A59-0375-6B94-CC937D6FC85F}"/>
              </a:ext>
            </a:extLst>
          </p:cNvPr>
          <p:cNvSpPr txBox="1"/>
          <p:nvPr/>
        </p:nvSpPr>
        <p:spPr>
          <a:xfrm>
            <a:off x="8993793" y="4367808"/>
            <a:ext cx="137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anode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179931-C0D9-EE52-4AB3-F2A9A78052C0}"/>
              </a:ext>
            </a:extLst>
          </p:cNvPr>
          <p:cNvSpPr txBox="1"/>
          <p:nvPr/>
        </p:nvSpPr>
        <p:spPr>
          <a:xfrm flipH="1">
            <a:off x="1536281" y="4349433"/>
            <a:ext cx="1378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cath</a:t>
            </a:r>
            <a:r>
              <a:rPr lang="en-US" sz="1800" dirty="0">
                <a:solidFill>
                  <a:schemeClr val="tx1"/>
                </a:solidFill>
              </a:rPr>
              <a:t>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635381-B82F-257A-6688-569CD7E5633E}"/>
              </a:ext>
            </a:extLst>
          </p:cNvPr>
          <p:cNvSpPr/>
          <p:nvPr/>
        </p:nvSpPr>
        <p:spPr>
          <a:xfrm rot="16200000">
            <a:off x="4900215" y="2625970"/>
            <a:ext cx="3091800" cy="431999"/>
          </a:xfrm>
          <a:prstGeom prst="rect">
            <a:avLst/>
          </a:prstGeom>
          <a:solidFill>
            <a:srgbClr val="BB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51BFF-02EB-F13B-B0F9-8B0C80BFD2B5}"/>
              </a:ext>
            </a:extLst>
          </p:cNvPr>
          <p:cNvCxnSpPr>
            <a:cxnSpLocks/>
          </p:cNvCxnSpPr>
          <p:nvPr/>
        </p:nvCxnSpPr>
        <p:spPr>
          <a:xfrm flipV="1">
            <a:off x="6104462" y="4142979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3549F8-7C70-4B27-7F3A-4E3780E1087C}"/>
              </a:ext>
            </a:extLst>
          </p:cNvPr>
          <p:cNvCxnSpPr>
            <a:cxnSpLocks/>
          </p:cNvCxnSpPr>
          <p:nvPr/>
        </p:nvCxnSpPr>
        <p:spPr>
          <a:xfrm flipV="1">
            <a:off x="5388820" y="963040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9A3592-D498-5FEB-1FD6-2F44C9F18B0A}"/>
              </a:ext>
            </a:extLst>
          </p:cNvPr>
          <p:cNvCxnSpPr>
            <a:cxnSpLocks/>
          </p:cNvCxnSpPr>
          <p:nvPr/>
        </p:nvCxnSpPr>
        <p:spPr>
          <a:xfrm flipV="1">
            <a:off x="6104462" y="964380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A057C392-B1CA-1E8E-4D94-F414FE69E480}"/>
              </a:ext>
            </a:extLst>
          </p:cNvPr>
          <p:cNvSpPr>
            <a:spLocks noChangeAspect="1"/>
          </p:cNvSpPr>
          <p:nvPr/>
        </p:nvSpPr>
        <p:spPr>
          <a:xfrm rot="2700000">
            <a:off x="5736568" y="294261"/>
            <a:ext cx="4585105" cy="4582254"/>
          </a:xfrm>
          <a:prstGeom prst="plus">
            <a:avLst>
              <a:gd name="adj" fmla="val 46541"/>
            </a:avLst>
          </a:prstGeom>
          <a:solidFill>
            <a:srgbClr val="FE54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0F9B1B-D3BB-0DF5-DFE7-3C10CDD832F1}"/>
              </a:ext>
            </a:extLst>
          </p:cNvPr>
          <p:cNvSpPr>
            <a:spLocks noChangeAspect="1"/>
          </p:cNvSpPr>
          <p:nvPr/>
        </p:nvSpPr>
        <p:spPr>
          <a:xfrm rot="16200000">
            <a:off x="2259045" y="2552196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7E2CAE-705F-5200-AA6D-7776C58E7BBE}"/>
              </a:ext>
            </a:extLst>
          </p:cNvPr>
          <p:cNvSpPr>
            <a:spLocks noChangeAspect="1"/>
          </p:cNvSpPr>
          <p:nvPr/>
        </p:nvSpPr>
        <p:spPr>
          <a:xfrm rot="16200000">
            <a:off x="2295656" y="3675538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987A09-84D3-5B43-80F7-461501642AA4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2490056" y="2783207"/>
            <a:ext cx="231012" cy="6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9BEE52-1FB0-5D75-030B-1054EA755BAA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687346" y="3837735"/>
            <a:ext cx="155131" cy="149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9AFEBB9-5FDF-A8BA-34ED-FAD3AAE1A784}"/>
              </a:ext>
            </a:extLst>
          </p:cNvPr>
          <p:cNvCxnSpPr>
            <a:cxnSpLocks/>
          </p:cNvCxnSpPr>
          <p:nvPr/>
        </p:nvCxnSpPr>
        <p:spPr>
          <a:xfrm flipH="1">
            <a:off x="2035266" y="3994104"/>
            <a:ext cx="4547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4B28C56-1A01-C55C-91DC-86756521A6EA}"/>
              </a:ext>
            </a:extLst>
          </p:cNvPr>
          <p:cNvSpPr/>
          <p:nvPr/>
        </p:nvSpPr>
        <p:spPr>
          <a:xfrm>
            <a:off x="2225549" y="2511563"/>
            <a:ext cx="2389481" cy="1794681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A30FB-5692-9A08-F0BE-CCA689C05068}"/>
              </a:ext>
            </a:extLst>
          </p:cNvPr>
          <p:cNvSpPr txBox="1"/>
          <p:nvPr/>
        </p:nvSpPr>
        <p:spPr>
          <a:xfrm>
            <a:off x="2840348" y="3623482"/>
            <a:ext cx="1542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Li</a:t>
            </a:r>
            <a:r>
              <a:rPr lang="en-US" sz="1800" b="1" baseline="30000" dirty="0">
                <a:solidFill>
                  <a:schemeClr val="tx1"/>
                </a:solidFill>
              </a:rPr>
              <a:t>+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b="1" dirty="0"/>
              <a:t>cathode interface</a:t>
            </a:r>
            <a:endParaRPr lang="en-US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96002-541C-E580-8998-BBA967C38FB1}"/>
              </a:ext>
            </a:extLst>
          </p:cNvPr>
          <p:cNvSpPr txBox="1"/>
          <p:nvPr/>
        </p:nvSpPr>
        <p:spPr>
          <a:xfrm>
            <a:off x="2842606" y="2647966"/>
            <a:ext cx="1482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Li</a:t>
            </a:r>
            <a:r>
              <a:rPr lang="en-US" sz="1800" b="1" baseline="30000" dirty="0">
                <a:solidFill>
                  <a:schemeClr val="tx1"/>
                </a:solidFill>
              </a:rPr>
              <a:t>+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b="1" dirty="0"/>
              <a:t>cathode diffusion</a:t>
            </a:r>
            <a:endParaRPr lang="en-US" sz="1800" b="1" baseline="30000" dirty="0">
              <a:solidFill>
                <a:schemeClr val="tx1"/>
              </a:solidFill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FD484E77-B329-3212-751E-AA456B4B1625}"/>
              </a:ext>
            </a:extLst>
          </p:cNvPr>
          <p:cNvSpPr>
            <a:spLocks noChangeAspect="1"/>
          </p:cNvSpPr>
          <p:nvPr/>
        </p:nvSpPr>
        <p:spPr>
          <a:xfrm rot="2700000">
            <a:off x="3189194" y="1630280"/>
            <a:ext cx="920675" cy="920103"/>
          </a:xfrm>
          <a:prstGeom prst="plus">
            <a:avLst>
              <a:gd name="adj" fmla="val 46541"/>
            </a:avLst>
          </a:prstGeom>
          <a:solidFill>
            <a:srgbClr val="FE54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FC028D-1299-F3E2-1E61-625A3B134655}"/>
              </a:ext>
            </a:extLst>
          </p:cNvPr>
          <p:cNvCxnSpPr>
            <a:cxnSpLocks/>
          </p:cNvCxnSpPr>
          <p:nvPr/>
        </p:nvCxnSpPr>
        <p:spPr>
          <a:xfrm>
            <a:off x="6096000" y="1054904"/>
            <a:ext cx="0" cy="141728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33F5E7A-08EB-C59B-D38A-161819E1E9F5}"/>
              </a:ext>
            </a:extLst>
          </p:cNvPr>
          <p:cNvSpPr/>
          <p:nvPr/>
        </p:nvSpPr>
        <p:spPr>
          <a:xfrm rot="16200000">
            <a:off x="4186647" y="2634433"/>
            <a:ext cx="3091800" cy="431999"/>
          </a:xfrm>
          <a:prstGeom prst="rect">
            <a:avLst/>
          </a:prstGeom>
          <a:solidFill>
            <a:srgbClr val="BB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F4141"/>
                </a:solidFill>
              </a:rPr>
              <a:t>Cell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8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1" name="Text Placeholder 2____">
            <a:extLst>
              <a:ext uri="{FF2B5EF4-FFF2-40B4-BE49-F238E27FC236}">
                <a16:creationId xmlns:a16="http://schemas.microsoft.com/office/drawing/2014/main" id="{BA028F98-B65D-4675-A3E1-6EA37CF746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21729" y="5042664"/>
            <a:ext cx="11003569" cy="108818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Intelligent cell design eliminates some sources of impedance and amplifies desired 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electrode (~0.31 V vs Li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/Li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eliminates anode impedance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Ultra-low mass loading removes electrolyte @ cathode impedance and amplifies diffusion and interface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D0F830-0E05-6750-538D-C8E249A16E0F}"/>
              </a:ext>
            </a:extLst>
          </p:cNvPr>
          <p:cNvSpPr txBox="1"/>
          <p:nvPr/>
        </p:nvSpPr>
        <p:spPr>
          <a:xfrm>
            <a:off x="4395146" y="4397987"/>
            <a:ext cx="340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electrolyte @ separator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B0C419-CF56-41B2-15B1-C3A7055DDF9F}"/>
              </a:ext>
            </a:extLst>
          </p:cNvPr>
          <p:cNvCxnSpPr>
            <a:cxnSpLocks/>
          </p:cNvCxnSpPr>
          <p:nvPr/>
        </p:nvCxnSpPr>
        <p:spPr>
          <a:xfrm flipV="1">
            <a:off x="5388820" y="4141639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5FE9DE9-4532-88C6-730E-A87EF5F58EA5}"/>
              </a:ext>
            </a:extLst>
          </p:cNvPr>
          <p:cNvSpPr>
            <a:spLocks noChangeAspect="1"/>
          </p:cNvSpPr>
          <p:nvPr/>
        </p:nvSpPr>
        <p:spPr>
          <a:xfrm rot="16200000">
            <a:off x="2274090" y="3152392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9426A8-28F2-7665-307F-BBE74B55F604}"/>
              </a:ext>
            </a:extLst>
          </p:cNvPr>
          <p:cNvSpPr>
            <a:spLocks noChangeAspect="1"/>
          </p:cNvSpPr>
          <p:nvPr/>
        </p:nvSpPr>
        <p:spPr>
          <a:xfrm rot="16200000">
            <a:off x="2261987" y="1994123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BBC7A4B-813F-2BF3-EF24-03AD3454103A}"/>
              </a:ext>
            </a:extLst>
          </p:cNvPr>
          <p:cNvSpPr>
            <a:spLocks noChangeAspect="1"/>
          </p:cNvSpPr>
          <p:nvPr/>
        </p:nvSpPr>
        <p:spPr>
          <a:xfrm rot="16200000">
            <a:off x="2253007" y="1481519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83E7998D-DBB9-6981-239D-AE750A7D3075}"/>
              </a:ext>
            </a:extLst>
          </p:cNvPr>
          <p:cNvCxnSpPr>
            <a:cxnSpLocks/>
            <a:stCxn id="45" idx="6"/>
          </p:cNvCxnSpPr>
          <p:nvPr/>
        </p:nvCxnSpPr>
        <p:spPr>
          <a:xfrm rot="16200000" flipH="1">
            <a:off x="2649481" y="1837641"/>
            <a:ext cx="111026" cy="423991"/>
          </a:xfrm>
          <a:prstGeom prst="curvedConnector4">
            <a:avLst>
              <a:gd name="adj1" fmla="val -56154"/>
              <a:gd name="adj2" fmla="val 5981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C4D1D6-8A37-EE53-8BEA-13BED25B82DF}"/>
              </a:ext>
            </a:extLst>
          </p:cNvPr>
          <p:cNvSpPr/>
          <p:nvPr/>
        </p:nvSpPr>
        <p:spPr>
          <a:xfrm rot="16200000">
            <a:off x="489366" y="2634433"/>
            <a:ext cx="3091800" cy="431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Cathode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C5B9AA1-08F8-B859-08D9-9E78C22AB063}"/>
              </a:ext>
            </a:extLst>
          </p:cNvPr>
          <p:cNvSpPr txBox="1"/>
          <p:nvPr/>
        </p:nvSpPr>
        <p:spPr>
          <a:xfrm>
            <a:off x="2935365" y="1763547"/>
            <a:ext cx="172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electrolyte @ cathode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6552967-BA29-25FB-65DA-C8134BA82164}"/>
              </a:ext>
            </a:extLst>
          </p:cNvPr>
          <p:cNvSpPr txBox="1"/>
          <p:nvPr/>
        </p:nvSpPr>
        <p:spPr>
          <a:xfrm flipH="1">
            <a:off x="7072573" y="3597372"/>
            <a:ext cx="136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anode interface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9A8DECF-113F-0F63-06FC-53BC9756537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80587" y="3654216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B850CF7-8A64-F9F1-8652-19FC9AAB2AA5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407" y="3405911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5EDE158-B97D-3CBE-43EE-98030F92152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59503" y="3154046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17D1C6D-734E-1223-5E90-658AE134E63C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65533" y="258704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5EB5F048-FA36-93D1-6E3C-1460EF99E41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42109" y="286914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14353E0-D825-64AB-6954-44E000CB93E3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71606" y="199577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202CE29-81BE-9A9D-C8F3-E79A713537B7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643282" y="2526142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CDD229A-13FD-996E-C9A7-DBDA94B56CC7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66706" y="2261450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96855E3-84A3-29F9-334B-8F8E0BB210FF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480586" y="148317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D41349C-E302-7B34-9F06-C7FDD0A05EB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031545" y="1297725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3DE2489A-9C17-F926-56D5-D3AF508EE425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814" y="1768985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F2C937B5-A431-3A88-F692-DAC71655DB34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83408" y="3129980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F408DFA-0E95-439D-37EC-0990D2A0DB4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91886" y="2058753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0FB76C-2D51-6A0D-C5FA-BF46411FFA1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69522" y="154426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90CC72A-B4D1-D35C-CFA8-9B8DD1EDC6C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560491" y="3649484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7F2A179-BB4B-49AA-F9D1-33D67E06D6A3}"/>
              </a:ext>
            </a:extLst>
          </p:cNvPr>
          <p:cNvCxnSpPr>
            <a:cxnSpLocks/>
            <a:stCxn id="205" idx="4"/>
          </p:cNvCxnSpPr>
          <p:nvPr/>
        </p:nvCxnSpPr>
        <p:spPr>
          <a:xfrm>
            <a:off x="8643282" y="2757153"/>
            <a:ext cx="231012" cy="6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126E7D3-ACB5-044F-6234-633763D0D07D}"/>
              </a:ext>
            </a:extLst>
          </p:cNvPr>
          <p:cNvCxnSpPr>
            <a:cxnSpLocks/>
          </p:cNvCxnSpPr>
          <p:nvPr/>
        </p:nvCxnSpPr>
        <p:spPr>
          <a:xfrm rot="2700000" flipV="1">
            <a:off x="8475693" y="3811681"/>
            <a:ext cx="155131" cy="149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73B90FB-8CD2-496F-31A9-C1AC8CF2C3C8}"/>
              </a:ext>
            </a:extLst>
          </p:cNvPr>
          <p:cNvSpPr txBox="1"/>
          <p:nvPr/>
        </p:nvSpPr>
        <p:spPr>
          <a:xfrm flipH="1">
            <a:off x="7239776" y="2587043"/>
            <a:ext cx="1361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an</a:t>
            </a:r>
            <a:r>
              <a:rPr lang="en-US" dirty="0"/>
              <a:t>ode diffusion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BC6B5BC3-395D-DBA5-7421-129C0B49A625}"/>
              </a:ext>
            </a:extLst>
          </p:cNvPr>
          <p:cNvCxnSpPr>
            <a:cxnSpLocks/>
            <a:stCxn id="209" idx="0"/>
          </p:cNvCxnSpPr>
          <p:nvPr/>
        </p:nvCxnSpPr>
        <p:spPr>
          <a:xfrm rot="10800000" flipV="1">
            <a:off x="8547269" y="1999996"/>
            <a:ext cx="912569" cy="47985"/>
          </a:xfrm>
          <a:prstGeom prst="curvedConnector5">
            <a:avLst>
              <a:gd name="adj1" fmla="val -3648"/>
              <a:gd name="adj2" fmla="val -513802"/>
              <a:gd name="adj3" fmla="val 480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F591A85-84A0-5A82-5D29-11F72B00C7A4}"/>
              </a:ext>
            </a:extLst>
          </p:cNvPr>
          <p:cNvSpPr/>
          <p:nvPr/>
        </p:nvSpPr>
        <p:spPr>
          <a:xfrm rot="5400000" flipH="1">
            <a:off x="8614450" y="2636087"/>
            <a:ext cx="3091800" cy="431999"/>
          </a:xfrm>
          <a:prstGeom prst="rect">
            <a:avLst/>
          </a:prstGeom>
          <a:solidFill>
            <a:srgbClr val="00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Anode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34BEDF8-A349-BAEC-89C7-83536CB3FEE6}"/>
              </a:ext>
            </a:extLst>
          </p:cNvPr>
          <p:cNvSpPr txBox="1"/>
          <p:nvPr/>
        </p:nvSpPr>
        <p:spPr>
          <a:xfrm flipH="1">
            <a:off x="6835053" y="1730183"/>
            <a:ext cx="172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Li</a:t>
            </a:r>
            <a:r>
              <a:rPr lang="en-US" sz="1800" baseline="300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electrolyte @ anode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176BAEB-4691-0DDA-0BDB-8DBE33EE48DB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997815" y="3906147"/>
            <a:ext cx="462023" cy="462023"/>
          </a:xfrm>
          <a:prstGeom prst="ellipse">
            <a:avLst/>
          </a:prstGeom>
          <a:solidFill>
            <a:srgbClr val="33CC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7D4FB9A-A040-0C23-B976-24AD7E879D10}"/>
              </a:ext>
            </a:extLst>
          </p:cNvPr>
          <p:cNvCxnSpPr>
            <a:cxnSpLocks/>
            <a:stCxn id="19" idx="3"/>
            <a:endCxn id="218" idx="3"/>
          </p:cNvCxnSpPr>
          <p:nvPr/>
        </p:nvCxnSpPr>
        <p:spPr>
          <a:xfrm rot="16200000" flipH="1">
            <a:off x="6096981" y="-2757182"/>
            <a:ext cx="1654" cy="8125084"/>
          </a:xfrm>
          <a:prstGeom prst="bentConnector3">
            <a:avLst>
              <a:gd name="adj1" fmla="val -1500036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D2251C75-158D-10DA-AC4A-89F0D55A94ED}"/>
              </a:ext>
            </a:extLst>
          </p:cNvPr>
          <p:cNvSpPr txBox="1"/>
          <p:nvPr/>
        </p:nvSpPr>
        <p:spPr>
          <a:xfrm>
            <a:off x="5518270" y="622287"/>
            <a:ext cx="1155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wire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568B0E0-89A1-DF5A-AB79-24582AB234C5}"/>
              </a:ext>
            </a:extLst>
          </p:cNvPr>
          <p:cNvCxnSpPr>
            <a:cxnSpLocks/>
          </p:cNvCxnSpPr>
          <p:nvPr/>
        </p:nvCxnSpPr>
        <p:spPr>
          <a:xfrm flipV="1">
            <a:off x="9239933" y="3721049"/>
            <a:ext cx="783597" cy="4161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F3DF1B36-2A59-0375-6B94-CC937D6FC85F}"/>
              </a:ext>
            </a:extLst>
          </p:cNvPr>
          <p:cNvSpPr txBox="1"/>
          <p:nvPr/>
        </p:nvSpPr>
        <p:spPr>
          <a:xfrm>
            <a:off x="8993793" y="4367808"/>
            <a:ext cx="137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anode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179931-C0D9-EE52-4AB3-F2A9A78052C0}"/>
              </a:ext>
            </a:extLst>
          </p:cNvPr>
          <p:cNvSpPr txBox="1"/>
          <p:nvPr/>
        </p:nvSpPr>
        <p:spPr>
          <a:xfrm flipH="1">
            <a:off x="1536281" y="4349433"/>
            <a:ext cx="1378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baseline="30000" dirty="0"/>
              <a:t>-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/>
              <a:t>cath</a:t>
            </a:r>
            <a:r>
              <a:rPr lang="en-US" sz="1800" dirty="0">
                <a:solidFill>
                  <a:schemeClr val="tx1"/>
                </a:solidFill>
              </a:rPr>
              <a:t>ode</a:t>
            </a:r>
            <a:endParaRPr 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A2F123E-2D78-D3A6-CDF4-2B6BE12AC754}"/>
              </a:ext>
            </a:extLst>
          </p:cNvPr>
          <p:cNvSpPr/>
          <p:nvPr/>
        </p:nvSpPr>
        <p:spPr>
          <a:xfrm>
            <a:off x="2225549" y="2511563"/>
            <a:ext cx="2389481" cy="1794681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635381-B82F-257A-6688-569CD7E5633E}"/>
              </a:ext>
            </a:extLst>
          </p:cNvPr>
          <p:cNvSpPr/>
          <p:nvPr/>
        </p:nvSpPr>
        <p:spPr>
          <a:xfrm rot="16200000">
            <a:off x="4900215" y="2625970"/>
            <a:ext cx="3091800" cy="431999"/>
          </a:xfrm>
          <a:prstGeom prst="rect">
            <a:avLst/>
          </a:prstGeom>
          <a:solidFill>
            <a:srgbClr val="BB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51BFF-02EB-F13B-B0F9-8B0C80BFD2B5}"/>
              </a:ext>
            </a:extLst>
          </p:cNvPr>
          <p:cNvCxnSpPr>
            <a:cxnSpLocks/>
          </p:cNvCxnSpPr>
          <p:nvPr/>
        </p:nvCxnSpPr>
        <p:spPr>
          <a:xfrm flipV="1">
            <a:off x="6104462" y="4142979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3549F8-7C70-4B27-7F3A-4E3780E1087C}"/>
              </a:ext>
            </a:extLst>
          </p:cNvPr>
          <p:cNvCxnSpPr>
            <a:cxnSpLocks/>
          </p:cNvCxnSpPr>
          <p:nvPr/>
        </p:nvCxnSpPr>
        <p:spPr>
          <a:xfrm flipV="1">
            <a:off x="5388820" y="963040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9A3592-D498-5FEB-1FD6-2F44C9F18B0A}"/>
              </a:ext>
            </a:extLst>
          </p:cNvPr>
          <p:cNvCxnSpPr>
            <a:cxnSpLocks/>
          </p:cNvCxnSpPr>
          <p:nvPr/>
        </p:nvCxnSpPr>
        <p:spPr>
          <a:xfrm flipV="1">
            <a:off x="6104462" y="964380"/>
            <a:ext cx="6928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A057C392-B1CA-1E8E-4D94-F414FE69E480}"/>
              </a:ext>
            </a:extLst>
          </p:cNvPr>
          <p:cNvSpPr>
            <a:spLocks noChangeAspect="1"/>
          </p:cNvSpPr>
          <p:nvPr/>
        </p:nvSpPr>
        <p:spPr>
          <a:xfrm rot="2700000">
            <a:off x="5736568" y="294261"/>
            <a:ext cx="4585105" cy="4582254"/>
          </a:xfrm>
          <a:prstGeom prst="plus">
            <a:avLst>
              <a:gd name="adj" fmla="val 46541"/>
            </a:avLst>
          </a:prstGeom>
          <a:solidFill>
            <a:srgbClr val="FE54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10998-F88D-7364-8C6D-858C1A6ADDA2}"/>
              </a:ext>
            </a:extLst>
          </p:cNvPr>
          <p:cNvSpPr txBox="1"/>
          <p:nvPr/>
        </p:nvSpPr>
        <p:spPr>
          <a:xfrm>
            <a:off x="2840348" y="3623482"/>
            <a:ext cx="1542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Li</a:t>
            </a:r>
            <a:r>
              <a:rPr lang="en-US" sz="1800" b="1" baseline="30000" dirty="0">
                <a:solidFill>
                  <a:schemeClr val="tx1"/>
                </a:solidFill>
              </a:rPr>
              <a:t>+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b="1" dirty="0"/>
              <a:t>cathode interface</a:t>
            </a:r>
            <a:endParaRPr lang="en-US" sz="1800" b="1" baseline="300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0F9B1B-D3BB-0DF5-DFE7-3C10CDD832F1}"/>
              </a:ext>
            </a:extLst>
          </p:cNvPr>
          <p:cNvSpPr>
            <a:spLocks noChangeAspect="1"/>
          </p:cNvSpPr>
          <p:nvPr/>
        </p:nvSpPr>
        <p:spPr>
          <a:xfrm rot="16200000">
            <a:off x="2259045" y="2552196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7E2CAE-705F-5200-AA6D-7776C58E7BBE}"/>
              </a:ext>
            </a:extLst>
          </p:cNvPr>
          <p:cNvSpPr>
            <a:spLocks noChangeAspect="1"/>
          </p:cNvSpPr>
          <p:nvPr/>
        </p:nvSpPr>
        <p:spPr>
          <a:xfrm rot="16200000">
            <a:off x="2295656" y="3675538"/>
            <a:ext cx="462023" cy="46202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987A09-84D3-5B43-80F7-461501642AA4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2490056" y="2783207"/>
            <a:ext cx="231012" cy="6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9BEE52-1FB0-5D75-030B-1054EA755BAA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687346" y="3837735"/>
            <a:ext cx="155131" cy="149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98B7687-5863-4B58-BF38-5157D00E9477}"/>
              </a:ext>
            </a:extLst>
          </p:cNvPr>
          <p:cNvSpPr txBox="1"/>
          <p:nvPr/>
        </p:nvSpPr>
        <p:spPr>
          <a:xfrm>
            <a:off x="2842606" y="2647966"/>
            <a:ext cx="1482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Li</a:t>
            </a:r>
            <a:r>
              <a:rPr lang="en-US" sz="1800" b="1" baseline="30000" dirty="0">
                <a:solidFill>
                  <a:schemeClr val="tx1"/>
                </a:solidFill>
              </a:rPr>
              <a:t>+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b="1" dirty="0"/>
              <a:t>cathode diffusion</a:t>
            </a:r>
            <a:endParaRPr lang="en-US" sz="1800" b="1" baseline="30000" dirty="0">
              <a:solidFill>
                <a:schemeClr val="tx1"/>
              </a:solidFill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9AFEBB9-5FDF-A8BA-34ED-FAD3AAE1A784}"/>
              </a:ext>
            </a:extLst>
          </p:cNvPr>
          <p:cNvCxnSpPr>
            <a:cxnSpLocks/>
          </p:cNvCxnSpPr>
          <p:nvPr/>
        </p:nvCxnSpPr>
        <p:spPr>
          <a:xfrm flipH="1">
            <a:off x="2035266" y="3994104"/>
            <a:ext cx="4547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8DA73D-F324-13ED-E8FE-6701E060B53C}"/>
                  </a:ext>
                </a:extLst>
              </p:cNvPr>
              <p:cNvSpPr txBox="1"/>
              <p:nvPr/>
            </p:nvSpPr>
            <p:spPr>
              <a:xfrm>
                <a:off x="4133482" y="2750271"/>
                <a:ext cx="4174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8DA73D-F324-13ED-E8FE-6701E060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482" y="2750271"/>
                <a:ext cx="417431" cy="461665"/>
              </a:xfrm>
              <a:prstGeom prst="rect">
                <a:avLst/>
              </a:prstGeom>
              <a:blipFill>
                <a:blip r:embed="rId5"/>
                <a:stretch>
                  <a:fillRect l="-2899" r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F90496-A39A-6C11-B61E-4ACF630DD0A4}"/>
                  </a:ext>
                </a:extLst>
              </p:cNvPr>
              <p:cNvSpPr txBox="1"/>
              <p:nvPr/>
            </p:nvSpPr>
            <p:spPr>
              <a:xfrm>
                <a:off x="4116462" y="3746896"/>
                <a:ext cx="4174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F90496-A39A-6C11-B61E-4ACF630D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62" y="3746896"/>
                <a:ext cx="417431" cy="461665"/>
              </a:xfrm>
              <a:prstGeom prst="rect">
                <a:avLst/>
              </a:prstGeom>
              <a:blipFill>
                <a:blip r:embed="rId6"/>
                <a:stretch>
                  <a:fillRect l="-2899" r="-4348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2A215F-2AB9-8FB8-3434-3224D4A193BA}"/>
                  </a:ext>
                </a:extLst>
              </p:cNvPr>
              <p:cNvSpPr txBox="1"/>
              <p:nvPr/>
            </p:nvSpPr>
            <p:spPr>
              <a:xfrm>
                <a:off x="269165" y="842867"/>
                <a:ext cx="8102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𝑜h𝑚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2A215F-2AB9-8FB8-3434-3224D4A19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65" y="842867"/>
                <a:ext cx="810283" cy="461665"/>
              </a:xfrm>
              <a:prstGeom prst="rect">
                <a:avLst/>
              </a:prstGeom>
              <a:blipFill>
                <a:blip r:embed="rId7"/>
                <a:stretch>
                  <a:fillRect l="-1504" r="-3759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22D2EFD-CD60-7317-5014-90C64B8DF55A}"/>
              </a:ext>
            </a:extLst>
          </p:cNvPr>
          <p:cNvCxnSpPr>
            <a:cxnSpLocks/>
            <a:stCxn id="85" idx="2"/>
            <a:endCxn id="12" idx="3"/>
          </p:cNvCxnSpPr>
          <p:nvPr/>
        </p:nvCxnSpPr>
        <p:spPr>
          <a:xfrm rot="5400000" flipH="1">
            <a:off x="1740914" y="412234"/>
            <a:ext cx="3693619" cy="5016552"/>
          </a:xfrm>
          <a:prstGeom prst="bentConnector4">
            <a:avLst>
              <a:gd name="adj1" fmla="val -3305"/>
              <a:gd name="adj2" fmla="val 95621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6FC2F00-756E-FB08-7375-A94F7BDBD8E3}"/>
              </a:ext>
            </a:extLst>
          </p:cNvPr>
          <p:cNvCxnSpPr>
            <a:cxnSpLocks/>
            <a:stCxn id="248" idx="3"/>
            <a:endCxn id="12" idx="3"/>
          </p:cNvCxnSpPr>
          <p:nvPr/>
        </p:nvCxnSpPr>
        <p:spPr>
          <a:xfrm rot="10800000">
            <a:off x="1079449" y="1073701"/>
            <a:ext cx="456833" cy="3460399"/>
          </a:xfrm>
          <a:prstGeom prst="bentConnector3">
            <a:avLst>
              <a:gd name="adj1" fmla="val 20851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2459744-5130-8F78-9964-6552F3CFDA56}"/>
              </a:ext>
            </a:extLst>
          </p:cNvPr>
          <p:cNvCxnSpPr>
            <a:cxnSpLocks/>
            <a:stCxn id="234" idx="1"/>
            <a:endCxn id="12" idx="3"/>
          </p:cNvCxnSpPr>
          <p:nvPr/>
        </p:nvCxnSpPr>
        <p:spPr>
          <a:xfrm rot="10800000" flipV="1">
            <a:off x="1079448" y="806952"/>
            <a:ext cx="4438822" cy="266747"/>
          </a:xfrm>
          <a:prstGeom prst="bentConnector3">
            <a:avLst>
              <a:gd name="adj1" fmla="val 87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64454E-FBA5-F827-5634-FE53A374E917}"/>
                  </a:ext>
                </a:extLst>
              </p:cNvPr>
              <p:cNvSpPr txBox="1"/>
              <p:nvPr/>
            </p:nvSpPr>
            <p:spPr>
              <a:xfrm>
                <a:off x="230167" y="1879894"/>
                <a:ext cx="88670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𝑜h𝑚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64454E-FBA5-F827-5634-FE53A374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67" y="1879894"/>
                <a:ext cx="886703" cy="1938992"/>
              </a:xfrm>
              <a:prstGeom prst="rect">
                <a:avLst/>
              </a:prstGeom>
              <a:blipFill>
                <a:blip r:embed="rId8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ross 16">
            <a:extLst>
              <a:ext uri="{FF2B5EF4-FFF2-40B4-BE49-F238E27FC236}">
                <a16:creationId xmlns:a16="http://schemas.microsoft.com/office/drawing/2014/main" id="{1FF537E8-676D-CB8E-D1D1-F7CE0FFB29D2}"/>
              </a:ext>
            </a:extLst>
          </p:cNvPr>
          <p:cNvSpPr>
            <a:spLocks noChangeAspect="1"/>
          </p:cNvSpPr>
          <p:nvPr/>
        </p:nvSpPr>
        <p:spPr>
          <a:xfrm rot="2700000">
            <a:off x="3189194" y="1630280"/>
            <a:ext cx="920675" cy="920103"/>
          </a:xfrm>
          <a:prstGeom prst="plus">
            <a:avLst>
              <a:gd name="adj" fmla="val 46541"/>
            </a:avLst>
          </a:prstGeom>
          <a:solidFill>
            <a:srgbClr val="FE54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7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19E47"/>
                </a:solidFill>
              </a:rPr>
              <a:t>Cell</a:t>
            </a:r>
            <a:r>
              <a:rPr lang="en-US" dirty="0">
                <a:solidFill>
                  <a:srgbClr val="F1B317"/>
                </a:solidFill>
              </a:rPr>
              <a:t> </a:t>
            </a:r>
            <a:r>
              <a:rPr lang="en-US" dirty="0">
                <a:solidFill>
                  <a:srgbClr val="C19E47"/>
                </a:solidFill>
              </a:rPr>
              <a:t>Tester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75956" y="6409314"/>
            <a:ext cx="2895376" cy="230078"/>
          </a:xfrm>
        </p:spPr>
        <p:txBody>
          <a:bodyPr/>
          <a:lstStyle/>
          <a:p>
            <a:r>
              <a:rPr lang="en-US" dirty="0"/>
              <a:t>244</a:t>
            </a:r>
            <a:r>
              <a:rPr lang="en-US" baseline="30000" dirty="0"/>
              <a:t>th</a:t>
            </a:r>
            <a:r>
              <a:rPr lang="en-US" dirty="0"/>
              <a:t> ECS Meeting | Mitchell Ball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z="1400" smtClean="0">
                <a:solidFill>
                  <a:schemeClr val="tx1"/>
                </a:solidFill>
              </a:rPr>
              <a:t>9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1" name="Text Placeholder 2____">
            <a:extLst>
              <a:ext uri="{FF2B5EF4-FFF2-40B4-BE49-F238E27FC236}">
                <a16:creationId xmlns:a16="http://schemas.microsoft.com/office/drawing/2014/main" id="{BA028F98-B65D-4675-A3E1-6EA37CF746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21729" y="5042664"/>
            <a:ext cx="11003569" cy="108818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Most cell tester requirements are easily achievable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Coin cell reference electrodes require complete shielding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cell testers qualify for everything except for rapid low current pulse initiation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871E7C-9C0A-3442-AFC1-ACE7977CE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315406"/>
              </p:ext>
            </p:extLst>
          </p:nvPr>
        </p:nvGraphicFramePr>
        <p:xfrm>
          <a:off x="7117363" y="523783"/>
          <a:ext cx="4572000" cy="4240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CA2A74-419B-26A2-BD37-545149029ECD}"/>
              </a:ext>
            </a:extLst>
          </p:cNvPr>
          <p:cNvSpPr txBox="1"/>
          <p:nvPr/>
        </p:nvSpPr>
        <p:spPr>
          <a:xfrm>
            <a:off x="9474807" y="1963539"/>
            <a:ext cx="1782539" cy="27699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BioLogic VMP-3e</a:t>
            </a:r>
          </a:p>
        </p:txBody>
      </p:sp>
      <p:pic>
        <p:nvPicPr>
          <p:cNvPr id="1028" name="Picture 4" descr="VMP-3e 多通道恆電位儀- 北極光科技">
            <a:extLst>
              <a:ext uri="{FF2B5EF4-FFF2-40B4-BE49-F238E27FC236}">
                <a16:creationId xmlns:a16="http://schemas.microsoft.com/office/drawing/2014/main" id="{E90D4A70-CB2D-6516-8DFD-E2CFB08D2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6" t="29385" r="12028" b="23121"/>
          <a:stretch/>
        </p:blipFill>
        <p:spPr bwMode="auto">
          <a:xfrm>
            <a:off x="9720275" y="1158993"/>
            <a:ext cx="1291605" cy="80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ollage of several objects&#10;&#10;Description automatically generated">
            <a:extLst>
              <a:ext uri="{FF2B5EF4-FFF2-40B4-BE49-F238E27FC236}">
                <a16:creationId xmlns:a16="http://schemas.microsoft.com/office/drawing/2014/main" id="{57AFFF7F-1182-B90E-DAFF-6CF7B4DFC0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20" y="916330"/>
            <a:ext cx="4963854" cy="380197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1F6444-585A-D536-5FE2-33A304CD4118}"/>
              </a:ext>
            </a:extLst>
          </p:cNvPr>
          <p:cNvCxnSpPr>
            <a:cxnSpLocks/>
          </p:cNvCxnSpPr>
          <p:nvPr/>
        </p:nvCxnSpPr>
        <p:spPr>
          <a:xfrm flipV="1">
            <a:off x="8252850" y="673100"/>
            <a:ext cx="0" cy="3403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71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1"/>
  <p:tag name="STYLENAME" val="Bodystyle"/>
</p:tagLst>
</file>

<file path=ppt/theme/theme1.xml><?xml version="1.0" encoding="utf-8"?>
<a:theme xmlns:a="http://schemas.openxmlformats.org/drawingml/2006/main" name="Dal Black Gold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DACBB103-883A-4D8B-8CB8-B904DF43AAC6}" vid="{B73EEBE2-15AF-4678-ADC1-E57048EC413E}"/>
    </a:ext>
  </a:extLst>
</a:theme>
</file>

<file path=ppt/theme/theme2.xml><?xml version="1.0" encoding="utf-8"?>
<a:theme xmlns:a="http://schemas.openxmlformats.org/drawingml/2006/main" name="Dal Gold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DACBB103-883A-4D8B-8CB8-B904DF43AAC6}" vid="{7DEACA63-B4C6-4837-A48A-17E24F1C2F1A}"/>
    </a:ext>
  </a:extLst>
</a:theme>
</file>

<file path=ppt/theme/theme3.xml><?xml version="1.0" encoding="utf-8"?>
<a:theme xmlns:a="http://schemas.openxmlformats.org/drawingml/2006/main" name="Dal Purple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DACBB103-883A-4D8B-8CB8-B904DF43AAC6}" vid="{5CD18C28-6E5A-4C01-AE2E-638E5C1DCD96}"/>
    </a:ext>
  </a:extLst>
</a:theme>
</file>

<file path=ppt/theme/theme4.xml><?xml version="1.0" encoding="utf-8"?>
<a:theme xmlns:a="http://schemas.openxmlformats.org/drawingml/2006/main" name="Dal Blue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DACBB103-883A-4D8B-8CB8-B904DF43AAC6}" vid="{9B52B520-9516-46EC-A639-C32FDEE54A2C}"/>
    </a:ext>
  </a:extLst>
</a:theme>
</file>

<file path=ppt/theme/theme5.xml><?xml version="1.0" encoding="utf-8"?>
<a:theme xmlns:a="http://schemas.openxmlformats.org/drawingml/2006/main" name="Dal Red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DACBB103-883A-4D8B-8CB8-B904DF43AAC6}" vid="{4676EFE0-D4E5-41DA-BD95-D4C23BF23338}"/>
    </a:ext>
  </a:extLst>
</a:theme>
</file>

<file path=ppt/theme/theme6.xml><?xml version="1.0" encoding="utf-8"?>
<a:theme xmlns:a="http://schemas.openxmlformats.org/drawingml/2006/main" name="Dal Green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DACBB103-883A-4D8B-8CB8-B904DF43AAC6}" vid="{3566C623-79B0-42E9-B831-B5829E2C352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a6a9153-db81-41aa-b483-54a7d12e9aff">Downloads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BE8702A6576644ABA37097A1290309" ma:contentTypeVersion="5" ma:contentTypeDescription="Create a new document." ma:contentTypeScope="" ma:versionID="c56583ea7a36565c29bf7e7b070fce8c">
  <xsd:schema xmlns:xsd="http://www.w3.org/2001/XMLSchema" xmlns:xs="http://www.w3.org/2001/XMLSchema" xmlns:p="http://schemas.microsoft.com/office/2006/metadata/properties" xmlns:ns2="6a6a9153-db81-41aa-b483-54a7d12e9aff" xmlns:ns3="670f86c8-77aa-47ae-97ec-6a9858dc117e" targetNamespace="http://schemas.microsoft.com/office/2006/metadata/properties" ma:root="true" ma:fieldsID="6390eff171b5bbfed1d86c2df6ccbc20" ns2:_="" ns3:_="">
    <xsd:import namespace="6a6a9153-db81-41aa-b483-54a7d12e9aff"/>
    <xsd:import namespace="670f86c8-77aa-47ae-97ec-6a9858dc117e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SharedWithUsers" minOccurs="0"/>
                <xsd:element ref="ns3:SharedWithDetails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6a9153-db81-41aa-b483-54a7d12e9aff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Downloads" ma:format="Dropdown" ma:internalName="Category">
      <xsd:simpleType>
        <xsd:restriction base="dms:Choice">
          <xsd:enumeration value="Downloads"/>
          <xsd:enumeration value="Project planning"/>
          <xsd:enumeration value="Guidelines"/>
          <xsd:enumeration value="Event planning"/>
          <xsd:enumeration value="Media relations"/>
          <xsd:enumeration value="Crisis communications"/>
        </xsd:restriction>
      </xsd:simpleType>
    </xsd:element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f86c8-77aa-47ae-97ec-6a9858d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FC07E5-BAE3-4A83-95D6-D4E182E58D3F}">
  <ds:schemaRefs>
    <ds:schemaRef ds:uri="http://www.w3.org/XML/1998/namespace"/>
    <ds:schemaRef ds:uri="http://purl.org/dc/elements/1.1/"/>
    <ds:schemaRef ds:uri="670f86c8-77aa-47ae-97ec-6a9858dc117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6a6a9153-db81-41aa-b483-54a7d12e9aff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92FAF73-E730-4620-AB94-E42925A983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6a9153-db81-41aa-b483-54a7d12e9aff"/>
    <ds:schemaRef ds:uri="670f86c8-77aa-47ae-97ec-6a9858dc1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40907-33FB-4121-8675-1A1AF0EB0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Metzger Slideshow Template</Template>
  <TotalTime>18616</TotalTime>
  <Words>2199</Words>
  <Application>Microsoft Office PowerPoint</Application>
  <PresentationFormat>Widescreen</PresentationFormat>
  <Paragraphs>401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Aptos</vt:lpstr>
      <vt:lpstr>Arial</vt:lpstr>
      <vt:lpstr>Bosch Office Sans</vt:lpstr>
      <vt:lpstr>Calibri</vt:lpstr>
      <vt:lpstr>Cambria Math</vt:lpstr>
      <vt:lpstr>Courier New</vt:lpstr>
      <vt:lpstr>Times New Roman</vt:lpstr>
      <vt:lpstr>Wingdings 3</vt:lpstr>
      <vt:lpstr>Dal Black Gold</vt:lpstr>
      <vt:lpstr>Dal Gold</vt:lpstr>
      <vt:lpstr>Dal Purple</vt:lpstr>
      <vt:lpstr>Dal Blue</vt:lpstr>
      <vt:lpstr>Dal Red</vt:lpstr>
      <vt:lpstr>Dal Green</vt:lpstr>
      <vt:lpstr>The Atlung Method for Intercalant Diffusion and Resistance (AMIDR) A Complete Pulse Method for Measuring Cathode Solid-State Diffusivity </vt:lpstr>
      <vt:lpstr>Cell Impedance</vt:lpstr>
      <vt:lpstr>Diffusivity Reproducibility</vt:lpstr>
      <vt:lpstr>How to Measure Diffusivity Accurately</vt:lpstr>
      <vt:lpstr>Cell Design</vt:lpstr>
      <vt:lpstr>Cell Design</vt:lpstr>
      <vt:lpstr>Cell Design</vt:lpstr>
      <vt:lpstr>Cell Design</vt:lpstr>
      <vt:lpstr>Cell Tester</vt:lpstr>
      <vt:lpstr>Model</vt:lpstr>
      <vt:lpstr>Model</vt:lpstr>
      <vt:lpstr>Protocol</vt:lpstr>
      <vt:lpstr>Error Management</vt:lpstr>
      <vt:lpstr>Error Management</vt:lpstr>
      <vt:lpstr>Error Management</vt:lpstr>
      <vt:lpstr>Results</vt:lpstr>
      <vt:lpstr>Results</vt:lpstr>
      <vt:lpstr>Results</vt:lpstr>
      <vt:lpstr>Conclusions</vt:lpstr>
      <vt:lpstr>Future Work</vt:lpstr>
      <vt:lpstr>Thanks! </vt:lpstr>
      <vt:lpstr>References</vt:lpstr>
      <vt:lpstr>Particle Size Variation (Bonus)</vt:lpstr>
      <vt:lpstr>Charge/Discharge Disagreement (Bonus)</vt:lpstr>
      <vt:lpstr>Anode Impedance (Bonus)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Cellerate Auto Coin Cell Robot Evaluation</dc:title>
  <dc:creator>Matthew Garayt</dc:creator>
  <cp:lastModifiedBy>Mitch Ball</cp:lastModifiedBy>
  <cp:revision>338</cp:revision>
  <dcterms:created xsi:type="dcterms:W3CDTF">2022-12-03T14:53:24Z</dcterms:created>
  <dcterms:modified xsi:type="dcterms:W3CDTF">2023-09-29T19:08:24Z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0x010100F4BE8702A6576644ABA37097A1290309</vt:lpwstr>
  </property>
</Properties>
</file>