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Shape 54"/>
          <p:cNvSpPr/>
          <p:nvPr/>
        </p:nvSpPr>
        <p:spPr>
          <a:xfrm>
            <a:off x="96000" y="246900"/>
            <a:ext cx="3186000" cy="9327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5" name="Shape 55"/>
          <p:cNvSpPr txBox="1"/>
          <p:nvPr/>
        </p:nvSpPr>
        <p:spPr>
          <a:xfrm>
            <a:off x="76200" y="228600"/>
            <a:ext cx="3205800" cy="932700"/>
          </a:xfrm>
          <a:prstGeom prst="rect">
            <a:avLst/>
          </a:prstGeom>
          <a:noFill/>
          <a:ln>
            <a:noFill/>
          </a:ln>
        </p:spPr>
        <p:txBody>
          <a:bodyPr anchorCtr="0" anchor="t" bIns="91425" lIns="91425" rIns="91425" wrap="square" tIns="91425">
            <a:noAutofit/>
          </a:bodyPr>
          <a:lstStyle/>
          <a:p>
            <a:pPr indent="0" lvl="0" marL="0">
              <a:spcBef>
                <a:spcPts val="0"/>
              </a:spcBef>
              <a:buNone/>
            </a:pPr>
            <a:r>
              <a:rPr lang="en-GB" sz="1600">
                <a:solidFill>
                  <a:srgbClr val="CCCCCC"/>
                </a:solidFill>
                <a:latin typeface="Lucida Sans"/>
                <a:ea typeface="Lucida Sans"/>
                <a:cs typeface="Lucida Sans"/>
                <a:sym typeface="Lucida Sans"/>
              </a:rPr>
              <a:t>Operation: 	</a:t>
            </a:r>
            <a:r>
              <a:rPr lang="en-GB">
                <a:solidFill>
                  <a:srgbClr val="CCCCCC"/>
                </a:solidFill>
                <a:latin typeface="Lucida Sans"/>
                <a:ea typeface="Lucida Sans"/>
                <a:cs typeface="Lucida Sans"/>
                <a:sym typeface="Lucida Sans"/>
              </a:rPr>
              <a:t>SHADOW BEAR</a:t>
            </a:r>
          </a:p>
          <a:p>
            <a:pPr indent="0" lvl="0" marL="0">
              <a:spcBef>
                <a:spcPts val="0"/>
              </a:spcBef>
              <a:buNone/>
            </a:pPr>
            <a:r>
              <a:rPr lang="en-GB" sz="1600">
                <a:solidFill>
                  <a:srgbClr val="CCCCCC"/>
                </a:solidFill>
                <a:latin typeface="Lucida Sans"/>
                <a:ea typeface="Lucida Sans"/>
                <a:cs typeface="Lucida Sans"/>
                <a:sym typeface="Lucida Sans"/>
              </a:rPr>
              <a:t>Location: 	</a:t>
            </a:r>
            <a:r>
              <a:rPr lang="en-GB">
                <a:solidFill>
                  <a:srgbClr val="CCCCCC"/>
                </a:solidFill>
                <a:latin typeface="Lucida Sans"/>
                <a:ea typeface="Lucida Sans"/>
                <a:cs typeface="Lucida Sans"/>
                <a:sym typeface="Lucida Sans"/>
              </a:rPr>
              <a:t>SOUTH ZARGORIA</a:t>
            </a:r>
            <a:r>
              <a:rPr lang="en-GB" sz="1600">
                <a:solidFill>
                  <a:srgbClr val="CCCCCC"/>
                </a:solidFill>
                <a:latin typeface="Lucida Sans"/>
                <a:ea typeface="Lucida Sans"/>
                <a:cs typeface="Lucida Sans"/>
                <a:sym typeface="Lucida Sans"/>
              </a:rPr>
              <a:t> </a:t>
            </a:r>
          </a:p>
          <a:p>
            <a:pPr indent="457200" lvl="0" marL="914400" algn="l">
              <a:spcBef>
                <a:spcPts val="0"/>
              </a:spcBef>
              <a:buNone/>
            </a:pPr>
            <a:r>
              <a:rPr lang="en-GB" sz="1600">
                <a:solidFill>
                  <a:srgbClr val="CCCCCC"/>
                </a:solidFill>
                <a:latin typeface="Lucida Sans"/>
                <a:ea typeface="Lucida Sans"/>
                <a:cs typeface="Lucida Sans"/>
                <a:sym typeface="Lucida Sans"/>
              </a:rPr>
              <a:t>UKRAINE</a:t>
            </a:r>
          </a:p>
        </p:txBody>
      </p:sp>
      <p:sp>
        <p:nvSpPr>
          <p:cNvPr id="56" name="Shape 56"/>
          <p:cNvSpPr/>
          <p:nvPr/>
        </p:nvSpPr>
        <p:spPr>
          <a:xfrm>
            <a:off x="5930250" y="228600"/>
            <a:ext cx="3186000" cy="9327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7" name="Shape 57"/>
          <p:cNvSpPr txBox="1"/>
          <p:nvPr/>
        </p:nvSpPr>
        <p:spPr>
          <a:xfrm>
            <a:off x="5910450" y="210300"/>
            <a:ext cx="3267300" cy="932700"/>
          </a:xfrm>
          <a:prstGeom prst="rect">
            <a:avLst/>
          </a:prstGeom>
          <a:noFill/>
          <a:ln>
            <a:noFill/>
          </a:ln>
        </p:spPr>
        <p:txBody>
          <a:bodyPr anchorCtr="0" anchor="t" bIns="91425" lIns="91425" rIns="91425" wrap="square" tIns="91425">
            <a:noAutofit/>
          </a:bodyPr>
          <a:lstStyle/>
          <a:p>
            <a:pPr indent="0" lvl="0" marL="0">
              <a:lnSpc>
                <a:spcPct val="200000"/>
              </a:lnSpc>
              <a:spcBef>
                <a:spcPts val="0"/>
              </a:spcBef>
              <a:buNone/>
            </a:pPr>
            <a:r>
              <a:rPr lang="en-GB" sz="1600">
                <a:solidFill>
                  <a:srgbClr val="CCCCCC"/>
                </a:solidFill>
                <a:latin typeface="Lucida Sans"/>
                <a:ea typeface="Lucida Sans"/>
                <a:cs typeface="Lucida Sans"/>
                <a:sym typeface="Lucida Sans"/>
              </a:rPr>
              <a:t>Date:  12 JAN - 16 FEB</a:t>
            </a:r>
          </a:p>
          <a:p>
            <a:pPr indent="0" lvl="0" marL="0" rtl="0">
              <a:lnSpc>
                <a:spcPct val="200000"/>
              </a:lnSpc>
              <a:spcBef>
                <a:spcPts val="0"/>
              </a:spcBef>
              <a:buNone/>
            </a:pPr>
            <a:r>
              <a:rPr lang="en-GB" sz="1600">
                <a:solidFill>
                  <a:srgbClr val="CCCCCC"/>
                </a:solidFill>
                <a:latin typeface="Lucida Sans"/>
                <a:ea typeface="Lucida Sans"/>
                <a:cs typeface="Lucida Sans"/>
                <a:sym typeface="Lucida Sans"/>
              </a:rPr>
              <a:t>Time: 1800 UTC</a:t>
            </a:r>
          </a:p>
        </p:txBody>
      </p:sp>
      <p:sp>
        <p:nvSpPr>
          <p:cNvPr id="58" name="Shape 58"/>
          <p:cNvSpPr txBox="1"/>
          <p:nvPr/>
        </p:nvSpPr>
        <p:spPr>
          <a:xfrm>
            <a:off x="0" y="1298847"/>
            <a:ext cx="9144000" cy="4458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GB" sz="2000">
                <a:latin typeface="Lucida Sans"/>
                <a:ea typeface="Lucida Sans"/>
                <a:cs typeface="Lucida Sans"/>
                <a:sym typeface="Lucida Sans"/>
              </a:rPr>
              <a:t>SECRET: LRG</a:t>
            </a:r>
            <a:r>
              <a:rPr lang="en-GB" sz="2000">
                <a:latin typeface="Lucida Sans"/>
                <a:ea typeface="Lucida Sans"/>
                <a:cs typeface="Lucida Sans"/>
                <a:sym typeface="Lucida Sans"/>
              </a:rPr>
              <a:t> PRIVATE OPERATION  (LRGPO)</a:t>
            </a:r>
          </a:p>
        </p:txBody>
      </p:sp>
      <p:sp>
        <p:nvSpPr>
          <p:cNvPr id="59" name="Shape 59"/>
          <p:cNvSpPr/>
          <p:nvPr/>
        </p:nvSpPr>
        <p:spPr>
          <a:xfrm>
            <a:off x="33125" y="4708928"/>
            <a:ext cx="1478100" cy="3471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0" name="Shape 60"/>
          <p:cNvSpPr txBox="1"/>
          <p:nvPr/>
        </p:nvSpPr>
        <p:spPr>
          <a:xfrm>
            <a:off x="21000" y="4649700"/>
            <a:ext cx="1568100" cy="408000"/>
          </a:xfrm>
          <a:prstGeom prst="rect">
            <a:avLst/>
          </a:prstGeom>
          <a:noFill/>
          <a:ln>
            <a:noFill/>
          </a:ln>
        </p:spPr>
        <p:txBody>
          <a:bodyPr anchorCtr="0" anchor="t" bIns="91425" lIns="91425" rIns="91425" wrap="square" tIns="91425">
            <a:noAutofit/>
          </a:bodyPr>
          <a:lstStyle/>
          <a:p>
            <a:pPr indent="0" lvl="0" marL="0" rtl="0">
              <a:spcBef>
                <a:spcPts val="0"/>
              </a:spcBef>
              <a:buNone/>
            </a:pPr>
            <a:r>
              <a:rPr lang="en-GB" sz="1000">
                <a:solidFill>
                  <a:srgbClr val="CCCCCC"/>
                </a:solidFill>
                <a:latin typeface="Lucida Sans"/>
                <a:ea typeface="Lucida Sans"/>
                <a:cs typeface="Lucida Sans"/>
                <a:sym typeface="Lucida Sans"/>
              </a:rPr>
              <a:t>Classification: SECRET</a:t>
            </a:r>
          </a:p>
          <a:p>
            <a:pPr indent="0" lvl="0" marL="0" rtl="0">
              <a:spcBef>
                <a:spcPts val="0"/>
              </a:spcBef>
              <a:buNone/>
            </a:pPr>
            <a:r>
              <a:rPr lang="en-GB" sz="1000">
                <a:solidFill>
                  <a:srgbClr val="CCCCCC"/>
                </a:solidFill>
                <a:latin typeface="Lucida Sans"/>
                <a:ea typeface="Lucida Sans"/>
                <a:cs typeface="Lucida Sans"/>
                <a:sym typeface="Lucida Sans"/>
              </a:rPr>
              <a:t>Area: UKRAINE</a:t>
            </a:r>
          </a:p>
        </p:txBody>
      </p:sp>
      <p:sp>
        <p:nvSpPr>
          <p:cNvPr id="61" name="Shape 61"/>
          <p:cNvSpPr/>
          <p:nvPr/>
        </p:nvSpPr>
        <p:spPr>
          <a:xfrm>
            <a:off x="2270150" y="1937825"/>
            <a:ext cx="1303500" cy="1233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62" name="Shape 62"/>
          <p:cNvSpPr txBox="1"/>
          <p:nvPr/>
        </p:nvSpPr>
        <p:spPr>
          <a:xfrm>
            <a:off x="2237978" y="1863900"/>
            <a:ext cx="1568100" cy="279000"/>
          </a:xfrm>
          <a:prstGeom prst="rect">
            <a:avLst/>
          </a:prstGeom>
          <a:noFill/>
          <a:ln>
            <a:noFill/>
          </a:ln>
        </p:spPr>
        <p:txBody>
          <a:bodyPr anchorCtr="0" anchor="t" bIns="91425" lIns="91425" rIns="91425" wrap="square" tIns="91425">
            <a:noAutofit/>
          </a:bodyPr>
          <a:lstStyle/>
          <a:p>
            <a:pPr indent="0" lvl="0" marL="0">
              <a:spcBef>
                <a:spcPts val="0"/>
              </a:spcBef>
              <a:buNone/>
            </a:pPr>
            <a:r>
              <a:rPr b="1" lang="en-GB" sz="800">
                <a:latin typeface="Lucida Sans"/>
                <a:ea typeface="Lucida Sans"/>
                <a:cs typeface="Lucida Sans"/>
                <a:sym typeface="Lucida Sans"/>
              </a:rPr>
              <a:t>INFORMATION WITHIN</a:t>
            </a:r>
          </a:p>
        </p:txBody>
      </p:sp>
      <p:sp>
        <p:nvSpPr>
          <p:cNvPr id="63" name="Shape 63"/>
          <p:cNvSpPr/>
          <p:nvPr/>
        </p:nvSpPr>
        <p:spPr>
          <a:xfrm>
            <a:off x="2270504" y="2061600"/>
            <a:ext cx="4520400" cy="25305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4" name="Shape 64"/>
          <p:cNvSpPr txBox="1"/>
          <p:nvPr/>
        </p:nvSpPr>
        <p:spPr>
          <a:xfrm>
            <a:off x="2211775" y="2009711"/>
            <a:ext cx="4631100" cy="21999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GB" sz="1600">
                <a:solidFill>
                  <a:srgbClr val="CCCCCC"/>
                </a:solidFill>
                <a:latin typeface="Lucida Sans"/>
                <a:ea typeface="Lucida Sans"/>
                <a:cs typeface="Lucida Sans"/>
                <a:sym typeface="Lucida Sans"/>
              </a:rPr>
              <a:t>LRGPO-1201 OPERATION SHADOW BEAR</a:t>
            </a:r>
          </a:p>
          <a:p>
            <a:pPr indent="0" lvl="0" marL="0" rtl="0" algn="ctr">
              <a:spcBef>
                <a:spcPts val="0"/>
              </a:spcBef>
              <a:buNone/>
            </a:pPr>
            <a:r>
              <a:t/>
            </a:r>
            <a:endParaRPr sz="1600" u="sng">
              <a:solidFill>
                <a:srgbClr val="CCCCCC"/>
              </a:solidFill>
              <a:latin typeface="Lucida Sans"/>
              <a:ea typeface="Lucida Sans"/>
              <a:cs typeface="Lucida Sans"/>
              <a:sym typeface="Lucida Sans"/>
            </a:endParaRPr>
          </a:p>
          <a:p>
            <a:pPr indent="0" lvl="0" marL="0" rtl="0" algn="ctr">
              <a:spcBef>
                <a:spcPts val="0"/>
              </a:spcBef>
              <a:buNone/>
            </a:pPr>
            <a:r>
              <a:rPr lang="en-GB" sz="1600" u="sng">
                <a:solidFill>
                  <a:srgbClr val="CCCCCC"/>
                </a:solidFill>
                <a:latin typeface="Lucida Sans"/>
                <a:ea typeface="Lucida Sans"/>
                <a:cs typeface="Lucida Sans"/>
                <a:sym typeface="Lucida Sans"/>
              </a:rPr>
              <a:t>LRG-NATO BRIEFING</a:t>
            </a:r>
          </a:p>
          <a:p>
            <a:pPr indent="0" lvl="0" marL="0" rtl="0" algn="ctr">
              <a:spcBef>
                <a:spcPts val="0"/>
              </a:spcBef>
              <a:buNone/>
            </a:pPr>
            <a:r>
              <a:t/>
            </a:r>
            <a:endParaRPr sz="1600" u="sng">
              <a:solidFill>
                <a:srgbClr val="CCCCCC"/>
              </a:solidFill>
              <a:latin typeface="Lucida Sans"/>
              <a:ea typeface="Lucida Sans"/>
              <a:cs typeface="Lucida Sans"/>
              <a:sym typeface="Lucida Sans"/>
            </a:endParaRPr>
          </a:p>
          <a:p>
            <a:pPr indent="0" lvl="0" marL="0" rtl="0" algn="ctr">
              <a:spcBef>
                <a:spcPts val="0"/>
              </a:spcBef>
              <a:buNone/>
            </a:pPr>
            <a:r>
              <a:rPr lang="en-GB" sz="2400">
                <a:solidFill>
                  <a:srgbClr val="CCCCCC"/>
                </a:solidFill>
                <a:latin typeface="Lucida Sans"/>
                <a:ea typeface="Lucida Sans"/>
                <a:cs typeface="Lucida Sans"/>
                <a:sym typeface="Lucida Sans"/>
              </a:rPr>
              <a:t>LOCATION</a:t>
            </a:r>
          </a:p>
          <a:p>
            <a:pPr indent="0" lvl="0" marL="0" rtl="0" algn="ctr">
              <a:spcBef>
                <a:spcPts val="0"/>
              </a:spcBef>
              <a:buNone/>
            </a:pPr>
            <a:r>
              <a:rPr lang="en-GB" sz="2400">
                <a:solidFill>
                  <a:srgbClr val="CCCCCC"/>
                </a:solidFill>
                <a:latin typeface="Lucida Sans"/>
                <a:ea typeface="Lucida Sans"/>
                <a:cs typeface="Lucida Sans"/>
                <a:sym typeface="Lucida Sans"/>
              </a:rPr>
              <a:t>SOUTH ZARGORIA</a:t>
            </a:r>
          </a:p>
          <a:p>
            <a:pPr indent="0" lvl="0" marL="0" rtl="0" algn="ctr">
              <a:spcBef>
                <a:spcPts val="0"/>
              </a:spcBef>
              <a:buNone/>
            </a:pPr>
            <a:r>
              <a:rPr lang="en-GB" sz="2400">
                <a:solidFill>
                  <a:srgbClr val="CCCCCC"/>
                </a:solidFill>
                <a:latin typeface="Lucida Sans"/>
                <a:ea typeface="Lucida Sans"/>
                <a:cs typeface="Lucida Sans"/>
                <a:sym typeface="Lucida Sans"/>
              </a:rPr>
              <a:t>UKRAINE</a:t>
            </a:r>
          </a:p>
          <a:p>
            <a:pPr indent="0" lvl="0" marL="0" rtl="0" algn="ctr">
              <a:spcBef>
                <a:spcPts val="0"/>
              </a:spcBef>
              <a:buNone/>
            </a:pPr>
            <a:r>
              <a:t/>
            </a:r>
            <a:endParaRPr sz="2400">
              <a:solidFill>
                <a:srgbClr val="CCCCCC"/>
              </a:solidFill>
              <a:latin typeface="Lucida Sans"/>
              <a:ea typeface="Lucida Sans"/>
              <a:cs typeface="Lucida Sans"/>
              <a:sym typeface="Lucida Sans"/>
            </a:endParaRPr>
          </a:p>
          <a:p>
            <a:pPr indent="0" lvl="0" marL="0" rtl="0" algn="ctr">
              <a:spcBef>
                <a:spcPts val="0"/>
              </a:spcBef>
              <a:buNone/>
            </a:pPr>
            <a:r>
              <a:t/>
            </a:r>
            <a:endParaRPr sz="2400">
              <a:solidFill>
                <a:srgbClr val="CCCCCC"/>
              </a:solidFill>
              <a:latin typeface="Lucida Sans"/>
              <a:ea typeface="Lucida Sans"/>
              <a:cs typeface="Lucida Sans"/>
              <a:sym typeface="Lucida Sans"/>
            </a:endParaRPr>
          </a:p>
          <a:p>
            <a:pPr indent="0" lvl="0" marL="0" rtl="0" algn="ctr">
              <a:spcBef>
                <a:spcPts val="0"/>
              </a:spcBef>
              <a:buNone/>
            </a:pPr>
            <a:r>
              <a:t/>
            </a:r>
            <a:endParaRPr sz="2400">
              <a:solidFill>
                <a:srgbClr val="CCCCCC"/>
              </a:solidFill>
              <a:latin typeface="Lucida Sans"/>
              <a:ea typeface="Lucida Sans"/>
              <a:cs typeface="Lucida Sans"/>
              <a:sym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Shape 69"/>
          <p:cNvSpPr/>
          <p:nvPr/>
        </p:nvSpPr>
        <p:spPr>
          <a:xfrm>
            <a:off x="96000" y="246900"/>
            <a:ext cx="3186000" cy="9327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0" name="Shape 70"/>
          <p:cNvSpPr txBox="1"/>
          <p:nvPr/>
        </p:nvSpPr>
        <p:spPr>
          <a:xfrm>
            <a:off x="76200" y="228600"/>
            <a:ext cx="3205800" cy="932700"/>
          </a:xfrm>
          <a:prstGeom prst="rect">
            <a:avLst/>
          </a:prstGeom>
          <a:noFill/>
          <a:ln>
            <a:noFill/>
          </a:ln>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GB" sz="1600">
                <a:solidFill>
                  <a:srgbClr val="CCCCCC"/>
                </a:solidFill>
                <a:latin typeface="Lucida Sans"/>
                <a:ea typeface="Lucida Sans"/>
                <a:cs typeface="Lucida Sans"/>
                <a:sym typeface="Lucida Sans"/>
              </a:rPr>
              <a:t>Operation: 	</a:t>
            </a:r>
            <a:r>
              <a:rPr lang="en-GB">
                <a:solidFill>
                  <a:srgbClr val="CCCCCC"/>
                </a:solidFill>
                <a:latin typeface="Lucida Sans"/>
                <a:ea typeface="Lucida Sans"/>
                <a:cs typeface="Lucida Sans"/>
                <a:sym typeface="Lucida Sans"/>
              </a:rPr>
              <a:t>SHADOW BEAR</a:t>
            </a:r>
          </a:p>
          <a:p>
            <a:pPr indent="-69850" lvl="0" marL="0" rtl="0">
              <a:spcBef>
                <a:spcPts val="0"/>
              </a:spcBef>
              <a:buClr>
                <a:schemeClr val="dk1"/>
              </a:buClr>
              <a:buSzPts val="1100"/>
              <a:buFont typeface="Arial"/>
              <a:buNone/>
            </a:pPr>
            <a:r>
              <a:rPr lang="en-GB" sz="1600">
                <a:solidFill>
                  <a:srgbClr val="CCCCCC"/>
                </a:solidFill>
                <a:latin typeface="Lucida Sans"/>
                <a:ea typeface="Lucida Sans"/>
                <a:cs typeface="Lucida Sans"/>
                <a:sym typeface="Lucida Sans"/>
              </a:rPr>
              <a:t>Location: 	</a:t>
            </a:r>
            <a:r>
              <a:rPr lang="en-GB">
                <a:solidFill>
                  <a:srgbClr val="CCCCCC"/>
                </a:solidFill>
                <a:latin typeface="Lucida Sans"/>
                <a:ea typeface="Lucida Sans"/>
                <a:cs typeface="Lucida Sans"/>
                <a:sym typeface="Lucida Sans"/>
              </a:rPr>
              <a:t>SOUTH ZARGORIA</a:t>
            </a:r>
            <a:r>
              <a:rPr lang="en-GB" sz="1600">
                <a:solidFill>
                  <a:srgbClr val="CCCCCC"/>
                </a:solidFill>
                <a:latin typeface="Lucida Sans"/>
                <a:ea typeface="Lucida Sans"/>
                <a:cs typeface="Lucida Sans"/>
                <a:sym typeface="Lucida Sans"/>
              </a:rPr>
              <a:t> </a:t>
            </a:r>
          </a:p>
          <a:p>
            <a:pPr indent="387350" lvl="0" marL="914400" rtl="0">
              <a:spcBef>
                <a:spcPts val="0"/>
              </a:spcBef>
              <a:buClr>
                <a:schemeClr val="dk1"/>
              </a:buClr>
              <a:buSzPts val="1100"/>
              <a:buFont typeface="Arial"/>
              <a:buNone/>
            </a:pPr>
            <a:r>
              <a:rPr lang="en-GB" sz="1600">
                <a:solidFill>
                  <a:srgbClr val="CCCCCC"/>
                </a:solidFill>
                <a:latin typeface="Lucida Sans"/>
                <a:ea typeface="Lucida Sans"/>
                <a:cs typeface="Lucida Sans"/>
                <a:sym typeface="Lucida Sans"/>
              </a:rPr>
              <a:t>UKRAINE</a:t>
            </a:r>
          </a:p>
        </p:txBody>
      </p:sp>
      <p:sp>
        <p:nvSpPr>
          <p:cNvPr id="71" name="Shape 71"/>
          <p:cNvSpPr/>
          <p:nvPr/>
        </p:nvSpPr>
        <p:spPr>
          <a:xfrm>
            <a:off x="5930250" y="228600"/>
            <a:ext cx="3186000" cy="9327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txBox="1"/>
          <p:nvPr/>
        </p:nvSpPr>
        <p:spPr>
          <a:xfrm>
            <a:off x="5910450" y="210300"/>
            <a:ext cx="3267300" cy="932700"/>
          </a:xfrm>
          <a:prstGeom prst="rect">
            <a:avLst/>
          </a:prstGeom>
          <a:noFill/>
          <a:ln>
            <a:noFill/>
          </a:ln>
        </p:spPr>
        <p:txBody>
          <a:bodyPr anchorCtr="0" anchor="t" bIns="91425" lIns="91425" rIns="91425" wrap="square" tIns="91425">
            <a:noAutofit/>
          </a:bodyPr>
          <a:lstStyle/>
          <a:p>
            <a:pPr indent="0" lvl="0" marL="0" rtl="0">
              <a:lnSpc>
                <a:spcPct val="200000"/>
              </a:lnSpc>
              <a:spcBef>
                <a:spcPts val="0"/>
              </a:spcBef>
              <a:buNone/>
            </a:pPr>
            <a:r>
              <a:rPr lang="en-GB" sz="1600">
                <a:solidFill>
                  <a:srgbClr val="CCCCCC"/>
                </a:solidFill>
                <a:latin typeface="Lucida Sans"/>
                <a:ea typeface="Lucida Sans"/>
                <a:cs typeface="Lucida Sans"/>
                <a:sym typeface="Lucida Sans"/>
              </a:rPr>
              <a:t>Date:  </a:t>
            </a:r>
            <a:r>
              <a:rPr lang="en-GB" sz="1600">
                <a:solidFill>
                  <a:srgbClr val="CCCCCC"/>
                </a:solidFill>
                <a:latin typeface="Lucida Sans"/>
                <a:ea typeface="Lucida Sans"/>
                <a:cs typeface="Lucida Sans"/>
                <a:sym typeface="Lucida Sans"/>
              </a:rPr>
              <a:t>12 JAN - 16 FEB</a:t>
            </a:r>
          </a:p>
          <a:p>
            <a:pPr indent="0" lvl="0" marL="0" rtl="0">
              <a:lnSpc>
                <a:spcPct val="200000"/>
              </a:lnSpc>
              <a:spcBef>
                <a:spcPts val="0"/>
              </a:spcBef>
              <a:buNone/>
            </a:pPr>
            <a:r>
              <a:rPr lang="en-GB" sz="1600">
                <a:solidFill>
                  <a:srgbClr val="CCCCCC"/>
                </a:solidFill>
                <a:latin typeface="Lucida Sans"/>
                <a:ea typeface="Lucida Sans"/>
                <a:cs typeface="Lucida Sans"/>
                <a:sym typeface="Lucida Sans"/>
              </a:rPr>
              <a:t>Time: </a:t>
            </a:r>
            <a:r>
              <a:rPr lang="en-GB" sz="1600">
                <a:solidFill>
                  <a:srgbClr val="CCCCCC"/>
                </a:solidFill>
                <a:latin typeface="Lucida Sans"/>
                <a:ea typeface="Lucida Sans"/>
                <a:cs typeface="Lucida Sans"/>
                <a:sym typeface="Lucida Sans"/>
              </a:rPr>
              <a:t>1800 UTC</a:t>
            </a:r>
          </a:p>
        </p:txBody>
      </p:sp>
      <p:sp>
        <p:nvSpPr>
          <p:cNvPr id="73" name="Shape 73"/>
          <p:cNvSpPr txBox="1"/>
          <p:nvPr/>
        </p:nvSpPr>
        <p:spPr>
          <a:xfrm>
            <a:off x="0" y="1298847"/>
            <a:ext cx="9144000" cy="445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GB" sz="2000">
                <a:latin typeface="Lucida Sans"/>
                <a:ea typeface="Lucida Sans"/>
                <a:cs typeface="Lucida Sans"/>
                <a:sym typeface="Lucida Sans"/>
              </a:rPr>
              <a:t>SITUATION</a:t>
            </a:r>
          </a:p>
        </p:txBody>
      </p:sp>
      <p:sp>
        <p:nvSpPr>
          <p:cNvPr id="74" name="Shape 74"/>
          <p:cNvSpPr/>
          <p:nvPr/>
        </p:nvSpPr>
        <p:spPr>
          <a:xfrm>
            <a:off x="33125" y="4708928"/>
            <a:ext cx="1478100" cy="3471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txBox="1"/>
          <p:nvPr/>
        </p:nvSpPr>
        <p:spPr>
          <a:xfrm>
            <a:off x="21000" y="4649700"/>
            <a:ext cx="1568100" cy="408000"/>
          </a:xfrm>
          <a:prstGeom prst="rect">
            <a:avLst/>
          </a:prstGeom>
          <a:noFill/>
          <a:ln>
            <a:noFill/>
          </a:ln>
        </p:spPr>
        <p:txBody>
          <a:bodyPr anchorCtr="0" anchor="t" bIns="91425" lIns="91425" rIns="91425" wrap="square" tIns="91425">
            <a:noAutofit/>
          </a:bodyPr>
          <a:lstStyle/>
          <a:p>
            <a:pPr indent="0" lvl="0" marL="0" rtl="0">
              <a:spcBef>
                <a:spcPts val="0"/>
              </a:spcBef>
              <a:buNone/>
            </a:pPr>
            <a:r>
              <a:rPr lang="en-GB" sz="1000">
                <a:solidFill>
                  <a:srgbClr val="CCCCCC"/>
                </a:solidFill>
                <a:latin typeface="Lucida Sans"/>
                <a:ea typeface="Lucida Sans"/>
                <a:cs typeface="Lucida Sans"/>
                <a:sym typeface="Lucida Sans"/>
              </a:rPr>
              <a:t>Classification: SECRET</a:t>
            </a:r>
          </a:p>
          <a:p>
            <a:pPr indent="0" lvl="0" marL="0" rtl="0">
              <a:spcBef>
                <a:spcPts val="0"/>
              </a:spcBef>
              <a:buNone/>
            </a:pPr>
            <a:r>
              <a:rPr lang="en-GB" sz="1000">
                <a:solidFill>
                  <a:srgbClr val="CCCCCC"/>
                </a:solidFill>
                <a:latin typeface="Lucida Sans"/>
                <a:ea typeface="Lucida Sans"/>
                <a:cs typeface="Lucida Sans"/>
                <a:sym typeface="Lucida Sans"/>
              </a:rPr>
              <a:t>Area: UKRAINE</a:t>
            </a:r>
          </a:p>
        </p:txBody>
      </p:sp>
      <p:sp>
        <p:nvSpPr>
          <p:cNvPr id="76" name="Shape 76"/>
          <p:cNvSpPr txBox="1"/>
          <p:nvPr/>
        </p:nvSpPr>
        <p:spPr>
          <a:xfrm>
            <a:off x="64850" y="1777200"/>
            <a:ext cx="9015600" cy="2872500"/>
          </a:xfrm>
          <a:prstGeom prst="rect">
            <a:avLst/>
          </a:prstGeom>
          <a:noFill/>
          <a:ln>
            <a:noFill/>
          </a:ln>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GB">
                <a:solidFill>
                  <a:srgbClr val="CCCCCC"/>
                </a:solidFill>
              </a:rPr>
              <a:t>Several weeks of civil war within Ukraine has resulted in a complete breakdown of law and order. The fiercest conflict rages along the southern coast, drawing what little loyalist forces remain into the large population centres to battle the increasingly brutal rebels. A large group of bandits and insurgents have used the resulting power vacuum to seize large swathes of the countryside along the Ukrainian/Romanian border.</a:t>
            </a:r>
          </a:p>
          <a:p>
            <a:pPr indent="-69850" lvl="0" marL="0">
              <a:spcBef>
                <a:spcPts val="0"/>
              </a:spcBef>
              <a:buClr>
                <a:schemeClr val="dk1"/>
              </a:buClr>
              <a:buSzPts val="1100"/>
              <a:buFont typeface="Arial"/>
              <a:buNone/>
            </a:pPr>
            <a:r>
              <a:t/>
            </a:r>
            <a:endParaRPr>
              <a:solidFill>
                <a:srgbClr val="CCCCCC"/>
              </a:solidFill>
            </a:endParaRPr>
          </a:p>
          <a:p>
            <a:pPr indent="0" lvl="0" marL="0">
              <a:spcBef>
                <a:spcPts val="0"/>
              </a:spcBef>
              <a:buNone/>
            </a:pPr>
            <a:r>
              <a:rPr lang="en-GB">
                <a:solidFill>
                  <a:srgbClr val="CCCCCC"/>
                </a:solidFill>
              </a:rPr>
              <a:t>Despite widespread reports of kidnapping, forced labour and summary executions, the UN security council has been unable to agree any military response. The Russian Federation continue to use their veto to prevent any action citing concerns about the number of NATO troops deployed along its western borders already.</a:t>
            </a:r>
          </a:p>
          <a:p>
            <a:pPr indent="0" lvl="0" marL="0">
              <a:spcBef>
                <a:spcPts val="0"/>
              </a:spcBef>
              <a:buNone/>
            </a:pPr>
            <a:r>
              <a:t/>
            </a:r>
            <a:endParaRPr>
              <a:solidFill>
                <a:srgbClr val="CCCCCC"/>
              </a:solidFill>
            </a:endParaRPr>
          </a:p>
          <a:p>
            <a:pPr indent="-69850" lvl="0" marL="0">
              <a:spcBef>
                <a:spcPts val="0"/>
              </a:spcBef>
              <a:buClr>
                <a:schemeClr val="dk1"/>
              </a:buClr>
              <a:buSzPts val="1100"/>
              <a:buFont typeface="Arial"/>
              <a:buNone/>
            </a:pPr>
            <a:r>
              <a:rPr lang="en-GB">
                <a:solidFill>
                  <a:srgbClr val="CCCCCC"/>
                </a:solidFill>
              </a:rPr>
              <a:t>Thousands of refugees have fled across the Romanian border causing a humanitarian crisis. Romania has requested immediate NATO assistance to set up a safe buffer zone inside of Ukraine to slow the tide of human traffic. NATO have decided to take unilateral action and the LRG are being deployed as the first NATO forces to cross the border.</a:t>
            </a:r>
          </a:p>
          <a:p>
            <a:pPr indent="0" lvl="0" marL="0" rtl="0">
              <a:spcBef>
                <a:spcPts val="0"/>
              </a:spcBef>
              <a:buNone/>
            </a:pPr>
            <a:r>
              <a:t/>
            </a:r>
            <a:endParaRPr>
              <a:solidFill>
                <a:srgbClr val="CCCC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Shape 81"/>
          <p:cNvSpPr/>
          <p:nvPr/>
        </p:nvSpPr>
        <p:spPr>
          <a:xfrm>
            <a:off x="96000" y="246900"/>
            <a:ext cx="3186000" cy="9327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txBox="1"/>
          <p:nvPr/>
        </p:nvSpPr>
        <p:spPr>
          <a:xfrm>
            <a:off x="76200" y="228600"/>
            <a:ext cx="3205800" cy="932700"/>
          </a:xfrm>
          <a:prstGeom prst="rect">
            <a:avLst/>
          </a:prstGeom>
          <a:noFill/>
          <a:ln>
            <a:noFill/>
          </a:ln>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GB" sz="1600">
                <a:solidFill>
                  <a:srgbClr val="CCCCCC"/>
                </a:solidFill>
                <a:latin typeface="Lucida Sans"/>
                <a:ea typeface="Lucida Sans"/>
                <a:cs typeface="Lucida Sans"/>
                <a:sym typeface="Lucida Sans"/>
              </a:rPr>
              <a:t>Operation: 	</a:t>
            </a:r>
            <a:r>
              <a:rPr lang="en-GB">
                <a:solidFill>
                  <a:srgbClr val="CCCCCC"/>
                </a:solidFill>
                <a:latin typeface="Lucida Sans"/>
                <a:ea typeface="Lucida Sans"/>
                <a:cs typeface="Lucida Sans"/>
                <a:sym typeface="Lucida Sans"/>
              </a:rPr>
              <a:t>SHADOW BEAR</a:t>
            </a:r>
          </a:p>
          <a:p>
            <a:pPr indent="-69850" lvl="0" marL="0" rtl="0">
              <a:spcBef>
                <a:spcPts val="0"/>
              </a:spcBef>
              <a:buClr>
                <a:schemeClr val="dk1"/>
              </a:buClr>
              <a:buSzPts val="1100"/>
              <a:buFont typeface="Arial"/>
              <a:buNone/>
            </a:pPr>
            <a:r>
              <a:rPr lang="en-GB" sz="1600">
                <a:solidFill>
                  <a:srgbClr val="CCCCCC"/>
                </a:solidFill>
                <a:latin typeface="Lucida Sans"/>
                <a:ea typeface="Lucida Sans"/>
                <a:cs typeface="Lucida Sans"/>
                <a:sym typeface="Lucida Sans"/>
              </a:rPr>
              <a:t>Location: 	</a:t>
            </a:r>
            <a:r>
              <a:rPr lang="en-GB">
                <a:solidFill>
                  <a:srgbClr val="CCCCCC"/>
                </a:solidFill>
                <a:latin typeface="Lucida Sans"/>
                <a:ea typeface="Lucida Sans"/>
                <a:cs typeface="Lucida Sans"/>
                <a:sym typeface="Lucida Sans"/>
              </a:rPr>
              <a:t>SOUTH ZARGORIA</a:t>
            </a:r>
            <a:r>
              <a:rPr lang="en-GB" sz="1600">
                <a:solidFill>
                  <a:srgbClr val="CCCCCC"/>
                </a:solidFill>
                <a:latin typeface="Lucida Sans"/>
                <a:ea typeface="Lucida Sans"/>
                <a:cs typeface="Lucida Sans"/>
                <a:sym typeface="Lucida Sans"/>
              </a:rPr>
              <a:t> </a:t>
            </a:r>
          </a:p>
          <a:p>
            <a:pPr indent="387350" lvl="0" marL="914400" rtl="0">
              <a:spcBef>
                <a:spcPts val="0"/>
              </a:spcBef>
              <a:buClr>
                <a:schemeClr val="dk1"/>
              </a:buClr>
              <a:buSzPts val="1100"/>
              <a:buFont typeface="Arial"/>
              <a:buNone/>
            </a:pPr>
            <a:r>
              <a:rPr lang="en-GB" sz="1600">
                <a:solidFill>
                  <a:srgbClr val="CCCCCC"/>
                </a:solidFill>
                <a:latin typeface="Lucida Sans"/>
                <a:ea typeface="Lucida Sans"/>
                <a:cs typeface="Lucida Sans"/>
                <a:sym typeface="Lucida Sans"/>
              </a:rPr>
              <a:t>UKRAINE</a:t>
            </a:r>
          </a:p>
        </p:txBody>
      </p:sp>
      <p:sp>
        <p:nvSpPr>
          <p:cNvPr id="83" name="Shape 83"/>
          <p:cNvSpPr/>
          <p:nvPr/>
        </p:nvSpPr>
        <p:spPr>
          <a:xfrm>
            <a:off x="5930250" y="228600"/>
            <a:ext cx="3186000" cy="9327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4" name="Shape 84"/>
          <p:cNvSpPr txBox="1"/>
          <p:nvPr/>
        </p:nvSpPr>
        <p:spPr>
          <a:xfrm>
            <a:off x="5910450" y="210300"/>
            <a:ext cx="3267300" cy="932700"/>
          </a:xfrm>
          <a:prstGeom prst="rect">
            <a:avLst/>
          </a:prstGeom>
          <a:noFill/>
          <a:ln>
            <a:noFill/>
          </a:ln>
        </p:spPr>
        <p:txBody>
          <a:bodyPr anchorCtr="0" anchor="t" bIns="91425" lIns="91425" rIns="91425" wrap="square" tIns="91425">
            <a:noAutofit/>
          </a:bodyPr>
          <a:lstStyle/>
          <a:p>
            <a:pPr indent="0" lvl="0" marL="0" rtl="0">
              <a:lnSpc>
                <a:spcPct val="200000"/>
              </a:lnSpc>
              <a:spcBef>
                <a:spcPts val="0"/>
              </a:spcBef>
              <a:buNone/>
            </a:pPr>
            <a:r>
              <a:rPr lang="en-GB" sz="1600">
                <a:solidFill>
                  <a:srgbClr val="CCCCCC"/>
                </a:solidFill>
                <a:latin typeface="Lucida Sans"/>
                <a:ea typeface="Lucida Sans"/>
                <a:cs typeface="Lucida Sans"/>
                <a:sym typeface="Lucida Sans"/>
              </a:rPr>
              <a:t>Date:  </a:t>
            </a:r>
            <a:r>
              <a:rPr lang="en-GB" sz="1600">
                <a:solidFill>
                  <a:srgbClr val="CCCCCC"/>
                </a:solidFill>
                <a:latin typeface="Lucida Sans"/>
                <a:ea typeface="Lucida Sans"/>
                <a:cs typeface="Lucida Sans"/>
                <a:sym typeface="Lucida Sans"/>
              </a:rPr>
              <a:t>12 JAN - 16 FEB</a:t>
            </a:r>
          </a:p>
          <a:p>
            <a:pPr indent="0" lvl="0" marL="0" rtl="0">
              <a:lnSpc>
                <a:spcPct val="200000"/>
              </a:lnSpc>
              <a:spcBef>
                <a:spcPts val="0"/>
              </a:spcBef>
              <a:buNone/>
            </a:pPr>
            <a:r>
              <a:rPr lang="en-GB" sz="1600">
                <a:solidFill>
                  <a:srgbClr val="CCCCCC"/>
                </a:solidFill>
                <a:latin typeface="Lucida Sans"/>
                <a:ea typeface="Lucida Sans"/>
                <a:cs typeface="Lucida Sans"/>
                <a:sym typeface="Lucida Sans"/>
              </a:rPr>
              <a:t>Time: </a:t>
            </a:r>
            <a:r>
              <a:rPr lang="en-GB" sz="1600">
                <a:solidFill>
                  <a:srgbClr val="CCCCCC"/>
                </a:solidFill>
                <a:latin typeface="Lucida Sans"/>
                <a:ea typeface="Lucida Sans"/>
                <a:cs typeface="Lucida Sans"/>
                <a:sym typeface="Lucida Sans"/>
              </a:rPr>
              <a:t>1800 UTC</a:t>
            </a:r>
          </a:p>
        </p:txBody>
      </p:sp>
      <p:sp>
        <p:nvSpPr>
          <p:cNvPr id="85" name="Shape 85"/>
          <p:cNvSpPr txBox="1"/>
          <p:nvPr/>
        </p:nvSpPr>
        <p:spPr>
          <a:xfrm>
            <a:off x="0" y="1298847"/>
            <a:ext cx="9144000" cy="445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GB" sz="2000">
                <a:latin typeface="Lucida Sans"/>
                <a:ea typeface="Lucida Sans"/>
                <a:cs typeface="Lucida Sans"/>
                <a:sym typeface="Lucida Sans"/>
              </a:rPr>
              <a:t>ENEMY FORCES</a:t>
            </a:r>
          </a:p>
        </p:txBody>
      </p:sp>
      <p:sp>
        <p:nvSpPr>
          <p:cNvPr id="86" name="Shape 86"/>
          <p:cNvSpPr/>
          <p:nvPr/>
        </p:nvSpPr>
        <p:spPr>
          <a:xfrm>
            <a:off x="33125" y="4708928"/>
            <a:ext cx="1478100" cy="3471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txBox="1"/>
          <p:nvPr/>
        </p:nvSpPr>
        <p:spPr>
          <a:xfrm>
            <a:off x="21000" y="4649700"/>
            <a:ext cx="1568100" cy="408000"/>
          </a:xfrm>
          <a:prstGeom prst="rect">
            <a:avLst/>
          </a:prstGeom>
          <a:noFill/>
          <a:ln>
            <a:noFill/>
          </a:ln>
        </p:spPr>
        <p:txBody>
          <a:bodyPr anchorCtr="0" anchor="t" bIns="91425" lIns="91425" rIns="91425" wrap="square" tIns="91425">
            <a:noAutofit/>
          </a:bodyPr>
          <a:lstStyle/>
          <a:p>
            <a:pPr indent="0" lvl="0" marL="0" rtl="0">
              <a:spcBef>
                <a:spcPts val="0"/>
              </a:spcBef>
              <a:buNone/>
            </a:pPr>
            <a:r>
              <a:rPr lang="en-GB" sz="1000">
                <a:solidFill>
                  <a:srgbClr val="CCCCCC"/>
                </a:solidFill>
                <a:latin typeface="Lucida Sans"/>
                <a:ea typeface="Lucida Sans"/>
                <a:cs typeface="Lucida Sans"/>
                <a:sym typeface="Lucida Sans"/>
              </a:rPr>
              <a:t>Classification: SECRET</a:t>
            </a:r>
          </a:p>
          <a:p>
            <a:pPr indent="0" lvl="0" marL="0" rtl="0">
              <a:spcBef>
                <a:spcPts val="0"/>
              </a:spcBef>
              <a:buNone/>
            </a:pPr>
            <a:r>
              <a:rPr lang="en-GB" sz="1000">
                <a:solidFill>
                  <a:srgbClr val="CCCCCC"/>
                </a:solidFill>
                <a:latin typeface="Lucida Sans"/>
                <a:ea typeface="Lucida Sans"/>
                <a:cs typeface="Lucida Sans"/>
                <a:sym typeface="Lucida Sans"/>
              </a:rPr>
              <a:t>Area: UKRAINE</a:t>
            </a:r>
          </a:p>
        </p:txBody>
      </p:sp>
      <p:sp>
        <p:nvSpPr>
          <p:cNvPr id="88" name="Shape 88"/>
          <p:cNvSpPr txBox="1"/>
          <p:nvPr/>
        </p:nvSpPr>
        <p:spPr>
          <a:xfrm>
            <a:off x="64850" y="1777200"/>
            <a:ext cx="9015600" cy="28725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a:solidFill>
                <a:srgbClr val="CCCCCC"/>
              </a:solidFill>
            </a:endParaRPr>
          </a:p>
          <a:p>
            <a:pPr indent="-69850" lvl="0" marL="0" rtl="0">
              <a:spcBef>
                <a:spcPts val="0"/>
              </a:spcBef>
              <a:buClr>
                <a:schemeClr val="dk1"/>
              </a:buClr>
              <a:buSzPts val="1100"/>
              <a:buFont typeface="Arial"/>
              <a:buNone/>
            </a:pPr>
            <a:r>
              <a:rPr lang="en-GB">
                <a:solidFill>
                  <a:srgbClr val="CCCCCC"/>
                </a:solidFill>
              </a:rPr>
              <a:t>Ukrainian Insurgents</a:t>
            </a:r>
          </a:p>
          <a:p>
            <a:pPr indent="-69850" lvl="0" marL="0">
              <a:spcBef>
                <a:spcPts val="0"/>
              </a:spcBef>
              <a:buClr>
                <a:schemeClr val="dk1"/>
              </a:buClr>
              <a:buSzPts val="1100"/>
              <a:buFont typeface="Arial"/>
              <a:buNone/>
            </a:pPr>
            <a:r>
              <a:t/>
            </a:r>
            <a:endParaRPr>
              <a:solidFill>
                <a:srgbClr val="CCCCCC"/>
              </a:solidFill>
            </a:endParaRPr>
          </a:p>
          <a:p>
            <a:pPr indent="0" lvl="0" marL="0">
              <a:spcBef>
                <a:spcPts val="0"/>
              </a:spcBef>
              <a:buNone/>
            </a:pPr>
            <a:r>
              <a:rPr lang="en-GB">
                <a:solidFill>
                  <a:srgbClr val="CCCCCC"/>
                </a:solidFill>
              </a:rPr>
              <a:t>The majority of enemy forces along the border area are criminals and ex-soldiers, intent on exploiting the current situation for their own financial gain. They are equipped with weapons typical of the region, using mainly AK variants and RPGs. They have possession of several armed vehicles captured from the remaining loyalist forces in this area. </a:t>
            </a:r>
          </a:p>
          <a:p>
            <a:pPr indent="0" lvl="0" marL="0">
              <a:spcBef>
                <a:spcPts val="0"/>
              </a:spcBef>
              <a:buNone/>
            </a:pPr>
            <a:r>
              <a:t/>
            </a:r>
            <a:endParaRPr>
              <a:solidFill>
                <a:srgbClr val="CCCCCC"/>
              </a:solidFill>
            </a:endParaRPr>
          </a:p>
          <a:p>
            <a:pPr indent="-69850" lvl="0" marL="0">
              <a:spcBef>
                <a:spcPts val="0"/>
              </a:spcBef>
              <a:buClr>
                <a:schemeClr val="dk1"/>
              </a:buClr>
              <a:buSzPts val="1100"/>
              <a:buFont typeface="Arial"/>
              <a:buNone/>
            </a:pPr>
            <a:r>
              <a:rPr lang="en-GB">
                <a:solidFill>
                  <a:srgbClr val="CCCCCC"/>
                </a:solidFill>
              </a:rPr>
              <a:t>They rely on their brutal methods to intimidate the civilian population into silence. Any who resist are at best sentenced to manual labour or at worst executed.</a:t>
            </a:r>
          </a:p>
          <a:p>
            <a:pPr indent="0" lvl="0" marL="0" rtl="0">
              <a:spcBef>
                <a:spcPts val="0"/>
              </a:spcBef>
              <a:buNone/>
            </a:pPr>
            <a:r>
              <a:t/>
            </a:r>
            <a:endParaRPr>
              <a:solidFill>
                <a:srgbClr val="CCCC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Shape 93"/>
          <p:cNvSpPr/>
          <p:nvPr/>
        </p:nvSpPr>
        <p:spPr>
          <a:xfrm>
            <a:off x="96000" y="246900"/>
            <a:ext cx="3186000" cy="9327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txBox="1"/>
          <p:nvPr/>
        </p:nvSpPr>
        <p:spPr>
          <a:xfrm>
            <a:off x="76200" y="228600"/>
            <a:ext cx="3205800" cy="932700"/>
          </a:xfrm>
          <a:prstGeom prst="rect">
            <a:avLst/>
          </a:prstGeom>
          <a:noFill/>
          <a:ln>
            <a:noFill/>
          </a:ln>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GB" sz="1600">
                <a:solidFill>
                  <a:srgbClr val="CCCCCC"/>
                </a:solidFill>
                <a:latin typeface="Lucida Sans"/>
                <a:ea typeface="Lucida Sans"/>
                <a:cs typeface="Lucida Sans"/>
                <a:sym typeface="Lucida Sans"/>
              </a:rPr>
              <a:t>Operation: 	</a:t>
            </a:r>
            <a:r>
              <a:rPr lang="en-GB">
                <a:solidFill>
                  <a:srgbClr val="CCCCCC"/>
                </a:solidFill>
                <a:latin typeface="Lucida Sans"/>
                <a:ea typeface="Lucida Sans"/>
                <a:cs typeface="Lucida Sans"/>
                <a:sym typeface="Lucida Sans"/>
              </a:rPr>
              <a:t>SHADOW BEAR</a:t>
            </a:r>
          </a:p>
          <a:p>
            <a:pPr indent="-69850" lvl="0" marL="0" rtl="0">
              <a:spcBef>
                <a:spcPts val="0"/>
              </a:spcBef>
              <a:buClr>
                <a:schemeClr val="dk1"/>
              </a:buClr>
              <a:buSzPts val="1100"/>
              <a:buFont typeface="Arial"/>
              <a:buNone/>
            </a:pPr>
            <a:r>
              <a:rPr lang="en-GB" sz="1600">
                <a:solidFill>
                  <a:srgbClr val="CCCCCC"/>
                </a:solidFill>
                <a:latin typeface="Lucida Sans"/>
                <a:ea typeface="Lucida Sans"/>
                <a:cs typeface="Lucida Sans"/>
                <a:sym typeface="Lucida Sans"/>
              </a:rPr>
              <a:t>Location: 	</a:t>
            </a:r>
            <a:r>
              <a:rPr lang="en-GB">
                <a:solidFill>
                  <a:srgbClr val="CCCCCC"/>
                </a:solidFill>
                <a:latin typeface="Lucida Sans"/>
                <a:ea typeface="Lucida Sans"/>
                <a:cs typeface="Lucida Sans"/>
                <a:sym typeface="Lucida Sans"/>
              </a:rPr>
              <a:t>SOUTH ZARGORIA</a:t>
            </a:r>
            <a:r>
              <a:rPr lang="en-GB" sz="1600">
                <a:solidFill>
                  <a:srgbClr val="CCCCCC"/>
                </a:solidFill>
                <a:latin typeface="Lucida Sans"/>
                <a:ea typeface="Lucida Sans"/>
                <a:cs typeface="Lucida Sans"/>
                <a:sym typeface="Lucida Sans"/>
              </a:rPr>
              <a:t> </a:t>
            </a:r>
          </a:p>
          <a:p>
            <a:pPr indent="387350" lvl="0" marL="914400" rtl="0">
              <a:spcBef>
                <a:spcPts val="0"/>
              </a:spcBef>
              <a:buClr>
                <a:schemeClr val="dk1"/>
              </a:buClr>
              <a:buSzPts val="1100"/>
              <a:buFont typeface="Arial"/>
              <a:buNone/>
            </a:pPr>
            <a:r>
              <a:rPr lang="en-GB" sz="1600">
                <a:solidFill>
                  <a:srgbClr val="CCCCCC"/>
                </a:solidFill>
                <a:latin typeface="Lucida Sans"/>
                <a:ea typeface="Lucida Sans"/>
                <a:cs typeface="Lucida Sans"/>
                <a:sym typeface="Lucida Sans"/>
              </a:rPr>
              <a:t>UKRAINE</a:t>
            </a:r>
          </a:p>
        </p:txBody>
      </p:sp>
      <p:sp>
        <p:nvSpPr>
          <p:cNvPr id="95" name="Shape 95"/>
          <p:cNvSpPr/>
          <p:nvPr/>
        </p:nvSpPr>
        <p:spPr>
          <a:xfrm>
            <a:off x="5930250" y="228600"/>
            <a:ext cx="3186000" cy="9327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96" name="Shape 96"/>
          <p:cNvSpPr txBox="1"/>
          <p:nvPr/>
        </p:nvSpPr>
        <p:spPr>
          <a:xfrm>
            <a:off x="5910450" y="210300"/>
            <a:ext cx="3267300" cy="932700"/>
          </a:xfrm>
          <a:prstGeom prst="rect">
            <a:avLst/>
          </a:prstGeom>
          <a:noFill/>
          <a:ln>
            <a:noFill/>
          </a:ln>
        </p:spPr>
        <p:txBody>
          <a:bodyPr anchorCtr="0" anchor="t" bIns="91425" lIns="91425" rIns="91425" wrap="square" tIns="91425">
            <a:noAutofit/>
          </a:bodyPr>
          <a:lstStyle/>
          <a:p>
            <a:pPr indent="0" lvl="0" marL="0" rtl="0">
              <a:lnSpc>
                <a:spcPct val="200000"/>
              </a:lnSpc>
              <a:spcBef>
                <a:spcPts val="0"/>
              </a:spcBef>
              <a:buNone/>
            </a:pPr>
            <a:r>
              <a:rPr lang="en-GB" sz="1600">
                <a:solidFill>
                  <a:srgbClr val="CCCCCC"/>
                </a:solidFill>
                <a:latin typeface="Lucida Sans"/>
                <a:ea typeface="Lucida Sans"/>
                <a:cs typeface="Lucida Sans"/>
                <a:sym typeface="Lucida Sans"/>
              </a:rPr>
              <a:t>Date:  </a:t>
            </a:r>
            <a:r>
              <a:rPr lang="en-GB" sz="1600">
                <a:solidFill>
                  <a:srgbClr val="CCCCCC"/>
                </a:solidFill>
                <a:latin typeface="Lucida Sans"/>
                <a:ea typeface="Lucida Sans"/>
                <a:cs typeface="Lucida Sans"/>
                <a:sym typeface="Lucida Sans"/>
              </a:rPr>
              <a:t>12 JAN - 16 FEB</a:t>
            </a:r>
          </a:p>
          <a:p>
            <a:pPr indent="0" lvl="0" marL="0" rtl="0">
              <a:lnSpc>
                <a:spcPct val="200000"/>
              </a:lnSpc>
              <a:spcBef>
                <a:spcPts val="0"/>
              </a:spcBef>
              <a:buNone/>
            </a:pPr>
            <a:r>
              <a:rPr lang="en-GB" sz="1600">
                <a:solidFill>
                  <a:srgbClr val="CCCCCC"/>
                </a:solidFill>
                <a:latin typeface="Lucida Sans"/>
                <a:ea typeface="Lucida Sans"/>
                <a:cs typeface="Lucida Sans"/>
                <a:sym typeface="Lucida Sans"/>
              </a:rPr>
              <a:t>Time: </a:t>
            </a:r>
            <a:r>
              <a:rPr lang="en-GB" sz="1600">
                <a:solidFill>
                  <a:srgbClr val="CCCCCC"/>
                </a:solidFill>
                <a:latin typeface="Lucida Sans"/>
                <a:ea typeface="Lucida Sans"/>
                <a:cs typeface="Lucida Sans"/>
                <a:sym typeface="Lucida Sans"/>
              </a:rPr>
              <a:t>1800 UTC</a:t>
            </a:r>
          </a:p>
        </p:txBody>
      </p:sp>
      <p:sp>
        <p:nvSpPr>
          <p:cNvPr id="97" name="Shape 97"/>
          <p:cNvSpPr txBox="1"/>
          <p:nvPr/>
        </p:nvSpPr>
        <p:spPr>
          <a:xfrm>
            <a:off x="0" y="1298847"/>
            <a:ext cx="9144000" cy="445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GB" sz="2000">
                <a:latin typeface="Lucida Sans"/>
                <a:ea typeface="Lucida Sans"/>
                <a:cs typeface="Lucida Sans"/>
                <a:sym typeface="Lucida Sans"/>
              </a:rPr>
              <a:t>MISSION</a:t>
            </a:r>
          </a:p>
        </p:txBody>
      </p:sp>
      <p:sp>
        <p:nvSpPr>
          <p:cNvPr id="98" name="Shape 98"/>
          <p:cNvSpPr/>
          <p:nvPr/>
        </p:nvSpPr>
        <p:spPr>
          <a:xfrm>
            <a:off x="33125" y="4708928"/>
            <a:ext cx="1478100" cy="3471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99" name="Shape 99"/>
          <p:cNvSpPr txBox="1"/>
          <p:nvPr/>
        </p:nvSpPr>
        <p:spPr>
          <a:xfrm>
            <a:off x="21000" y="4649700"/>
            <a:ext cx="1568100" cy="408000"/>
          </a:xfrm>
          <a:prstGeom prst="rect">
            <a:avLst/>
          </a:prstGeom>
          <a:noFill/>
          <a:ln>
            <a:noFill/>
          </a:ln>
        </p:spPr>
        <p:txBody>
          <a:bodyPr anchorCtr="0" anchor="t" bIns="91425" lIns="91425" rIns="91425" wrap="square" tIns="91425">
            <a:noAutofit/>
          </a:bodyPr>
          <a:lstStyle/>
          <a:p>
            <a:pPr indent="0" lvl="0" marL="0" rtl="0">
              <a:spcBef>
                <a:spcPts val="0"/>
              </a:spcBef>
              <a:buNone/>
            </a:pPr>
            <a:r>
              <a:rPr lang="en-GB" sz="1000">
                <a:solidFill>
                  <a:srgbClr val="CCCCCC"/>
                </a:solidFill>
                <a:latin typeface="Lucida Sans"/>
                <a:ea typeface="Lucida Sans"/>
                <a:cs typeface="Lucida Sans"/>
                <a:sym typeface="Lucida Sans"/>
              </a:rPr>
              <a:t>Classification: SECRET</a:t>
            </a:r>
          </a:p>
          <a:p>
            <a:pPr indent="0" lvl="0" marL="0" rtl="0">
              <a:spcBef>
                <a:spcPts val="0"/>
              </a:spcBef>
              <a:buNone/>
            </a:pPr>
            <a:r>
              <a:rPr lang="en-GB" sz="1000">
                <a:solidFill>
                  <a:srgbClr val="CCCCCC"/>
                </a:solidFill>
                <a:latin typeface="Lucida Sans"/>
                <a:ea typeface="Lucida Sans"/>
                <a:cs typeface="Lucida Sans"/>
                <a:sym typeface="Lucida Sans"/>
              </a:rPr>
              <a:t>Area: UKRAINE</a:t>
            </a:r>
          </a:p>
        </p:txBody>
      </p:sp>
      <p:sp>
        <p:nvSpPr>
          <p:cNvPr id="100" name="Shape 100"/>
          <p:cNvSpPr txBox="1"/>
          <p:nvPr/>
        </p:nvSpPr>
        <p:spPr>
          <a:xfrm>
            <a:off x="64850" y="1777200"/>
            <a:ext cx="9015600" cy="28725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a:solidFill>
                <a:srgbClr val="CCCCCC"/>
              </a:solidFill>
            </a:endParaRPr>
          </a:p>
          <a:p>
            <a:pPr indent="0" lvl="0" marL="0">
              <a:spcBef>
                <a:spcPts val="0"/>
              </a:spcBef>
              <a:buNone/>
            </a:pPr>
            <a:r>
              <a:rPr lang="en-GB">
                <a:solidFill>
                  <a:srgbClr val="CCCCCC"/>
                </a:solidFill>
              </a:rPr>
              <a:t>Y</a:t>
            </a:r>
            <a:r>
              <a:rPr lang="en-GB">
                <a:solidFill>
                  <a:srgbClr val="CCCCCC"/>
                </a:solidFill>
              </a:rPr>
              <a:t>our overall mission is to restore law and order along the border region, creating a safe zone for civilians fleeing the conflict in the south.</a:t>
            </a:r>
          </a:p>
          <a:p>
            <a:pPr indent="0" lvl="0" marL="0">
              <a:spcBef>
                <a:spcPts val="0"/>
              </a:spcBef>
              <a:buNone/>
            </a:pPr>
            <a:r>
              <a:t/>
            </a:r>
            <a:endParaRPr>
              <a:solidFill>
                <a:srgbClr val="CCCCCC"/>
              </a:solidFill>
            </a:endParaRPr>
          </a:p>
          <a:p>
            <a:pPr indent="0" lvl="0" marL="0">
              <a:spcBef>
                <a:spcPts val="0"/>
              </a:spcBef>
              <a:buNone/>
            </a:pPr>
            <a:r>
              <a:rPr lang="en-GB">
                <a:solidFill>
                  <a:srgbClr val="CCCCCC"/>
                </a:solidFill>
              </a:rPr>
              <a:t>While carrying out this mission you are also expected to;</a:t>
            </a:r>
          </a:p>
          <a:p>
            <a:pPr indent="0" lvl="0" marL="0">
              <a:spcBef>
                <a:spcPts val="0"/>
              </a:spcBef>
              <a:buNone/>
            </a:pPr>
            <a:r>
              <a:t/>
            </a:r>
            <a:endParaRPr>
              <a:solidFill>
                <a:srgbClr val="CCCCCC"/>
              </a:solidFill>
            </a:endParaRPr>
          </a:p>
          <a:p>
            <a:pPr indent="0" lvl="0" marL="0">
              <a:spcBef>
                <a:spcPts val="0"/>
              </a:spcBef>
              <a:buNone/>
            </a:pPr>
            <a:r>
              <a:rPr lang="en-GB">
                <a:solidFill>
                  <a:srgbClr val="CCCCCC"/>
                </a:solidFill>
              </a:rPr>
              <a:t>Prevent further atrocities being committed against the civilian population.</a:t>
            </a:r>
          </a:p>
          <a:p>
            <a:pPr indent="0" lvl="0" marL="0">
              <a:spcBef>
                <a:spcPts val="0"/>
              </a:spcBef>
              <a:buNone/>
            </a:pPr>
            <a:r>
              <a:rPr lang="en-GB">
                <a:solidFill>
                  <a:srgbClr val="CCCCCC"/>
                </a:solidFill>
              </a:rPr>
              <a:t>Capture the insurgent hierarchy if possible.</a:t>
            </a:r>
          </a:p>
          <a:p>
            <a:pPr indent="0" lvl="0" marL="0">
              <a:spcBef>
                <a:spcPts val="0"/>
              </a:spcBef>
              <a:buNone/>
            </a:pPr>
            <a:r>
              <a:rPr lang="en-GB">
                <a:solidFill>
                  <a:srgbClr val="CCCCCC"/>
                </a:solidFill>
              </a:rPr>
              <a:t>Distribute food and medical supplies to the surrounding areas.</a:t>
            </a:r>
          </a:p>
          <a:p>
            <a:pPr indent="0" lvl="0" marL="0">
              <a:spcBef>
                <a:spcPts val="0"/>
              </a:spcBef>
              <a:buNone/>
            </a:pPr>
            <a:r>
              <a:rPr lang="en-GB">
                <a:solidFill>
                  <a:srgbClr val="CCCCCC"/>
                </a:solidFill>
              </a:rPr>
              <a:t>Remain neutral in the ongoing civil war.</a:t>
            </a:r>
          </a:p>
          <a:p>
            <a:pPr indent="0" lvl="0" marL="0">
              <a:spcBef>
                <a:spcPts val="0"/>
              </a:spcBef>
              <a:buNone/>
            </a:pPr>
            <a:r>
              <a:rPr lang="en-GB">
                <a:solidFill>
                  <a:srgbClr val="CCCCCC"/>
                </a:solidFill>
              </a:rPr>
              <a:t>Investigation reports of external assistance being provided to rebel forces.</a:t>
            </a:r>
          </a:p>
          <a:p>
            <a:pPr indent="0" lvl="0" marL="0">
              <a:spcBef>
                <a:spcPts val="0"/>
              </a:spcBef>
              <a:buNone/>
            </a:pPr>
            <a:r>
              <a:t/>
            </a:r>
            <a:endParaRPr>
              <a:solidFill>
                <a:srgbClr val="CCCCCC"/>
              </a:solidFill>
            </a:endParaRPr>
          </a:p>
          <a:p>
            <a:pPr indent="0" lvl="0" marL="0" rtl="0">
              <a:spcBef>
                <a:spcPts val="0"/>
              </a:spcBef>
              <a:buNone/>
            </a:pPr>
            <a:r>
              <a:t/>
            </a:r>
            <a:endParaRPr>
              <a:solidFill>
                <a:srgbClr val="CC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Shape 105"/>
          <p:cNvSpPr/>
          <p:nvPr/>
        </p:nvSpPr>
        <p:spPr>
          <a:xfrm>
            <a:off x="96000" y="246900"/>
            <a:ext cx="3186000" cy="9327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6" name="Shape 106"/>
          <p:cNvSpPr txBox="1"/>
          <p:nvPr/>
        </p:nvSpPr>
        <p:spPr>
          <a:xfrm>
            <a:off x="76200" y="228600"/>
            <a:ext cx="3205800" cy="932700"/>
          </a:xfrm>
          <a:prstGeom prst="rect">
            <a:avLst/>
          </a:prstGeom>
          <a:noFill/>
          <a:ln>
            <a:noFill/>
          </a:ln>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GB" sz="1600">
                <a:solidFill>
                  <a:srgbClr val="CCCCCC"/>
                </a:solidFill>
                <a:latin typeface="Lucida Sans"/>
                <a:ea typeface="Lucida Sans"/>
                <a:cs typeface="Lucida Sans"/>
                <a:sym typeface="Lucida Sans"/>
              </a:rPr>
              <a:t>Operation: 	</a:t>
            </a:r>
            <a:r>
              <a:rPr lang="en-GB">
                <a:solidFill>
                  <a:srgbClr val="CCCCCC"/>
                </a:solidFill>
                <a:latin typeface="Lucida Sans"/>
                <a:ea typeface="Lucida Sans"/>
                <a:cs typeface="Lucida Sans"/>
                <a:sym typeface="Lucida Sans"/>
              </a:rPr>
              <a:t>SHADOW BEAR</a:t>
            </a:r>
          </a:p>
          <a:p>
            <a:pPr indent="-69850" lvl="0" marL="0" rtl="0">
              <a:spcBef>
                <a:spcPts val="0"/>
              </a:spcBef>
              <a:buClr>
                <a:schemeClr val="dk1"/>
              </a:buClr>
              <a:buSzPts val="1100"/>
              <a:buFont typeface="Arial"/>
              <a:buNone/>
            </a:pPr>
            <a:r>
              <a:rPr lang="en-GB" sz="1600">
                <a:solidFill>
                  <a:srgbClr val="CCCCCC"/>
                </a:solidFill>
                <a:latin typeface="Lucida Sans"/>
                <a:ea typeface="Lucida Sans"/>
                <a:cs typeface="Lucida Sans"/>
                <a:sym typeface="Lucida Sans"/>
              </a:rPr>
              <a:t>Location: 	</a:t>
            </a:r>
            <a:r>
              <a:rPr lang="en-GB">
                <a:solidFill>
                  <a:srgbClr val="CCCCCC"/>
                </a:solidFill>
                <a:latin typeface="Lucida Sans"/>
                <a:ea typeface="Lucida Sans"/>
                <a:cs typeface="Lucida Sans"/>
                <a:sym typeface="Lucida Sans"/>
              </a:rPr>
              <a:t>SOUTH ZARGORIA</a:t>
            </a:r>
            <a:r>
              <a:rPr lang="en-GB" sz="1600">
                <a:solidFill>
                  <a:srgbClr val="CCCCCC"/>
                </a:solidFill>
                <a:latin typeface="Lucida Sans"/>
                <a:ea typeface="Lucida Sans"/>
                <a:cs typeface="Lucida Sans"/>
                <a:sym typeface="Lucida Sans"/>
              </a:rPr>
              <a:t> </a:t>
            </a:r>
          </a:p>
          <a:p>
            <a:pPr indent="387350" lvl="0" marL="914400" rtl="0">
              <a:spcBef>
                <a:spcPts val="0"/>
              </a:spcBef>
              <a:buClr>
                <a:schemeClr val="dk1"/>
              </a:buClr>
              <a:buSzPts val="1100"/>
              <a:buFont typeface="Arial"/>
              <a:buNone/>
            </a:pPr>
            <a:r>
              <a:rPr lang="en-GB" sz="1600">
                <a:solidFill>
                  <a:srgbClr val="CCCCCC"/>
                </a:solidFill>
                <a:latin typeface="Lucida Sans"/>
                <a:ea typeface="Lucida Sans"/>
                <a:cs typeface="Lucida Sans"/>
                <a:sym typeface="Lucida Sans"/>
              </a:rPr>
              <a:t>UKRAINE</a:t>
            </a:r>
          </a:p>
        </p:txBody>
      </p:sp>
      <p:sp>
        <p:nvSpPr>
          <p:cNvPr id="107" name="Shape 107"/>
          <p:cNvSpPr/>
          <p:nvPr/>
        </p:nvSpPr>
        <p:spPr>
          <a:xfrm>
            <a:off x="5930250" y="228600"/>
            <a:ext cx="3186000" cy="9327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txBox="1"/>
          <p:nvPr/>
        </p:nvSpPr>
        <p:spPr>
          <a:xfrm>
            <a:off x="5910450" y="210300"/>
            <a:ext cx="3267300" cy="932700"/>
          </a:xfrm>
          <a:prstGeom prst="rect">
            <a:avLst/>
          </a:prstGeom>
          <a:noFill/>
          <a:ln>
            <a:noFill/>
          </a:ln>
        </p:spPr>
        <p:txBody>
          <a:bodyPr anchorCtr="0" anchor="t" bIns="91425" lIns="91425" rIns="91425" wrap="square" tIns="91425">
            <a:noAutofit/>
          </a:bodyPr>
          <a:lstStyle/>
          <a:p>
            <a:pPr indent="0" lvl="0" marL="0" rtl="0">
              <a:lnSpc>
                <a:spcPct val="200000"/>
              </a:lnSpc>
              <a:spcBef>
                <a:spcPts val="0"/>
              </a:spcBef>
              <a:buNone/>
            </a:pPr>
            <a:r>
              <a:rPr lang="en-GB" sz="1600">
                <a:solidFill>
                  <a:srgbClr val="CCCCCC"/>
                </a:solidFill>
                <a:latin typeface="Lucida Sans"/>
                <a:ea typeface="Lucida Sans"/>
                <a:cs typeface="Lucida Sans"/>
                <a:sym typeface="Lucida Sans"/>
              </a:rPr>
              <a:t>Date:  </a:t>
            </a:r>
            <a:r>
              <a:rPr lang="en-GB" sz="1600">
                <a:solidFill>
                  <a:srgbClr val="CCCCCC"/>
                </a:solidFill>
                <a:latin typeface="Lucida Sans"/>
                <a:ea typeface="Lucida Sans"/>
                <a:cs typeface="Lucida Sans"/>
                <a:sym typeface="Lucida Sans"/>
              </a:rPr>
              <a:t>12 JAN - 16 FEB</a:t>
            </a:r>
          </a:p>
          <a:p>
            <a:pPr indent="0" lvl="0" marL="0" rtl="0">
              <a:lnSpc>
                <a:spcPct val="200000"/>
              </a:lnSpc>
              <a:spcBef>
                <a:spcPts val="0"/>
              </a:spcBef>
              <a:buNone/>
            </a:pPr>
            <a:r>
              <a:rPr lang="en-GB" sz="1600">
                <a:solidFill>
                  <a:srgbClr val="CCCCCC"/>
                </a:solidFill>
                <a:latin typeface="Lucida Sans"/>
                <a:ea typeface="Lucida Sans"/>
                <a:cs typeface="Lucida Sans"/>
                <a:sym typeface="Lucida Sans"/>
              </a:rPr>
              <a:t>Time: </a:t>
            </a:r>
            <a:r>
              <a:rPr lang="en-GB" sz="1600">
                <a:solidFill>
                  <a:srgbClr val="CCCCCC"/>
                </a:solidFill>
                <a:latin typeface="Lucida Sans"/>
                <a:ea typeface="Lucida Sans"/>
                <a:cs typeface="Lucida Sans"/>
                <a:sym typeface="Lucida Sans"/>
              </a:rPr>
              <a:t>1800 UTC</a:t>
            </a:r>
          </a:p>
        </p:txBody>
      </p:sp>
      <p:sp>
        <p:nvSpPr>
          <p:cNvPr id="109" name="Shape 109"/>
          <p:cNvSpPr txBox="1"/>
          <p:nvPr/>
        </p:nvSpPr>
        <p:spPr>
          <a:xfrm>
            <a:off x="0" y="1298847"/>
            <a:ext cx="9144000" cy="445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GB" sz="2000">
                <a:latin typeface="Lucida Sans"/>
                <a:ea typeface="Lucida Sans"/>
                <a:cs typeface="Lucida Sans"/>
                <a:sym typeface="Lucida Sans"/>
              </a:rPr>
              <a:t>RULES OF ENGAGEMENT</a:t>
            </a:r>
          </a:p>
        </p:txBody>
      </p:sp>
      <p:sp>
        <p:nvSpPr>
          <p:cNvPr id="110" name="Shape 110"/>
          <p:cNvSpPr/>
          <p:nvPr/>
        </p:nvSpPr>
        <p:spPr>
          <a:xfrm>
            <a:off x="33125" y="4708928"/>
            <a:ext cx="1478100" cy="3471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 name="Shape 111"/>
          <p:cNvSpPr txBox="1"/>
          <p:nvPr/>
        </p:nvSpPr>
        <p:spPr>
          <a:xfrm>
            <a:off x="21000" y="4649700"/>
            <a:ext cx="1568100" cy="408000"/>
          </a:xfrm>
          <a:prstGeom prst="rect">
            <a:avLst/>
          </a:prstGeom>
          <a:noFill/>
          <a:ln>
            <a:noFill/>
          </a:ln>
        </p:spPr>
        <p:txBody>
          <a:bodyPr anchorCtr="0" anchor="t" bIns="91425" lIns="91425" rIns="91425" wrap="square" tIns="91425">
            <a:noAutofit/>
          </a:bodyPr>
          <a:lstStyle/>
          <a:p>
            <a:pPr indent="0" lvl="0" marL="0" rtl="0">
              <a:spcBef>
                <a:spcPts val="0"/>
              </a:spcBef>
              <a:buNone/>
            </a:pPr>
            <a:r>
              <a:rPr lang="en-GB" sz="1000">
                <a:solidFill>
                  <a:srgbClr val="CCCCCC"/>
                </a:solidFill>
                <a:latin typeface="Lucida Sans"/>
                <a:ea typeface="Lucida Sans"/>
                <a:cs typeface="Lucida Sans"/>
                <a:sym typeface="Lucida Sans"/>
              </a:rPr>
              <a:t>Classification: SECRET</a:t>
            </a:r>
          </a:p>
          <a:p>
            <a:pPr indent="0" lvl="0" marL="0" rtl="0">
              <a:spcBef>
                <a:spcPts val="0"/>
              </a:spcBef>
              <a:buNone/>
            </a:pPr>
            <a:r>
              <a:rPr lang="en-GB" sz="1000">
                <a:solidFill>
                  <a:srgbClr val="CCCCCC"/>
                </a:solidFill>
                <a:latin typeface="Lucida Sans"/>
                <a:ea typeface="Lucida Sans"/>
                <a:cs typeface="Lucida Sans"/>
                <a:sym typeface="Lucida Sans"/>
              </a:rPr>
              <a:t>Area: UKRAINE</a:t>
            </a:r>
          </a:p>
        </p:txBody>
      </p:sp>
      <p:sp>
        <p:nvSpPr>
          <p:cNvPr id="112" name="Shape 112"/>
          <p:cNvSpPr txBox="1"/>
          <p:nvPr/>
        </p:nvSpPr>
        <p:spPr>
          <a:xfrm>
            <a:off x="64850" y="1777200"/>
            <a:ext cx="9015600" cy="2872500"/>
          </a:xfrm>
          <a:prstGeom prst="rect">
            <a:avLst/>
          </a:prstGeom>
          <a:noFill/>
          <a:ln>
            <a:noFill/>
          </a:ln>
        </p:spPr>
        <p:txBody>
          <a:bodyPr anchorCtr="0" anchor="t" bIns="91425" lIns="91425" rIns="91425" wrap="square" tIns="91425">
            <a:noAutofit/>
          </a:bodyPr>
          <a:lstStyle/>
          <a:p>
            <a:pPr indent="-69850" lvl="0" marL="0">
              <a:spcBef>
                <a:spcPts val="0"/>
              </a:spcBef>
              <a:buClr>
                <a:schemeClr val="dk1"/>
              </a:buClr>
              <a:buSzPts val="1100"/>
              <a:buFont typeface="Arial"/>
              <a:buNone/>
            </a:pPr>
            <a:r>
              <a:t/>
            </a:r>
            <a:endParaRPr>
              <a:solidFill>
                <a:srgbClr val="CCCCCC"/>
              </a:solidFill>
            </a:endParaRPr>
          </a:p>
          <a:p>
            <a:pPr indent="-69850" lvl="0" marL="0">
              <a:spcBef>
                <a:spcPts val="0"/>
              </a:spcBef>
              <a:buClr>
                <a:schemeClr val="dk1"/>
              </a:buClr>
              <a:buSzPts val="1100"/>
              <a:buFont typeface="Arial"/>
              <a:buNone/>
            </a:pPr>
            <a:r>
              <a:rPr lang="en-GB">
                <a:solidFill>
                  <a:srgbClr val="CCCCCC"/>
                </a:solidFill>
              </a:rPr>
              <a:t>The LRG must abide by the usual Rules of Engagement. </a:t>
            </a:r>
          </a:p>
          <a:p>
            <a:pPr indent="-69850" lvl="0" marL="0">
              <a:spcBef>
                <a:spcPts val="0"/>
              </a:spcBef>
              <a:buClr>
                <a:schemeClr val="dk1"/>
              </a:buClr>
              <a:buSzPts val="1100"/>
              <a:buFont typeface="Arial"/>
              <a:buNone/>
            </a:pPr>
            <a:r>
              <a:t/>
            </a:r>
            <a:endParaRPr>
              <a:solidFill>
                <a:srgbClr val="CCCCCC"/>
              </a:solidFill>
            </a:endParaRPr>
          </a:p>
          <a:p>
            <a:pPr indent="-69850" lvl="0" marL="0">
              <a:spcBef>
                <a:spcPts val="0"/>
              </a:spcBef>
              <a:buClr>
                <a:schemeClr val="dk1"/>
              </a:buClr>
              <a:buSzPts val="1100"/>
              <a:buFont typeface="Arial"/>
              <a:buNone/>
            </a:pPr>
            <a:r>
              <a:rPr lang="en-GB">
                <a:solidFill>
                  <a:srgbClr val="CCCCCC"/>
                </a:solidFill>
              </a:rPr>
              <a:t>Insurgents are operating in and around civilian population centres. The LRG are expected to conduct any operations within these areas with the utmost regard for civilian life and property. </a:t>
            </a:r>
          </a:p>
          <a:p>
            <a:pPr indent="-69850" lvl="0" marL="0">
              <a:spcBef>
                <a:spcPts val="0"/>
              </a:spcBef>
              <a:buClr>
                <a:schemeClr val="dk1"/>
              </a:buClr>
              <a:buSzPts val="1100"/>
              <a:buFont typeface="Arial"/>
              <a:buNone/>
            </a:pPr>
            <a:r>
              <a:t/>
            </a:r>
            <a:endParaRPr>
              <a:solidFill>
                <a:srgbClr val="CCCCCC"/>
              </a:solidFill>
            </a:endParaRPr>
          </a:p>
          <a:p>
            <a:pPr indent="-69850" lvl="0" marL="0">
              <a:spcBef>
                <a:spcPts val="0"/>
              </a:spcBef>
              <a:buClr>
                <a:schemeClr val="dk1"/>
              </a:buClr>
              <a:buSzPts val="1100"/>
              <a:buFont typeface="Arial"/>
              <a:buNone/>
            </a:pPr>
            <a:r>
              <a:rPr lang="en-GB">
                <a:solidFill>
                  <a:srgbClr val="CCCCCC"/>
                </a:solidFill>
              </a:rPr>
              <a:t>The LRG is expected to remain neutral in the ongoing civil war and must not engage either loyalist or rebel forces. If engaged by either side the LRG is expected to conduct a fighting withdrawal.</a:t>
            </a:r>
          </a:p>
          <a:p>
            <a:pPr indent="-69850" lvl="0" marL="0">
              <a:spcBef>
                <a:spcPts val="0"/>
              </a:spcBef>
              <a:buClr>
                <a:schemeClr val="dk1"/>
              </a:buClr>
              <a:buSzPts val="1100"/>
              <a:buFont typeface="Arial"/>
              <a:buNone/>
            </a:pPr>
            <a:r>
              <a:t/>
            </a:r>
            <a:endParaRPr>
              <a:solidFill>
                <a:srgbClr val="CCCCCC"/>
              </a:solidFill>
            </a:endParaRPr>
          </a:p>
          <a:p>
            <a:pPr indent="-69850" lvl="0" marL="0">
              <a:spcBef>
                <a:spcPts val="0"/>
              </a:spcBef>
              <a:buClr>
                <a:schemeClr val="dk1"/>
              </a:buClr>
              <a:buSzPts val="1100"/>
              <a:buFont typeface="Arial"/>
              <a:buNone/>
            </a:pPr>
            <a:r>
              <a:t/>
            </a:r>
            <a:endParaRPr>
              <a:solidFill>
                <a:srgbClr val="CCCCCC"/>
              </a:solidFill>
            </a:endParaRPr>
          </a:p>
          <a:p>
            <a:pPr indent="-69850" lvl="0" marL="0">
              <a:spcBef>
                <a:spcPts val="0"/>
              </a:spcBef>
              <a:buClr>
                <a:schemeClr val="dk1"/>
              </a:buClr>
              <a:buSzPts val="1100"/>
              <a:buFont typeface="Arial"/>
              <a:buNone/>
            </a:pPr>
            <a:r>
              <a:t/>
            </a:r>
            <a:endParaRPr>
              <a:solidFill>
                <a:srgbClr val="CCCCCC"/>
              </a:solidFill>
            </a:endParaRPr>
          </a:p>
          <a:p>
            <a:pPr indent="0" lvl="0" marL="0" rtl="0">
              <a:spcBef>
                <a:spcPts val="0"/>
              </a:spcBef>
              <a:buNone/>
            </a:pPr>
            <a:r>
              <a:t/>
            </a:r>
            <a:endParaRPr>
              <a:solidFill>
                <a:srgbClr val="CCCC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Shape 117"/>
          <p:cNvSpPr/>
          <p:nvPr/>
        </p:nvSpPr>
        <p:spPr>
          <a:xfrm>
            <a:off x="96000" y="246900"/>
            <a:ext cx="3186000" cy="9327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 name="Shape 118"/>
          <p:cNvSpPr txBox="1"/>
          <p:nvPr/>
        </p:nvSpPr>
        <p:spPr>
          <a:xfrm>
            <a:off x="76200" y="228600"/>
            <a:ext cx="3205800" cy="932700"/>
          </a:xfrm>
          <a:prstGeom prst="rect">
            <a:avLst/>
          </a:prstGeom>
          <a:noFill/>
          <a:ln>
            <a:noFill/>
          </a:ln>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GB" sz="1600">
                <a:solidFill>
                  <a:srgbClr val="CCCCCC"/>
                </a:solidFill>
                <a:latin typeface="Lucida Sans"/>
                <a:ea typeface="Lucida Sans"/>
                <a:cs typeface="Lucida Sans"/>
                <a:sym typeface="Lucida Sans"/>
              </a:rPr>
              <a:t>Operation: 	</a:t>
            </a:r>
            <a:r>
              <a:rPr lang="en-GB">
                <a:solidFill>
                  <a:srgbClr val="CCCCCC"/>
                </a:solidFill>
                <a:latin typeface="Lucida Sans"/>
                <a:ea typeface="Lucida Sans"/>
                <a:cs typeface="Lucida Sans"/>
                <a:sym typeface="Lucida Sans"/>
              </a:rPr>
              <a:t>SHADOW BEAR</a:t>
            </a:r>
          </a:p>
          <a:p>
            <a:pPr indent="-69850" lvl="0" marL="0" rtl="0">
              <a:spcBef>
                <a:spcPts val="0"/>
              </a:spcBef>
              <a:buClr>
                <a:schemeClr val="dk1"/>
              </a:buClr>
              <a:buSzPts val="1100"/>
              <a:buFont typeface="Arial"/>
              <a:buNone/>
            </a:pPr>
            <a:r>
              <a:rPr lang="en-GB" sz="1600">
                <a:solidFill>
                  <a:srgbClr val="CCCCCC"/>
                </a:solidFill>
                <a:latin typeface="Lucida Sans"/>
                <a:ea typeface="Lucida Sans"/>
                <a:cs typeface="Lucida Sans"/>
                <a:sym typeface="Lucida Sans"/>
              </a:rPr>
              <a:t>Location: 	</a:t>
            </a:r>
            <a:r>
              <a:rPr lang="en-GB">
                <a:solidFill>
                  <a:srgbClr val="CCCCCC"/>
                </a:solidFill>
                <a:latin typeface="Lucida Sans"/>
                <a:ea typeface="Lucida Sans"/>
                <a:cs typeface="Lucida Sans"/>
                <a:sym typeface="Lucida Sans"/>
              </a:rPr>
              <a:t>SOUTH ZARGORIA</a:t>
            </a:r>
            <a:r>
              <a:rPr lang="en-GB" sz="1600">
                <a:solidFill>
                  <a:srgbClr val="CCCCCC"/>
                </a:solidFill>
                <a:latin typeface="Lucida Sans"/>
                <a:ea typeface="Lucida Sans"/>
                <a:cs typeface="Lucida Sans"/>
                <a:sym typeface="Lucida Sans"/>
              </a:rPr>
              <a:t> </a:t>
            </a:r>
          </a:p>
          <a:p>
            <a:pPr indent="387350" lvl="0" marL="914400" rtl="0">
              <a:spcBef>
                <a:spcPts val="0"/>
              </a:spcBef>
              <a:buClr>
                <a:schemeClr val="dk1"/>
              </a:buClr>
              <a:buSzPts val="1100"/>
              <a:buFont typeface="Arial"/>
              <a:buNone/>
            </a:pPr>
            <a:r>
              <a:rPr lang="en-GB" sz="1600">
                <a:solidFill>
                  <a:srgbClr val="CCCCCC"/>
                </a:solidFill>
                <a:latin typeface="Lucida Sans"/>
                <a:ea typeface="Lucida Sans"/>
                <a:cs typeface="Lucida Sans"/>
                <a:sym typeface="Lucida Sans"/>
              </a:rPr>
              <a:t>UKRAINE</a:t>
            </a:r>
          </a:p>
        </p:txBody>
      </p:sp>
      <p:sp>
        <p:nvSpPr>
          <p:cNvPr id="119" name="Shape 119"/>
          <p:cNvSpPr/>
          <p:nvPr/>
        </p:nvSpPr>
        <p:spPr>
          <a:xfrm>
            <a:off x="5930250" y="228600"/>
            <a:ext cx="3186000" cy="9327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txBox="1"/>
          <p:nvPr/>
        </p:nvSpPr>
        <p:spPr>
          <a:xfrm>
            <a:off x="5910450" y="210300"/>
            <a:ext cx="3267300" cy="932700"/>
          </a:xfrm>
          <a:prstGeom prst="rect">
            <a:avLst/>
          </a:prstGeom>
          <a:noFill/>
          <a:ln>
            <a:noFill/>
          </a:ln>
        </p:spPr>
        <p:txBody>
          <a:bodyPr anchorCtr="0" anchor="t" bIns="91425" lIns="91425" rIns="91425" wrap="square" tIns="91425">
            <a:noAutofit/>
          </a:bodyPr>
          <a:lstStyle/>
          <a:p>
            <a:pPr indent="0" lvl="0" marL="0" rtl="0">
              <a:lnSpc>
                <a:spcPct val="200000"/>
              </a:lnSpc>
              <a:spcBef>
                <a:spcPts val="0"/>
              </a:spcBef>
              <a:buNone/>
            </a:pPr>
            <a:r>
              <a:rPr lang="en-GB" sz="1600">
                <a:solidFill>
                  <a:srgbClr val="CCCCCC"/>
                </a:solidFill>
                <a:latin typeface="Lucida Sans"/>
                <a:ea typeface="Lucida Sans"/>
                <a:cs typeface="Lucida Sans"/>
                <a:sym typeface="Lucida Sans"/>
              </a:rPr>
              <a:t>Date:  </a:t>
            </a:r>
            <a:r>
              <a:rPr lang="en-GB" sz="1600">
                <a:solidFill>
                  <a:srgbClr val="CCCCCC"/>
                </a:solidFill>
                <a:latin typeface="Lucida Sans"/>
                <a:ea typeface="Lucida Sans"/>
                <a:cs typeface="Lucida Sans"/>
                <a:sym typeface="Lucida Sans"/>
              </a:rPr>
              <a:t>12 JAN - 16 FEB</a:t>
            </a:r>
          </a:p>
          <a:p>
            <a:pPr indent="0" lvl="0" marL="0" rtl="0">
              <a:lnSpc>
                <a:spcPct val="200000"/>
              </a:lnSpc>
              <a:spcBef>
                <a:spcPts val="0"/>
              </a:spcBef>
              <a:buNone/>
            </a:pPr>
            <a:r>
              <a:rPr lang="en-GB" sz="1600">
                <a:solidFill>
                  <a:srgbClr val="CCCCCC"/>
                </a:solidFill>
                <a:latin typeface="Lucida Sans"/>
                <a:ea typeface="Lucida Sans"/>
                <a:cs typeface="Lucida Sans"/>
                <a:sym typeface="Lucida Sans"/>
              </a:rPr>
              <a:t>Time: </a:t>
            </a:r>
            <a:r>
              <a:rPr lang="en-GB" sz="1600">
                <a:solidFill>
                  <a:srgbClr val="CCCCCC"/>
                </a:solidFill>
                <a:latin typeface="Lucida Sans"/>
                <a:ea typeface="Lucida Sans"/>
                <a:cs typeface="Lucida Sans"/>
                <a:sym typeface="Lucida Sans"/>
              </a:rPr>
              <a:t>1800 UTC</a:t>
            </a:r>
          </a:p>
        </p:txBody>
      </p:sp>
      <p:sp>
        <p:nvSpPr>
          <p:cNvPr id="121" name="Shape 121"/>
          <p:cNvSpPr txBox="1"/>
          <p:nvPr/>
        </p:nvSpPr>
        <p:spPr>
          <a:xfrm>
            <a:off x="0" y="1298847"/>
            <a:ext cx="9144000" cy="445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GB" sz="2000">
                <a:solidFill>
                  <a:schemeClr val="dk1"/>
                </a:solidFill>
                <a:latin typeface="Lucida Sans"/>
                <a:ea typeface="Lucida Sans"/>
                <a:cs typeface="Lucida Sans"/>
                <a:sym typeface="Lucida Sans"/>
              </a:rPr>
              <a:t>AREA OF OPERATIONS</a:t>
            </a:r>
          </a:p>
          <a:p>
            <a:pPr indent="0" lvl="0" marL="0" rtl="0" algn="l">
              <a:spcBef>
                <a:spcPts val="0"/>
              </a:spcBef>
              <a:buNone/>
            </a:pPr>
            <a:r>
              <a:t/>
            </a:r>
            <a:endParaRPr sz="2000">
              <a:solidFill>
                <a:schemeClr val="dk1"/>
              </a:solidFill>
              <a:latin typeface="Lucida Sans"/>
              <a:ea typeface="Lucida Sans"/>
              <a:cs typeface="Lucida Sans"/>
              <a:sym typeface="Lucida Sans"/>
            </a:endParaRPr>
          </a:p>
          <a:p>
            <a:pPr indent="0" lvl="0" marL="0" rtl="0" algn="ctr">
              <a:spcBef>
                <a:spcPts val="0"/>
              </a:spcBef>
              <a:buNone/>
            </a:pPr>
            <a:r>
              <a:t/>
            </a:r>
            <a:endParaRPr sz="2000">
              <a:latin typeface="Lucida Sans"/>
              <a:ea typeface="Lucida Sans"/>
              <a:cs typeface="Lucida Sans"/>
              <a:sym typeface="Lucida Sans"/>
            </a:endParaRPr>
          </a:p>
        </p:txBody>
      </p:sp>
      <p:sp>
        <p:nvSpPr>
          <p:cNvPr id="122" name="Shape 122"/>
          <p:cNvSpPr/>
          <p:nvPr/>
        </p:nvSpPr>
        <p:spPr>
          <a:xfrm>
            <a:off x="33125" y="4708928"/>
            <a:ext cx="1478100" cy="3471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 name="Shape 123"/>
          <p:cNvSpPr txBox="1"/>
          <p:nvPr/>
        </p:nvSpPr>
        <p:spPr>
          <a:xfrm>
            <a:off x="21000" y="4649700"/>
            <a:ext cx="1568100" cy="408000"/>
          </a:xfrm>
          <a:prstGeom prst="rect">
            <a:avLst/>
          </a:prstGeom>
          <a:noFill/>
          <a:ln>
            <a:noFill/>
          </a:ln>
        </p:spPr>
        <p:txBody>
          <a:bodyPr anchorCtr="0" anchor="t" bIns="91425" lIns="91425" rIns="91425" wrap="square" tIns="91425">
            <a:noAutofit/>
          </a:bodyPr>
          <a:lstStyle/>
          <a:p>
            <a:pPr indent="0" lvl="0" marL="0" rtl="0">
              <a:spcBef>
                <a:spcPts val="0"/>
              </a:spcBef>
              <a:buNone/>
            </a:pPr>
            <a:r>
              <a:rPr lang="en-GB" sz="1000">
                <a:solidFill>
                  <a:srgbClr val="CCCCCC"/>
                </a:solidFill>
                <a:latin typeface="Lucida Sans"/>
                <a:ea typeface="Lucida Sans"/>
                <a:cs typeface="Lucida Sans"/>
                <a:sym typeface="Lucida Sans"/>
              </a:rPr>
              <a:t>Classification: SECRET</a:t>
            </a:r>
          </a:p>
          <a:p>
            <a:pPr indent="0" lvl="0" marL="0" rtl="0">
              <a:spcBef>
                <a:spcPts val="0"/>
              </a:spcBef>
              <a:buNone/>
            </a:pPr>
            <a:r>
              <a:rPr lang="en-GB" sz="1000">
                <a:solidFill>
                  <a:srgbClr val="CCCCCC"/>
                </a:solidFill>
                <a:latin typeface="Lucida Sans"/>
                <a:ea typeface="Lucida Sans"/>
                <a:cs typeface="Lucida Sans"/>
                <a:sym typeface="Lucida Sans"/>
              </a:rPr>
              <a:t>Area: UKRAINE</a:t>
            </a:r>
          </a:p>
        </p:txBody>
      </p:sp>
      <p:sp>
        <p:nvSpPr>
          <p:cNvPr id="124" name="Shape 124"/>
          <p:cNvSpPr txBox="1"/>
          <p:nvPr/>
        </p:nvSpPr>
        <p:spPr>
          <a:xfrm>
            <a:off x="33125" y="1770750"/>
            <a:ext cx="9015600" cy="28725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GB">
                <a:solidFill>
                  <a:srgbClr val="CCCCCC"/>
                </a:solidFill>
              </a:rPr>
              <a:t>South Zargoria, Ukraine</a:t>
            </a:r>
          </a:p>
          <a:p>
            <a:pPr indent="0" lvl="0" marL="0" rtl="0">
              <a:spcBef>
                <a:spcPts val="0"/>
              </a:spcBef>
              <a:buNone/>
            </a:pPr>
            <a:r>
              <a:t/>
            </a:r>
            <a:endParaRPr>
              <a:solidFill>
                <a:srgbClr val="CCCCCC"/>
              </a:solidFill>
            </a:endParaRPr>
          </a:p>
          <a:p>
            <a:pPr indent="0" lvl="0" marL="457200" rtl="0">
              <a:spcBef>
                <a:spcPts val="0"/>
              </a:spcBef>
              <a:buNone/>
            </a:pPr>
            <a:r>
              <a:t/>
            </a:r>
            <a:endParaRPr>
              <a:solidFill>
                <a:srgbClr val="CCCCCC"/>
              </a:solidFill>
            </a:endParaRPr>
          </a:p>
          <a:p>
            <a:pPr indent="0" lvl="0" marL="457200" rtl="0">
              <a:spcBef>
                <a:spcPts val="0"/>
              </a:spcBef>
              <a:buNone/>
            </a:pPr>
            <a:r>
              <a:t/>
            </a:r>
            <a:endParaRPr>
              <a:solidFill>
                <a:srgbClr val="CCCCCC"/>
              </a:solidFill>
            </a:endParaRPr>
          </a:p>
          <a:p>
            <a:pPr indent="0" lvl="0" marL="914400" rtl="0">
              <a:spcBef>
                <a:spcPts val="0"/>
              </a:spcBef>
              <a:buNone/>
            </a:pPr>
            <a:r>
              <a:t/>
            </a:r>
            <a:endParaRPr sz="1000">
              <a:solidFill>
                <a:srgbClr val="CCCCCC"/>
              </a:solidFill>
            </a:endParaRPr>
          </a:p>
          <a:p>
            <a:pPr indent="0" lvl="0" marL="0" rtl="0">
              <a:spcBef>
                <a:spcPts val="0"/>
              </a:spcBef>
              <a:buNone/>
            </a:pPr>
            <a:r>
              <a:t/>
            </a:r>
            <a:endParaRPr sz="1000">
              <a:solidFill>
                <a:srgbClr val="CCCCCC"/>
              </a:solidFill>
            </a:endParaRPr>
          </a:p>
          <a:p>
            <a:pPr indent="0" lvl="0" marL="0" rtl="0">
              <a:spcBef>
                <a:spcPts val="0"/>
              </a:spcBef>
              <a:buNone/>
            </a:pPr>
            <a:r>
              <a:t/>
            </a:r>
            <a:endParaRPr sz="1000">
              <a:solidFill>
                <a:srgbClr val="CCCCCC"/>
              </a:solidFill>
            </a:endParaRPr>
          </a:p>
          <a:p>
            <a:pPr indent="0" lvl="0" marL="457200" rtl="0">
              <a:spcBef>
                <a:spcPts val="0"/>
              </a:spcBef>
              <a:buNone/>
            </a:pPr>
            <a:r>
              <a:t/>
            </a:r>
            <a:endParaRPr>
              <a:solidFill>
                <a:srgbClr val="CCCCCC"/>
              </a:solidFill>
            </a:endParaRPr>
          </a:p>
          <a:p>
            <a:pPr indent="0" lvl="0" marL="0" rtl="0">
              <a:spcBef>
                <a:spcPts val="0"/>
              </a:spcBef>
              <a:buNone/>
            </a:pPr>
            <a:r>
              <a:t/>
            </a:r>
            <a:endParaRPr sz="1000">
              <a:solidFill>
                <a:srgbClr val="CCCCCC"/>
              </a:solidFill>
            </a:endParaRPr>
          </a:p>
          <a:p>
            <a:pPr indent="0" lvl="0" marL="0" rtl="0">
              <a:spcBef>
                <a:spcPts val="0"/>
              </a:spcBef>
              <a:buNone/>
            </a:pPr>
            <a:r>
              <a:t/>
            </a:r>
            <a:endParaRPr>
              <a:solidFill>
                <a:srgbClr val="CCCCCC"/>
              </a:solidFill>
            </a:endParaRPr>
          </a:p>
          <a:p>
            <a:pPr indent="0" lvl="0" marL="0" rtl="0">
              <a:spcBef>
                <a:spcPts val="0"/>
              </a:spcBef>
              <a:buNone/>
            </a:pPr>
            <a:r>
              <a:t/>
            </a:r>
            <a:endParaRPr>
              <a:solidFill>
                <a:srgbClr val="CCCCCC"/>
              </a:solidFill>
            </a:endParaRPr>
          </a:p>
          <a:p>
            <a:pPr indent="0" lvl="0" marL="0" rtl="0">
              <a:spcBef>
                <a:spcPts val="0"/>
              </a:spcBef>
              <a:buNone/>
            </a:pPr>
            <a:r>
              <a:t/>
            </a:r>
            <a:endParaRPr>
              <a:solidFill>
                <a:srgbClr val="CCCCCC"/>
              </a:solidFill>
            </a:endParaRPr>
          </a:p>
        </p:txBody>
      </p:sp>
      <p:pic>
        <p:nvPicPr>
          <p:cNvPr id="125" name="Shape 125"/>
          <p:cNvPicPr preferRelativeResize="0"/>
          <p:nvPr/>
        </p:nvPicPr>
        <p:blipFill rotWithShape="1">
          <a:blip r:embed="rId4">
            <a:alphaModFix/>
          </a:blip>
          <a:srcRect b="0" l="0" r="0" t="0"/>
          <a:stretch/>
        </p:blipFill>
        <p:spPr>
          <a:xfrm>
            <a:off x="328082" y="2202149"/>
            <a:ext cx="4106552" cy="2441104"/>
          </a:xfrm>
          <a:prstGeom prst="rect">
            <a:avLst/>
          </a:prstGeom>
          <a:noFill/>
          <a:ln>
            <a:noFill/>
          </a:ln>
        </p:spPr>
      </p:pic>
      <p:pic>
        <p:nvPicPr>
          <p:cNvPr id="126" name="Shape 126"/>
          <p:cNvPicPr preferRelativeResize="0"/>
          <p:nvPr/>
        </p:nvPicPr>
        <p:blipFill>
          <a:blip r:embed="rId5">
            <a:alphaModFix/>
          </a:blip>
          <a:stretch>
            <a:fillRect/>
          </a:stretch>
        </p:blipFill>
        <p:spPr>
          <a:xfrm>
            <a:off x="4464700" y="2202150"/>
            <a:ext cx="4351226" cy="2441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Shape 131"/>
          <p:cNvSpPr/>
          <p:nvPr/>
        </p:nvSpPr>
        <p:spPr>
          <a:xfrm>
            <a:off x="96000" y="246900"/>
            <a:ext cx="3186000" cy="9327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2" name="Shape 132"/>
          <p:cNvSpPr txBox="1"/>
          <p:nvPr/>
        </p:nvSpPr>
        <p:spPr>
          <a:xfrm>
            <a:off x="76200" y="228600"/>
            <a:ext cx="3205800" cy="932700"/>
          </a:xfrm>
          <a:prstGeom prst="rect">
            <a:avLst/>
          </a:prstGeom>
          <a:noFill/>
          <a:ln>
            <a:noFill/>
          </a:ln>
        </p:spPr>
        <p:txBody>
          <a:bodyPr anchorCtr="0" anchor="t" bIns="91425" lIns="91425" rIns="91425" wrap="square" tIns="91425">
            <a:noAutofit/>
          </a:bodyPr>
          <a:lstStyle/>
          <a:p>
            <a:pPr indent="0" lvl="0" marL="0" rtl="0">
              <a:spcBef>
                <a:spcPts val="0"/>
              </a:spcBef>
              <a:buNone/>
            </a:pPr>
            <a:r>
              <a:rPr lang="en-GB" sz="1600">
                <a:solidFill>
                  <a:srgbClr val="CCCCCC"/>
                </a:solidFill>
                <a:latin typeface="Lucida Sans"/>
                <a:ea typeface="Lucida Sans"/>
                <a:cs typeface="Lucida Sans"/>
                <a:sym typeface="Lucida Sans"/>
              </a:rPr>
              <a:t>Operation: 	</a:t>
            </a:r>
            <a:r>
              <a:rPr lang="en-GB">
                <a:solidFill>
                  <a:srgbClr val="CCCCCC"/>
                </a:solidFill>
                <a:latin typeface="Lucida Sans"/>
                <a:ea typeface="Lucida Sans"/>
                <a:cs typeface="Lucida Sans"/>
                <a:sym typeface="Lucida Sans"/>
              </a:rPr>
              <a:t>SHADOW BEAR</a:t>
            </a:r>
          </a:p>
          <a:p>
            <a:pPr indent="0" lvl="0" marL="0" rtl="0">
              <a:spcBef>
                <a:spcPts val="0"/>
              </a:spcBef>
              <a:buNone/>
            </a:pPr>
            <a:r>
              <a:rPr lang="en-GB" sz="1600">
                <a:solidFill>
                  <a:srgbClr val="CCCCCC"/>
                </a:solidFill>
                <a:latin typeface="Lucida Sans"/>
                <a:ea typeface="Lucida Sans"/>
                <a:cs typeface="Lucida Sans"/>
                <a:sym typeface="Lucida Sans"/>
              </a:rPr>
              <a:t>Location: 	</a:t>
            </a:r>
            <a:r>
              <a:rPr lang="en-GB">
                <a:solidFill>
                  <a:srgbClr val="CCCCCC"/>
                </a:solidFill>
                <a:latin typeface="Lucida Sans"/>
                <a:ea typeface="Lucida Sans"/>
                <a:cs typeface="Lucida Sans"/>
                <a:sym typeface="Lucida Sans"/>
              </a:rPr>
              <a:t>SOUTH ZARGORIA</a:t>
            </a:r>
            <a:r>
              <a:rPr lang="en-GB" sz="1600">
                <a:solidFill>
                  <a:srgbClr val="CCCCCC"/>
                </a:solidFill>
                <a:latin typeface="Lucida Sans"/>
                <a:ea typeface="Lucida Sans"/>
                <a:cs typeface="Lucida Sans"/>
                <a:sym typeface="Lucida Sans"/>
              </a:rPr>
              <a:t> </a:t>
            </a:r>
          </a:p>
          <a:p>
            <a:pPr indent="457200" lvl="0" marL="914400" rtl="0">
              <a:spcBef>
                <a:spcPts val="0"/>
              </a:spcBef>
              <a:buNone/>
            </a:pPr>
            <a:r>
              <a:rPr lang="en-GB" sz="1600">
                <a:solidFill>
                  <a:srgbClr val="CCCCCC"/>
                </a:solidFill>
                <a:latin typeface="Lucida Sans"/>
                <a:ea typeface="Lucida Sans"/>
                <a:cs typeface="Lucida Sans"/>
                <a:sym typeface="Lucida Sans"/>
              </a:rPr>
              <a:t>UKRAINE</a:t>
            </a:r>
          </a:p>
        </p:txBody>
      </p:sp>
      <p:sp>
        <p:nvSpPr>
          <p:cNvPr id="133" name="Shape 133"/>
          <p:cNvSpPr/>
          <p:nvPr/>
        </p:nvSpPr>
        <p:spPr>
          <a:xfrm>
            <a:off x="5930250" y="228600"/>
            <a:ext cx="3186000" cy="9327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4" name="Shape 134"/>
          <p:cNvSpPr txBox="1"/>
          <p:nvPr/>
        </p:nvSpPr>
        <p:spPr>
          <a:xfrm>
            <a:off x="5910450" y="210300"/>
            <a:ext cx="3267300" cy="932700"/>
          </a:xfrm>
          <a:prstGeom prst="rect">
            <a:avLst/>
          </a:prstGeom>
          <a:noFill/>
          <a:ln>
            <a:noFill/>
          </a:ln>
        </p:spPr>
        <p:txBody>
          <a:bodyPr anchorCtr="0" anchor="t" bIns="91425" lIns="91425" rIns="91425" wrap="square" tIns="91425">
            <a:noAutofit/>
          </a:bodyPr>
          <a:lstStyle/>
          <a:p>
            <a:pPr indent="0" lvl="0" marL="0" rtl="0">
              <a:lnSpc>
                <a:spcPct val="200000"/>
              </a:lnSpc>
              <a:spcBef>
                <a:spcPts val="0"/>
              </a:spcBef>
              <a:buNone/>
            </a:pPr>
            <a:r>
              <a:rPr lang="en-GB" sz="1600">
                <a:solidFill>
                  <a:srgbClr val="CCCCCC"/>
                </a:solidFill>
                <a:latin typeface="Lucida Sans"/>
                <a:ea typeface="Lucida Sans"/>
                <a:cs typeface="Lucida Sans"/>
                <a:sym typeface="Lucida Sans"/>
              </a:rPr>
              <a:t>Date:  </a:t>
            </a:r>
            <a:r>
              <a:rPr lang="en-GB" sz="1600">
                <a:solidFill>
                  <a:srgbClr val="CCCCCC"/>
                </a:solidFill>
                <a:latin typeface="Lucida Sans"/>
                <a:ea typeface="Lucida Sans"/>
                <a:cs typeface="Lucida Sans"/>
                <a:sym typeface="Lucida Sans"/>
              </a:rPr>
              <a:t>12 JAN - 16 FEB</a:t>
            </a:r>
          </a:p>
          <a:p>
            <a:pPr indent="0" lvl="0" marL="0" rtl="0">
              <a:lnSpc>
                <a:spcPct val="200000"/>
              </a:lnSpc>
              <a:spcBef>
                <a:spcPts val="0"/>
              </a:spcBef>
              <a:buNone/>
            </a:pPr>
            <a:r>
              <a:rPr lang="en-GB" sz="1600">
                <a:solidFill>
                  <a:srgbClr val="CCCCCC"/>
                </a:solidFill>
                <a:latin typeface="Lucida Sans"/>
                <a:ea typeface="Lucida Sans"/>
                <a:cs typeface="Lucida Sans"/>
                <a:sym typeface="Lucida Sans"/>
              </a:rPr>
              <a:t>Time: </a:t>
            </a:r>
            <a:r>
              <a:rPr lang="en-GB" sz="1600">
                <a:solidFill>
                  <a:srgbClr val="CCCCCC"/>
                </a:solidFill>
                <a:latin typeface="Lucida Sans"/>
                <a:ea typeface="Lucida Sans"/>
                <a:cs typeface="Lucida Sans"/>
                <a:sym typeface="Lucida Sans"/>
              </a:rPr>
              <a:t>1800 UTC</a:t>
            </a:r>
          </a:p>
        </p:txBody>
      </p:sp>
      <p:sp>
        <p:nvSpPr>
          <p:cNvPr id="135" name="Shape 135"/>
          <p:cNvSpPr txBox="1"/>
          <p:nvPr/>
        </p:nvSpPr>
        <p:spPr>
          <a:xfrm>
            <a:off x="0" y="1298847"/>
            <a:ext cx="9144000" cy="445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GB" sz="2000">
                <a:solidFill>
                  <a:schemeClr val="dk1"/>
                </a:solidFill>
                <a:latin typeface="Lucida Sans"/>
                <a:ea typeface="Lucida Sans"/>
                <a:cs typeface="Lucida Sans"/>
                <a:sym typeface="Lucida Sans"/>
              </a:rPr>
              <a:t>END OF BRIEF</a:t>
            </a:r>
          </a:p>
          <a:p>
            <a:pPr indent="0" lvl="0" marL="0" rtl="0" algn="l">
              <a:spcBef>
                <a:spcPts val="0"/>
              </a:spcBef>
              <a:buNone/>
            </a:pPr>
            <a:r>
              <a:t/>
            </a:r>
            <a:endParaRPr sz="2000">
              <a:solidFill>
                <a:schemeClr val="dk1"/>
              </a:solidFill>
              <a:latin typeface="Lucida Sans"/>
              <a:ea typeface="Lucida Sans"/>
              <a:cs typeface="Lucida Sans"/>
              <a:sym typeface="Lucida Sans"/>
            </a:endParaRPr>
          </a:p>
          <a:p>
            <a:pPr indent="0" lvl="0" marL="0" rtl="0" algn="ctr">
              <a:spcBef>
                <a:spcPts val="0"/>
              </a:spcBef>
              <a:buNone/>
            </a:pPr>
            <a:r>
              <a:t/>
            </a:r>
            <a:endParaRPr sz="2000">
              <a:latin typeface="Lucida Sans"/>
              <a:ea typeface="Lucida Sans"/>
              <a:cs typeface="Lucida Sans"/>
              <a:sym typeface="Lucida Sans"/>
            </a:endParaRPr>
          </a:p>
        </p:txBody>
      </p:sp>
      <p:sp>
        <p:nvSpPr>
          <p:cNvPr id="136" name="Shape 136"/>
          <p:cNvSpPr/>
          <p:nvPr/>
        </p:nvSpPr>
        <p:spPr>
          <a:xfrm>
            <a:off x="33125" y="4708928"/>
            <a:ext cx="1478100" cy="347100"/>
          </a:xfrm>
          <a:prstGeom prst="rect">
            <a:avLst/>
          </a:prstGeom>
          <a:solidFill>
            <a:srgbClr val="FFFFFF">
              <a:alpha val="31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7" name="Shape 137"/>
          <p:cNvSpPr txBox="1"/>
          <p:nvPr/>
        </p:nvSpPr>
        <p:spPr>
          <a:xfrm>
            <a:off x="21000" y="4649700"/>
            <a:ext cx="1568100" cy="408000"/>
          </a:xfrm>
          <a:prstGeom prst="rect">
            <a:avLst/>
          </a:prstGeom>
          <a:noFill/>
          <a:ln>
            <a:noFill/>
          </a:ln>
        </p:spPr>
        <p:txBody>
          <a:bodyPr anchorCtr="0" anchor="t" bIns="91425" lIns="91425" rIns="91425" wrap="square" tIns="91425">
            <a:noAutofit/>
          </a:bodyPr>
          <a:lstStyle/>
          <a:p>
            <a:pPr indent="0" lvl="0" marL="0" rtl="0">
              <a:spcBef>
                <a:spcPts val="0"/>
              </a:spcBef>
              <a:buNone/>
            </a:pPr>
            <a:r>
              <a:rPr lang="en-GB" sz="1000">
                <a:solidFill>
                  <a:srgbClr val="CCCCCC"/>
                </a:solidFill>
                <a:latin typeface="Lucida Sans"/>
                <a:ea typeface="Lucida Sans"/>
                <a:cs typeface="Lucida Sans"/>
                <a:sym typeface="Lucida Sans"/>
              </a:rPr>
              <a:t>Classification: SECRET</a:t>
            </a:r>
          </a:p>
          <a:p>
            <a:pPr indent="0" lvl="0" marL="0" rtl="0">
              <a:spcBef>
                <a:spcPts val="0"/>
              </a:spcBef>
              <a:buNone/>
            </a:pPr>
            <a:r>
              <a:rPr lang="en-GB" sz="1000">
                <a:solidFill>
                  <a:srgbClr val="CCCCCC"/>
                </a:solidFill>
                <a:latin typeface="Lucida Sans"/>
                <a:ea typeface="Lucida Sans"/>
                <a:cs typeface="Lucida Sans"/>
                <a:sym typeface="Lucida Sans"/>
              </a:rPr>
              <a:t>Area: UKRAINE</a:t>
            </a:r>
          </a:p>
        </p:txBody>
      </p:sp>
      <p:sp>
        <p:nvSpPr>
          <p:cNvPr id="138" name="Shape 138"/>
          <p:cNvSpPr txBox="1"/>
          <p:nvPr/>
        </p:nvSpPr>
        <p:spPr>
          <a:xfrm>
            <a:off x="64500" y="1760925"/>
            <a:ext cx="3249000" cy="2872500"/>
          </a:xfrm>
          <a:prstGeom prst="rect">
            <a:avLst/>
          </a:prstGeom>
          <a:noFill/>
          <a:ln>
            <a:noFill/>
          </a:ln>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solidFill>
                <a:srgbClr val="CCCCCC"/>
              </a:solidFill>
            </a:endParaRPr>
          </a:p>
          <a:p>
            <a:pPr indent="0" lvl="0" marL="0" rtl="0">
              <a:spcBef>
                <a:spcPts val="0"/>
              </a:spcBef>
              <a:buNone/>
            </a:pPr>
            <a:r>
              <a:t/>
            </a:r>
            <a:endParaRPr>
              <a:solidFill>
                <a:srgbClr val="CCCCCC"/>
              </a:solidFill>
            </a:endParaRPr>
          </a:p>
          <a:p>
            <a:pPr indent="0" lvl="0" marL="457200" rtl="0">
              <a:spcBef>
                <a:spcPts val="0"/>
              </a:spcBef>
              <a:buNone/>
            </a:pPr>
            <a:r>
              <a:t/>
            </a:r>
            <a:endParaRPr>
              <a:solidFill>
                <a:srgbClr val="CCCCCC"/>
              </a:solidFill>
            </a:endParaRPr>
          </a:p>
          <a:p>
            <a:pPr indent="0" lvl="0" marL="457200" rtl="0">
              <a:spcBef>
                <a:spcPts val="0"/>
              </a:spcBef>
              <a:buNone/>
            </a:pPr>
            <a:r>
              <a:t/>
            </a:r>
            <a:endParaRPr>
              <a:solidFill>
                <a:srgbClr val="CCCCCC"/>
              </a:solidFill>
            </a:endParaRPr>
          </a:p>
          <a:p>
            <a:pPr indent="0" lvl="0" marL="914400" rtl="0">
              <a:spcBef>
                <a:spcPts val="0"/>
              </a:spcBef>
              <a:buNone/>
            </a:pPr>
            <a:r>
              <a:t/>
            </a:r>
            <a:endParaRPr sz="1000">
              <a:solidFill>
                <a:srgbClr val="CCCCCC"/>
              </a:solidFill>
            </a:endParaRPr>
          </a:p>
          <a:p>
            <a:pPr indent="0" lvl="0" marL="0" rtl="0">
              <a:spcBef>
                <a:spcPts val="0"/>
              </a:spcBef>
              <a:buNone/>
            </a:pPr>
            <a:r>
              <a:t/>
            </a:r>
            <a:endParaRPr sz="1000">
              <a:solidFill>
                <a:srgbClr val="CCCCCC"/>
              </a:solidFill>
            </a:endParaRPr>
          </a:p>
          <a:p>
            <a:pPr indent="0" lvl="0" marL="0" rtl="0">
              <a:spcBef>
                <a:spcPts val="0"/>
              </a:spcBef>
              <a:buNone/>
            </a:pPr>
            <a:r>
              <a:t/>
            </a:r>
            <a:endParaRPr sz="1000">
              <a:solidFill>
                <a:srgbClr val="CCCCCC"/>
              </a:solidFill>
            </a:endParaRPr>
          </a:p>
          <a:p>
            <a:pPr indent="0" lvl="0" marL="457200" rtl="0">
              <a:spcBef>
                <a:spcPts val="0"/>
              </a:spcBef>
              <a:buNone/>
            </a:pPr>
            <a:r>
              <a:t/>
            </a:r>
            <a:endParaRPr>
              <a:solidFill>
                <a:srgbClr val="CCCCCC"/>
              </a:solidFill>
            </a:endParaRPr>
          </a:p>
          <a:p>
            <a:pPr indent="0" lvl="0" marL="0" rtl="0">
              <a:spcBef>
                <a:spcPts val="0"/>
              </a:spcBef>
              <a:buNone/>
            </a:pPr>
            <a:r>
              <a:t/>
            </a:r>
            <a:endParaRPr sz="1000">
              <a:solidFill>
                <a:srgbClr val="CCCCCC"/>
              </a:solidFill>
            </a:endParaRPr>
          </a:p>
          <a:p>
            <a:pPr indent="0" lvl="0" marL="0" rtl="0">
              <a:spcBef>
                <a:spcPts val="0"/>
              </a:spcBef>
              <a:buNone/>
            </a:pPr>
            <a:r>
              <a:t/>
            </a:r>
            <a:endParaRPr>
              <a:solidFill>
                <a:srgbClr val="CCCCCC"/>
              </a:solidFill>
            </a:endParaRPr>
          </a:p>
          <a:p>
            <a:pPr indent="0" lvl="0" marL="0" rtl="0">
              <a:spcBef>
                <a:spcPts val="0"/>
              </a:spcBef>
              <a:buNone/>
            </a:pPr>
            <a:r>
              <a:t/>
            </a:r>
            <a:endParaRPr>
              <a:solidFill>
                <a:srgbClr val="CCCCCC"/>
              </a:solidFill>
            </a:endParaRPr>
          </a:p>
          <a:p>
            <a:pPr indent="0" lvl="0" marL="0" rtl="0">
              <a:spcBef>
                <a:spcPts val="0"/>
              </a:spcBef>
              <a:buNone/>
            </a:pPr>
            <a:r>
              <a:t/>
            </a:r>
            <a:endParaRPr>
              <a:solidFill>
                <a:srgbClr val="CCCCC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