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96000" y="2469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76200" y="228600"/>
            <a:ext cx="3205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Operation: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SHADOW BEAR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Location: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SOUTH ZARGORIA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</a:p>
          <a:p>
            <a:pPr indent="457200" lvl="0" marL="914400" algn="l"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UKRAINE</a:t>
            </a:r>
          </a:p>
        </p:txBody>
      </p:sp>
      <p:sp>
        <p:nvSpPr>
          <p:cNvPr id="56" name="Shape 56"/>
          <p:cNvSpPr/>
          <p:nvPr/>
        </p:nvSpPr>
        <p:spPr>
          <a:xfrm>
            <a:off x="5930250" y="2286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910450" y="210300"/>
            <a:ext cx="3267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Date:  FRIDAY 12 JANUARY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Time: 1800 UTC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0" y="1298847"/>
            <a:ext cx="914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2000">
                <a:latin typeface="Lucida Sans"/>
                <a:ea typeface="Lucida Sans"/>
                <a:cs typeface="Lucida Sans"/>
                <a:sym typeface="Lucida Sans"/>
              </a:rPr>
              <a:t>SECRET: LRG</a:t>
            </a:r>
            <a:r>
              <a:rPr lang="en-GB" sz="2000">
                <a:latin typeface="Lucida Sans"/>
                <a:ea typeface="Lucida Sans"/>
                <a:cs typeface="Lucida Sans"/>
                <a:sym typeface="Lucida Sans"/>
              </a:rPr>
              <a:t> PRIVATE OPERATION  (LRGPO)</a:t>
            </a:r>
          </a:p>
        </p:txBody>
      </p:sp>
      <p:sp>
        <p:nvSpPr>
          <p:cNvPr id="59" name="Shape 59"/>
          <p:cNvSpPr/>
          <p:nvPr/>
        </p:nvSpPr>
        <p:spPr>
          <a:xfrm>
            <a:off x="33125" y="4708928"/>
            <a:ext cx="1478100" cy="3471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21000" y="4649700"/>
            <a:ext cx="156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Classification: SECRET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Area: UKRAINE</a:t>
            </a:r>
          </a:p>
        </p:txBody>
      </p:sp>
      <p:sp>
        <p:nvSpPr>
          <p:cNvPr id="61" name="Shape 61"/>
          <p:cNvSpPr/>
          <p:nvPr/>
        </p:nvSpPr>
        <p:spPr>
          <a:xfrm>
            <a:off x="2270150" y="1937825"/>
            <a:ext cx="1303500" cy="1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2237978" y="1863900"/>
            <a:ext cx="1568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800">
                <a:latin typeface="Lucida Sans"/>
                <a:ea typeface="Lucida Sans"/>
                <a:cs typeface="Lucida Sans"/>
                <a:sym typeface="Lucida Sans"/>
              </a:rPr>
              <a:t>INFORMATION WITHIN</a:t>
            </a:r>
          </a:p>
        </p:txBody>
      </p:sp>
      <p:sp>
        <p:nvSpPr>
          <p:cNvPr id="63" name="Shape 63"/>
          <p:cNvSpPr/>
          <p:nvPr/>
        </p:nvSpPr>
        <p:spPr>
          <a:xfrm>
            <a:off x="2270504" y="2061600"/>
            <a:ext cx="4520400" cy="25305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2211775" y="2009711"/>
            <a:ext cx="46311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LRGPO-1201 OPERATION SHADOW BEAR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EPISODE I: THE RANSOM MENACE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600" u="sng">
              <a:solidFill>
                <a:srgbClr val="CCCCCC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GB" sz="1600" u="sng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LRG-NATO BRIEFING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600" u="sng">
              <a:solidFill>
                <a:srgbClr val="CCCCCC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LOCATION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SOUTH ZARGORIA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UKRAINE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CCCC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CCCC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CCCC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96000" y="2469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76200" y="228600"/>
            <a:ext cx="3205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Operation: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SHADOW BEAR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Location: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SOUTH ZARGORIA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UKRAINE</a:t>
            </a:r>
          </a:p>
        </p:txBody>
      </p:sp>
      <p:sp>
        <p:nvSpPr>
          <p:cNvPr id="71" name="Shape 71"/>
          <p:cNvSpPr/>
          <p:nvPr/>
        </p:nvSpPr>
        <p:spPr>
          <a:xfrm>
            <a:off x="5930250" y="2286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5910450" y="210300"/>
            <a:ext cx="3267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Date:  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FRIDAY 12 JANUARY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Time: 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1800 UTC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0" y="1298847"/>
            <a:ext cx="914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000">
                <a:latin typeface="Lucida Sans"/>
                <a:ea typeface="Lucida Sans"/>
                <a:cs typeface="Lucida Sans"/>
                <a:sym typeface="Lucida Sans"/>
              </a:rPr>
              <a:t>SITUATION</a:t>
            </a:r>
          </a:p>
        </p:txBody>
      </p:sp>
      <p:sp>
        <p:nvSpPr>
          <p:cNvPr id="74" name="Shape 74"/>
          <p:cNvSpPr/>
          <p:nvPr/>
        </p:nvSpPr>
        <p:spPr>
          <a:xfrm>
            <a:off x="33125" y="4708928"/>
            <a:ext cx="1478100" cy="3471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1000" y="4649700"/>
            <a:ext cx="156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Classification: SECRET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Area: UKRAINE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4850" y="1777200"/>
            <a:ext cx="9015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rgbClr val="CCCCCC"/>
                </a:solidFill>
              </a:rPr>
              <a:t>Enemy Forces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Ukrainian Insurgents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Enemy Strengths: Unknown, mostly hidden within civilian population areas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Enemy Locations: Marked Locations, see Intel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Enemy Equipment: AK variants and RPGs, Armed Vehicles, Captured Armoured AA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Enemy Morale: High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Enemy Obstacles: Roadblocks within civilian population areas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Enemy Air Threat: Armoured AA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Enemy Patrols: Only around fortified locations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Enemy Likely Intentions: To avoid open combat and defend locations under their control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96000" y="2469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76200" y="228600"/>
            <a:ext cx="3205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Operation: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SHADOW BEAR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Location: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SOUTH ZARGORIA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UKRAINE</a:t>
            </a:r>
          </a:p>
        </p:txBody>
      </p:sp>
      <p:sp>
        <p:nvSpPr>
          <p:cNvPr id="83" name="Shape 83"/>
          <p:cNvSpPr/>
          <p:nvPr/>
        </p:nvSpPr>
        <p:spPr>
          <a:xfrm>
            <a:off x="5930250" y="2286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910450" y="210300"/>
            <a:ext cx="3267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Date:  FRIDAY 12 JANUARY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Time: 1800 UTC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0" y="1298847"/>
            <a:ext cx="914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000">
                <a:latin typeface="Lucida Sans"/>
                <a:ea typeface="Lucida Sans"/>
                <a:cs typeface="Lucida Sans"/>
                <a:sym typeface="Lucida Sans"/>
              </a:rPr>
              <a:t>SITUATION</a:t>
            </a:r>
          </a:p>
        </p:txBody>
      </p:sp>
      <p:sp>
        <p:nvSpPr>
          <p:cNvPr id="86" name="Shape 86"/>
          <p:cNvSpPr/>
          <p:nvPr/>
        </p:nvSpPr>
        <p:spPr>
          <a:xfrm>
            <a:off x="33125" y="4708928"/>
            <a:ext cx="1478100" cy="3471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1000" y="4649700"/>
            <a:ext cx="156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Classification: SECRET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Area: UKRAINE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4850" y="1777200"/>
            <a:ext cx="9015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rgbClr val="CCCCCC"/>
                </a:solidFill>
              </a:rPr>
              <a:t>Friendly </a:t>
            </a:r>
            <a:r>
              <a:rPr lang="en-GB" u="sng">
                <a:solidFill>
                  <a:srgbClr val="CCCCCC"/>
                </a:solidFill>
              </a:rPr>
              <a:t>Forces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NATO / UK Armed Forces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Zero’s Intent: R</a:t>
            </a:r>
            <a:r>
              <a:rPr lang="en-GB">
                <a:solidFill>
                  <a:srgbClr val="CCCCCC"/>
                </a:solidFill>
              </a:rPr>
              <a:t>estore law and order along the border region, create a safe zone for civilians.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Current Mission: Cross border, </a:t>
            </a:r>
            <a:r>
              <a:rPr b="1" lang="en-GB">
                <a:solidFill>
                  <a:srgbClr val="CCCCCC"/>
                </a:solidFill>
              </a:rPr>
              <a:t>SECURE </a:t>
            </a:r>
            <a:r>
              <a:rPr lang="en-GB">
                <a:solidFill>
                  <a:srgbClr val="CCCCCC"/>
                </a:solidFill>
              </a:rPr>
              <a:t>Airfield Objective England, </a:t>
            </a:r>
            <a:r>
              <a:rPr b="1" lang="en-GB">
                <a:solidFill>
                  <a:srgbClr val="CCCCCC"/>
                </a:solidFill>
              </a:rPr>
              <a:t>LIBERATE </a:t>
            </a:r>
            <a:r>
              <a:rPr lang="en-GB">
                <a:solidFill>
                  <a:srgbClr val="CCCCCC"/>
                </a:solidFill>
              </a:rPr>
              <a:t>surrounding villages.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Locations &amp; Future Actions of Neighbouring Forces: None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Fire Support Plan: None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Atts &amp; Dets: 1 x Warrior, 3 x Ridgeback, 10 x Support Vehicles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Civilians: Friendly, oppressed.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96000" y="2469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76200" y="228600"/>
            <a:ext cx="3205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Operation: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SHADOW BEAR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Location: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SOUTH ZARGORIA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UKRAINE</a:t>
            </a:r>
          </a:p>
        </p:txBody>
      </p:sp>
      <p:sp>
        <p:nvSpPr>
          <p:cNvPr id="95" name="Shape 95"/>
          <p:cNvSpPr/>
          <p:nvPr/>
        </p:nvSpPr>
        <p:spPr>
          <a:xfrm>
            <a:off x="5930250" y="2286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910450" y="210300"/>
            <a:ext cx="3267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Date:  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FRIDAY 12 JANUARY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Time: 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1800 UTC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0" y="1298847"/>
            <a:ext cx="914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000">
                <a:latin typeface="Lucida Sans"/>
                <a:ea typeface="Lucida Sans"/>
                <a:cs typeface="Lucida Sans"/>
                <a:sym typeface="Lucida Sans"/>
              </a:rPr>
              <a:t>MISSION</a:t>
            </a:r>
          </a:p>
        </p:txBody>
      </p:sp>
      <p:sp>
        <p:nvSpPr>
          <p:cNvPr id="98" name="Shape 98"/>
          <p:cNvSpPr/>
          <p:nvPr/>
        </p:nvSpPr>
        <p:spPr>
          <a:xfrm>
            <a:off x="33125" y="4708928"/>
            <a:ext cx="1478100" cy="3471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1000" y="4649700"/>
            <a:ext cx="156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Classification: SECRET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Area: UKRAINE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4850" y="1777200"/>
            <a:ext cx="9015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u="sng">
                <a:solidFill>
                  <a:srgbClr val="CCCCCC"/>
                </a:solidFill>
              </a:rPr>
              <a:t>Main Objective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To </a:t>
            </a:r>
            <a:r>
              <a:rPr b="1" lang="en-GB">
                <a:solidFill>
                  <a:srgbClr val="CCCCCC"/>
                </a:solidFill>
              </a:rPr>
              <a:t>SECURE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AA Positions</a:t>
            </a:r>
            <a:r>
              <a:rPr lang="en-GB">
                <a:solidFill>
                  <a:srgbClr val="CCCCCC"/>
                </a:solidFill>
              </a:rPr>
              <a:t> at Objective England and Objective France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In Order to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Establish FOB for future operations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-GB" u="sng">
                <a:solidFill>
                  <a:srgbClr val="CCCCCC"/>
                </a:solidFill>
              </a:rPr>
              <a:t>Secondary Objectives</a:t>
            </a:r>
            <a:r>
              <a:rPr lang="en-GB">
                <a:solidFill>
                  <a:srgbClr val="CCCCCC"/>
                </a:solidFill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To </a:t>
            </a:r>
            <a:r>
              <a:rPr b="1" lang="en-GB">
                <a:solidFill>
                  <a:srgbClr val="CCCCCC"/>
                </a:solidFill>
              </a:rPr>
              <a:t>LIBERATE </a:t>
            </a:r>
            <a:r>
              <a:rPr lang="en-GB">
                <a:solidFill>
                  <a:srgbClr val="CCCCCC"/>
                </a:solidFill>
              </a:rPr>
              <a:t>the surrounding villages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96000" y="2469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76200" y="228600"/>
            <a:ext cx="3205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Operation: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SHADOW BEAR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Location: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SOUTH ZARGORIA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UKRAINE</a:t>
            </a:r>
          </a:p>
        </p:txBody>
      </p:sp>
      <p:sp>
        <p:nvSpPr>
          <p:cNvPr id="107" name="Shape 107"/>
          <p:cNvSpPr/>
          <p:nvPr/>
        </p:nvSpPr>
        <p:spPr>
          <a:xfrm>
            <a:off x="5930250" y="2286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910450" y="210300"/>
            <a:ext cx="3267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Date:  FRIDAY 12 JANUARY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Time: 1800 UTC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0" y="1298847"/>
            <a:ext cx="914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000">
                <a:latin typeface="Lucida Sans"/>
                <a:ea typeface="Lucida Sans"/>
                <a:cs typeface="Lucida Sans"/>
                <a:sym typeface="Lucida Sans"/>
              </a:rPr>
              <a:t>EXECUTION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33125" y="4708928"/>
            <a:ext cx="1478100" cy="3471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1000" y="4649700"/>
            <a:ext cx="156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Classification: SECRET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Area: UKRAINE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4850" y="1777200"/>
            <a:ext cx="9015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u="sng">
                <a:solidFill>
                  <a:srgbClr val="CCCCCC"/>
                </a:solidFill>
              </a:rPr>
              <a:t>Actions 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u="sng">
              <a:solidFill>
                <a:srgbClr val="CCCCCC"/>
              </a:solidFill>
            </a:endParaRPr>
          </a:p>
          <a:p>
            <a:pPr indent="-298450" lvl="0" marL="457200" rtl="0">
              <a:spcBef>
                <a:spcPts val="0"/>
              </a:spcBef>
              <a:buClr>
                <a:srgbClr val="D9D9D9"/>
              </a:buClr>
              <a:buSzPts val="1100"/>
              <a:buAutoNum type="alphaLcParenR"/>
            </a:pPr>
            <a:r>
              <a:rPr lang="en-GB" sz="1100" u="sng">
                <a:solidFill>
                  <a:srgbClr val="D9D9D9"/>
                </a:solidFill>
              </a:rPr>
              <a:t>Lights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Delayed - Get into cover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Instant - Open Ground - get into cover, Woods - freeze</a:t>
            </a:r>
          </a:p>
          <a:p>
            <a:pPr indent="-298450" lvl="0" marL="457200" rtl="0">
              <a:spcBef>
                <a:spcPts val="0"/>
              </a:spcBef>
              <a:buClr>
                <a:srgbClr val="CCCCCC"/>
              </a:buClr>
              <a:buSzPts val="1100"/>
              <a:buAutoNum type="alphaLcParenR"/>
            </a:pPr>
            <a:r>
              <a:rPr lang="en-GB" sz="1100" u="sng">
                <a:solidFill>
                  <a:srgbClr val="CCCCCC"/>
                </a:solidFill>
              </a:rPr>
              <a:t>Stoppage</a:t>
            </a:r>
            <a:r>
              <a:rPr lang="en-GB" sz="1100">
                <a:solidFill>
                  <a:srgbClr val="CCCCCC"/>
                </a:solidFill>
              </a:rPr>
              <a:t> - Shout “STOPPAGE”</a:t>
            </a:r>
          </a:p>
          <a:p>
            <a:pPr indent="-298450" lvl="0" marL="457200" rtl="0">
              <a:spcBef>
                <a:spcPts val="0"/>
              </a:spcBef>
              <a:buClr>
                <a:srgbClr val="CCCCCC"/>
              </a:buClr>
              <a:buSzPts val="1100"/>
              <a:buAutoNum type="alphaLcParenR"/>
            </a:pPr>
            <a:r>
              <a:rPr lang="en-GB" sz="1100" u="sng">
                <a:solidFill>
                  <a:srgbClr val="CCCCCC"/>
                </a:solidFill>
              </a:rPr>
              <a:t>Change Magazine</a:t>
            </a:r>
            <a:r>
              <a:rPr lang="en-GB" sz="1100">
                <a:solidFill>
                  <a:srgbClr val="CCCCCC"/>
                </a:solidFill>
              </a:rPr>
              <a:t> - Shout “MAGAZINE”</a:t>
            </a:r>
          </a:p>
          <a:p>
            <a:pPr indent="-298450" lvl="0" marL="457200" rtl="0">
              <a:spcBef>
                <a:spcPts val="0"/>
              </a:spcBef>
              <a:buClr>
                <a:srgbClr val="CCCCCC"/>
              </a:buClr>
              <a:buSzPts val="1100"/>
              <a:buAutoNum type="alphaLcParenR"/>
            </a:pPr>
            <a:r>
              <a:rPr lang="en-GB" sz="1100" u="sng">
                <a:solidFill>
                  <a:srgbClr val="CCCCCC"/>
                </a:solidFill>
              </a:rPr>
              <a:t>Grenade </a:t>
            </a:r>
            <a:r>
              <a:rPr lang="en-GB" sz="1100">
                <a:solidFill>
                  <a:srgbClr val="CCCCCC"/>
                </a:solidFill>
              </a:rPr>
              <a:t>- Shout “GRENADE”</a:t>
            </a:r>
          </a:p>
          <a:p>
            <a:pPr indent="-298450" lvl="0" marL="457200" rtl="0">
              <a:spcBef>
                <a:spcPts val="0"/>
              </a:spcBef>
              <a:buClr>
                <a:srgbClr val="CCCCCC"/>
              </a:buClr>
              <a:buSzPts val="1100"/>
              <a:buAutoNum type="alphaLcParenR"/>
            </a:pPr>
            <a:r>
              <a:rPr lang="en-GB" sz="1100" u="sng">
                <a:solidFill>
                  <a:srgbClr val="CCCCCC"/>
                </a:solidFill>
              </a:rPr>
              <a:t>POW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Look after and bring back to base:</a:t>
            </a:r>
          </a:p>
          <a:p>
            <a:pPr indent="-298450" lvl="2" marL="1371600" rtl="0">
              <a:spcBef>
                <a:spcPts val="0"/>
              </a:spcBef>
              <a:buClr>
                <a:srgbClr val="CCCCCC"/>
              </a:buClr>
              <a:buSzPts val="1100"/>
              <a:buAutoNum type="arabicParenR"/>
            </a:pPr>
            <a:r>
              <a:rPr lang="en-GB" sz="1100">
                <a:solidFill>
                  <a:srgbClr val="CCCCCC"/>
                </a:solidFill>
              </a:rPr>
              <a:t>Search, secure and send to Plt Sgt</a:t>
            </a:r>
          </a:p>
          <a:p>
            <a:pPr indent="-298450" lvl="0" marL="457200" rtl="0">
              <a:spcBef>
                <a:spcPts val="0"/>
              </a:spcBef>
              <a:buClr>
                <a:srgbClr val="CCCCCC"/>
              </a:buClr>
              <a:buSzPts val="1100"/>
              <a:buAutoNum type="alphaLcParenR"/>
            </a:pPr>
            <a:r>
              <a:rPr lang="en-GB" sz="1100" u="sng">
                <a:solidFill>
                  <a:srgbClr val="CCCCCC"/>
                </a:solidFill>
              </a:rPr>
              <a:t>Obstacles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Natural - Cross as per SOPs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Man Made - Barbed wires/mines</a:t>
            </a:r>
          </a:p>
          <a:p>
            <a:pPr indent="-298450" lvl="2" marL="1371600" rtl="0">
              <a:spcBef>
                <a:spcPts val="0"/>
              </a:spcBef>
              <a:buClr>
                <a:srgbClr val="CCCCCC"/>
              </a:buClr>
              <a:buSzPts val="1100"/>
              <a:buAutoNum type="arabicParenR"/>
            </a:pPr>
            <a:r>
              <a:rPr lang="en-GB" sz="1100">
                <a:solidFill>
                  <a:srgbClr val="CCCCCC"/>
                </a:solidFill>
              </a:rPr>
              <a:t>Cut the wire or find alternate route</a:t>
            </a:r>
          </a:p>
          <a:p>
            <a:pPr indent="-298450" lvl="2" marL="1371600" rtl="0">
              <a:spcBef>
                <a:spcPts val="0"/>
              </a:spcBef>
              <a:buClr>
                <a:srgbClr val="CCCCCC"/>
              </a:buClr>
              <a:buSzPts val="1100"/>
              <a:buAutoNum type="arabicParenR"/>
            </a:pPr>
            <a:r>
              <a:rPr lang="en-GB" sz="1100">
                <a:solidFill>
                  <a:srgbClr val="CCCCCC"/>
                </a:solidFill>
              </a:rPr>
              <a:t>Minefield, clear single route through Minefield and mark with paint (ie stick to left of line etc)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96000" y="2469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76200" y="228600"/>
            <a:ext cx="3205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Operation: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SHADOW BEAR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Location: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SOUTH ZARGORIA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UKRAINE</a:t>
            </a:r>
          </a:p>
        </p:txBody>
      </p:sp>
      <p:sp>
        <p:nvSpPr>
          <p:cNvPr id="119" name="Shape 119"/>
          <p:cNvSpPr/>
          <p:nvPr/>
        </p:nvSpPr>
        <p:spPr>
          <a:xfrm>
            <a:off x="5930250" y="2286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910450" y="210300"/>
            <a:ext cx="3267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Date:  FRIDAY 12 JANUARY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Time: 1800 UTC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1298847"/>
            <a:ext cx="914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000">
                <a:latin typeface="Lucida Sans"/>
                <a:ea typeface="Lucida Sans"/>
                <a:cs typeface="Lucida Sans"/>
                <a:sym typeface="Lucida Sans"/>
              </a:rPr>
              <a:t>EXECUTION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33125" y="4708928"/>
            <a:ext cx="1478100" cy="3471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1000" y="4649700"/>
            <a:ext cx="156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Classification: SECRET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Area: UKRAINE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4850" y="1777200"/>
            <a:ext cx="9015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u="sng">
                <a:solidFill>
                  <a:srgbClr val="CCCCCC"/>
                </a:solidFill>
              </a:rPr>
              <a:t>Actions 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u="sng">
              <a:solidFill>
                <a:srgbClr val="CCCCCC"/>
              </a:solidFill>
            </a:endParaRPr>
          </a:p>
          <a:p>
            <a:pPr indent="-298450" lvl="0" marL="457200" rtl="0">
              <a:spcBef>
                <a:spcPts val="0"/>
              </a:spcBef>
              <a:buClr>
                <a:srgbClr val="CCCCCC"/>
              </a:buClr>
              <a:buSzPts val="1100"/>
              <a:buAutoNum type="alphaLcParenR"/>
            </a:pPr>
            <a:r>
              <a:rPr lang="en-GB" sz="1100" u="sng">
                <a:solidFill>
                  <a:srgbClr val="CCCCCC"/>
                </a:solidFill>
              </a:rPr>
              <a:t>Halts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Plt Sgt or 2IC counts in every man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Short Halt - Down on one knee, in Herring Bone formation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Long Halt - Down on Belt Buckles</a:t>
            </a:r>
          </a:p>
          <a:p>
            <a:pPr indent="-298450" lvl="0" marL="457200" rtl="0">
              <a:spcBef>
                <a:spcPts val="0"/>
              </a:spcBef>
              <a:buClr>
                <a:srgbClr val="CCCCCC"/>
              </a:buClr>
              <a:buSzPts val="1100"/>
              <a:buAutoNum type="alphaLcParenR"/>
            </a:pPr>
            <a:r>
              <a:rPr lang="en-GB" sz="1100" u="sng">
                <a:solidFill>
                  <a:srgbClr val="CCCCCC"/>
                </a:solidFill>
              </a:rPr>
              <a:t>Ambush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Peel back until you have broken contact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Make your way back to previous RV </a:t>
            </a:r>
          </a:p>
          <a:p>
            <a:pPr indent="-298450" lvl="0" marL="457200" rtl="0">
              <a:spcBef>
                <a:spcPts val="0"/>
              </a:spcBef>
              <a:buClr>
                <a:srgbClr val="CCCCCC"/>
              </a:buClr>
              <a:buSzPts val="1100"/>
              <a:buAutoNum type="alphaLcParenR"/>
            </a:pPr>
            <a:r>
              <a:rPr lang="en-GB" sz="1100" u="sng">
                <a:solidFill>
                  <a:srgbClr val="CCCCCC"/>
                </a:solidFill>
              </a:rPr>
              <a:t>On casualties 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Minor - Once area is safe, self treat/give basic first aid and when suitable report to IC/2IC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Major - Make Section aware ASAP. Once area is safe, give first aid, get help and arrange CASEVAC if required.</a:t>
            </a:r>
          </a:p>
          <a:p>
            <a:pPr indent="-298450" lvl="1" marL="914400" rtl="0">
              <a:spcBef>
                <a:spcPts val="0"/>
              </a:spcBef>
              <a:buClr>
                <a:srgbClr val="CCCCCC"/>
              </a:buClr>
              <a:buSzPts val="1100"/>
              <a:buAutoNum type="romanLcParenR"/>
            </a:pPr>
            <a:r>
              <a:rPr lang="en-GB" sz="1100">
                <a:solidFill>
                  <a:srgbClr val="CCCCCC"/>
                </a:solidFill>
              </a:rPr>
              <a:t>If causality can be safely moved (won the firefight), then move them to a suitable CASEVAC location. </a:t>
            </a:r>
            <a:r>
              <a:rPr lang="en-GB" sz="1100" u="sng">
                <a:solidFill>
                  <a:srgbClr val="CCCCCC"/>
                </a:solidFill>
              </a:rPr>
              <a:t>Do not leave casualty unattended)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D9D9D9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96000" y="2469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76200" y="228600"/>
            <a:ext cx="3205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Operation: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SHADOW BEAR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Location: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SOUTH ZARGORIA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UKRAINE</a:t>
            </a:r>
          </a:p>
        </p:txBody>
      </p:sp>
      <p:sp>
        <p:nvSpPr>
          <p:cNvPr id="131" name="Shape 131"/>
          <p:cNvSpPr/>
          <p:nvPr/>
        </p:nvSpPr>
        <p:spPr>
          <a:xfrm>
            <a:off x="5930250" y="2286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5910450" y="210300"/>
            <a:ext cx="3267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Date:  FRIDAY 12 JANUARY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Time: 1800 UTC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0" y="1298847"/>
            <a:ext cx="914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000">
                <a:latin typeface="Lucida Sans"/>
                <a:ea typeface="Lucida Sans"/>
                <a:cs typeface="Lucida Sans"/>
                <a:sym typeface="Lucida Sans"/>
              </a:rPr>
              <a:t>INTEL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4850" y="1777200"/>
            <a:ext cx="9015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062" y="1777200"/>
            <a:ext cx="4621175" cy="332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01" y="3451600"/>
            <a:ext cx="2224426" cy="165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89" y="1777200"/>
            <a:ext cx="2224436" cy="16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97450" y="1783934"/>
            <a:ext cx="2224426" cy="165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98575" y="3451600"/>
            <a:ext cx="2224426" cy="1657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96000" y="2469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6200" y="228600"/>
            <a:ext cx="3205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Operation: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SHADOW BEAR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Location: 	</a:t>
            </a:r>
            <a:r>
              <a:rPr lang="en-GB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SOUTH ZARGORIA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UKRAINE</a:t>
            </a:r>
          </a:p>
        </p:txBody>
      </p:sp>
      <p:sp>
        <p:nvSpPr>
          <p:cNvPr id="146" name="Shape 146"/>
          <p:cNvSpPr/>
          <p:nvPr/>
        </p:nvSpPr>
        <p:spPr>
          <a:xfrm>
            <a:off x="5930250" y="228600"/>
            <a:ext cx="3186000" cy="9327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5910450" y="210300"/>
            <a:ext cx="3267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Date:  FRIDAY 12 JANUARY 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Time: </a:t>
            </a:r>
            <a:r>
              <a:rPr lang="en-GB" sz="16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1800 UTC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0" y="1298847"/>
            <a:ext cx="914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END OF BRIEF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0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3125" y="4708928"/>
            <a:ext cx="1478100" cy="347100"/>
          </a:xfrm>
          <a:prstGeom prst="rect">
            <a:avLst/>
          </a:prstGeom>
          <a:solidFill>
            <a:srgbClr val="FFFFFF">
              <a:alpha val="3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21000" y="4649700"/>
            <a:ext cx="156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Classification: SECRET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000">
                <a:solidFill>
                  <a:srgbClr val="CCCCCC"/>
                </a:solidFill>
                <a:latin typeface="Lucida Sans"/>
                <a:ea typeface="Lucida Sans"/>
                <a:cs typeface="Lucida Sans"/>
                <a:sym typeface="Lucida Sans"/>
              </a:rPr>
              <a:t>Area: UKRAINE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4500" y="1760925"/>
            <a:ext cx="9051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CCCC"/>
                </a:solidFill>
              </a:rPr>
              <a:t>Please indicate your attendance on the post. The server password will be:  SagaBegins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