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3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7DBE"/>
    <a:srgbClr val="7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5560" autoAdjust="0"/>
  </p:normalViewPr>
  <p:slideViewPr>
    <p:cSldViewPr>
      <p:cViewPr>
        <p:scale>
          <a:sx n="70" d="100"/>
          <a:sy n="70" d="100"/>
        </p:scale>
        <p:origin x="-1986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01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CAAF-21FB-4ECD-808B-B85F3E4877FF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B61CE-6F6D-4556-A2A9-C3D6267562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08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5E711-7628-4E1A-A216-00075CC718DD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0DB54-CE3B-4955-B682-234F4E224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8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 rot="10800000">
            <a:off x="-9099" y="5410200"/>
            <a:ext cx="7772400" cy="1447800"/>
          </a:xfrm>
          <a:prstGeom prst="rect">
            <a:avLst/>
          </a:prstGeom>
          <a:gradFill flip="none" rotWithShape="1">
            <a:gsLst>
              <a:gs pos="15000">
                <a:schemeClr val="accent2">
                  <a:lumMod val="40000"/>
                  <a:lumOff val="60000"/>
                  <a:alpha val="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</p:spPr>
        <p:txBody>
          <a:bodyPr wrap="square" rtlCol="0" anchor="ctr" anchorCtr="0">
            <a:noAutofit/>
          </a:bodyPr>
          <a:lstStyle/>
          <a:p>
            <a:pPr algn="ctr">
              <a:tabLst>
                <a:tab pos="7891463" algn="r"/>
              </a:tabLst>
            </a:pPr>
            <a:endParaRPr lang="en-US" sz="400" b="1" i="1" baseline="30000" dirty="0">
              <a:solidFill>
                <a:schemeClr val="bg1"/>
              </a:solidFill>
              <a:latin typeface="Century Gothic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514600"/>
            <a:ext cx="7467600" cy="12954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86200"/>
            <a:ext cx="6400800" cy="1219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400" i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-2297042" y="2381934"/>
            <a:ext cx="52578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entury Gothic" pitchFamily="34" charset="0"/>
              </a:rPr>
              <a:t>Connect </a:t>
            </a:r>
            <a:r>
              <a:rPr lang="en-US" sz="36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entury Gothic" pitchFamily="34" charset="0"/>
              </a:rPr>
              <a:t> </a:t>
            </a:r>
            <a:r>
              <a:rPr lang="en-US" sz="36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entury Gothic" pitchFamily="34" charset="0"/>
              </a:rPr>
              <a:t>Learn</a:t>
            </a:r>
            <a:r>
              <a:rPr lang="en-US" sz="36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entury Gothic" pitchFamily="34" charset="0"/>
              </a:rPr>
              <a:t>  </a:t>
            </a:r>
            <a:r>
              <a:rPr lang="en-US" sz="360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entury Gothic" pitchFamily="34" charset="0"/>
              </a:rPr>
              <a:t>Share</a:t>
            </a:r>
            <a:endParaRPr lang="en-US" sz="36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entury Gothic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329" y="5654825"/>
            <a:ext cx="4741585" cy="8221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0EC95-4E05-40C7-A8A0-B338BFC23837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7B4A4A-3AFE-4796-B7D4-4ED1C1F6E3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FF0000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0EC95-4E05-40C7-A8A0-B338BFC23837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7B4A4A-3AFE-4796-B7D4-4ED1C1F6E3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096962"/>
          </a:xfrm>
          <a:prstGeom prst="rect">
            <a:avLst/>
          </a:prstGeom>
        </p:spPr>
        <p:txBody>
          <a:bodyPr/>
          <a:lstStyle>
            <a:lvl1pPr algn="ctr">
              <a:defRPr sz="4400" b="0">
                <a:solidFill>
                  <a:srgbClr val="FF0000"/>
                </a:solidFill>
                <a:effectLst/>
                <a:latin typeface="Century Gothic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7199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buFont typeface="Wingdings" pitchFamily="2" charset="2"/>
              <a:buChar char="§"/>
              <a:defRPr sz="2800">
                <a:latin typeface="Century Gothic" pitchFamily="34" charset="0"/>
                <a:cs typeface="Segoe UI" pitchFamily="34" charset="0"/>
              </a:defRPr>
            </a:lvl1pPr>
            <a:lvl2pPr>
              <a:defRPr sz="2400">
                <a:latin typeface="Century Gothic" pitchFamily="34" charset="0"/>
                <a:cs typeface="Segoe UI" pitchFamily="34" charset="0"/>
              </a:defRPr>
            </a:lvl2pPr>
            <a:lvl3pPr>
              <a:defRPr sz="2000">
                <a:latin typeface="Century Gothic" pitchFamily="34" charset="0"/>
                <a:cs typeface="Segoe UI" pitchFamily="34" charset="0"/>
              </a:defRPr>
            </a:lvl3pPr>
            <a:lvl4pPr>
              <a:defRPr>
                <a:latin typeface="Century Gothic" pitchFamily="34" charset="0"/>
                <a:cs typeface="Segoe UI" pitchFamily="34" charset="0"/>
              </a:defRPr>
            </a:lvl4pPr>
            <a:lvl5pPr>
              <a:defRPr>
                <a:latin typeface="Century Gothic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0EC95-4E05-40C7-A8A0-B338BFC23837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7B4A4A-3AFE-4796-B7D4-4ED1C1F6E3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2"/>
              </a:buClr>
              <a:buFont typeface="Wingdings" pitchFamily="2" charset="2"/>
              <a:buChar char="§"/>
              <a:defRPr sz="2800">
                <a:latin typeface="Century Gothic" pitchFamily="34" charset="0"/>
              </a:defRPr>
            </a:lvl1pPr>
            <a:lvl2pPr>
              <a:defRPr sz="2400">
                <a:latin typeface="Century Gothic" pitchFamily="34" charset="0"/>
              </a:defRPr>
            </a:lvl2pPr>
            <a:lvl3pPr>
              <a:defRPr sz="2000">
                <a:latin typeface="Century Gothic" pitchFamily="34" charset="0"/>
              </a:defRPr>
            </a:lvl3pPr>
            <a:lvl4pPr>
              <a:defRPr sz="1800">
                <a:latin typeface="Century Gothic" pitchFamily="34" charset="0"/>
              </a:defRPr>
            </a:lvl4pPr>
            <a:lvl5pPr>
              <a:defRPr sz="1800"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2"/>
              </a:buClr>
              <a:buFont typeface="Wingdings" pitchFamily="2" charset="2"/>
              <a:buChar char="§"/>
              <a:defRPr sz="2800">
                <a:latin typeface="Century Gothic" pitchFamily="34" charset="0"/>
              </a:defRPr>
            </a:lvl1pPr>
            <a:lvl2pPr>
              <a:defRPr sz="2400">
                <a:latin typeface="Century Gothic" pitchFamily="34" charset="0"/>
              </a:defRPr>
            </a:lvl2pPr>
            <a:lvl3pPr>
              <a:defRPr sz="2000">
                <a:latin typeface="Century Gothic" pitchFamily="34" charset="0"/>
              </a:defRPr>
            </a:lvl3pPr>
            <a:lvl4pPr>
              <a:defRPr sz="1800">
                <a:latin typeface="Century Gothic" pitchFamily="34" charset="0"/>
              </a:defRPr>
            </a:lvl4pPr>
            <a:lvl5pPr>
              <a:defRPr sz="1800">
                <a:latin typeface="Century Gothi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0EC95-4E05-40C7-A8A0-B338BFC23837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7B4A4A-3AFE-4796-B7D4-4ED1C1F6E3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entury Gothic" pitchFamily="34" charset="0"/>
              </a:defRPr>
            </a:lvl1pPr>
            <a:lvl2pPr>
              <a:defRPr sz="2000">
                <a:latin typeface="Century Gothic" pitchFamily="34" charset="0"/>
              </a:defRPr>
            </a:lvl2pPr>
            <a:lvl3pPr>
              <a:defRPr sz="1800">
                <a:latin typeface="Century Gothic" pitchFamily="34" charset="0"/>
              </a:defRPr>
            </a:lvl3pPr>
            <a:lvl4pPr>
              <a:defRPr sz="1600">
                <a:latin typeface="Century Gothic" pitchFamily="34" charset="0"/>
              </a:defRPr>
            </a:lvl4pPr>
            <a:lvl5pPr>
              <a:defRPr sz="1600">
                <a:latin typeface="Century Gothic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entury Gothic" pitchFamily="34" charset="0"/>
              </a:defRPr>
            </a:lvl1pPr>
            <a:lvl2pPr>
              <a:defRPr sz="2000">
                <a:latin typeface="Century Gothic" pitchFamily="34" charset="0"/>
              </a:defRPr>
            </a:lvl2pPr>
            <a:lvl3pPr>
              <a:defRPr sz="1800">
                <a:latin typeface="Century Gothic" pitchFamily="34" charset="0"/>
              </a:defRPr>
            </a:lvl3pPr>
            <a:lvl4pPr>
              <a:defRPr sz="1600">
                <a:latin typeface="Century Gothic" pitchFamily="34" charset="0"/>
              </a:defRPr>
            </a:lvl4pPr>
            <a:lvl5pPr>
              <a:defRPr sz="1600">
                <a:latin typeface="Century Gothic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0EC95-4E05-40C7-A8A0-B338BFC23837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7B4A4A-3AFE-4796-B7D4-4ED1C1F6E3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0EC95-4E05-40C7-A8A0-B338BFC23837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7B4A4A-3AFE-4796-B7D4-4ED1C1F6E3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0EC95-4E05-40C7-A8A0-B338BFC23837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7B4A4A-3AFE-4796-B7D4-4ED1C1F6E3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entury Gothic" pitchFamily="34" charset="0"/>
              </a:defRPr>
            </a:lvl1pPr>
            <a:lvl2pPr>
              <a:defRPr sz="2800">
                <a:latin typeface="Century Gothic" pitchFamily="34" charset="0"/>
              </a:defRPr>
            </a:lvl2pPr>
            <a:lvl3pPr>
              <a:defRPr sz="2400">
                <a:latin typeface="Century Gothic" pitchFamily="34" charset="0"/>
              </a:defRPr>
            </a:lvl3pPr>
            <a:lvl4pPr>
              <a:defRPr sz="2000">
                <a:latin typeface="Century Gothic" pitchFamily="34" charset="0"/>
              </a:defRPr>
            </a:lvl4pPr>
            <a:lvl5pPr>
              <a:defRPr sz="2000">
                <a:latin typeface="Century Gothic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entury Gothic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0EC95-4E05-40C7-A8A0-B338BFC23837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7B4A4A-3AFE-4796-B7D4-4ED1C1F6E3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entury Gothic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entury Gothic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0EC95-4E05-40C7-A8A0-B338BFC23837}" type="datetimeFigureOut">
              <a:rPr lang="en-US" smtClean="0"/>
              <a:pPr/>
              <a:t>2/28/2013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7B4A4A-3AFE-4796-B7D4-4ED1C1F6E3A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71600" y="6324600"/>
            <a:ext cx="7772400" cy="553872"/>
          </a:xfrm>
          <a:prstGeom prst="rect">
            <a:avLst/>
          </a:prstGeom>
          <a:gradFill flip="none" rotWithShape="1">
            <a:gsLst>
              <a:gs pos="15000">
                <a:schemeClr val="accent2">
                  <a:lumMod val="40000"/>
                  <a:lumOff val="60000"/>
                  <a:alpha val="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</p:spPr>
        <p:txBody>
          <a:bodyPr wrap="square" rtlCol="0" anchor="ctr" anchorCtr="0">
            <a:noAutofit/>
          </a:bodyPr>
          <a:lstStyle/>
          <a:p>
            <a:pPr algn="ctr">
              <a:tabLst>
                <a:tab pos="7891463" algn="r"/>
              </a:tabLst>
            </a:pPr>
            <a:endParaRPr lang="en-US" sz="400" b="1" i="1" baseline="30000" dirty="0">
              <a:solidFill>
                <a:schemeClr val="bg1"/>
              </a:solidFill>
              <a:latin typeface="Century Gothic" pitchFamily="34" charset="0"/>
              <a:cs typeface="Segoe U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6" t="22657" r="12269" b="21462"/>
          <a:stretch/>
        </p:blipFill>
        <p:spPr>
          <a:xfrm>
            <a:off x="7240400" y="6395191"/>
            <a:ext cx="532000" cy="3866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1000" y="6400800"/>
            <a:ext cx="122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@CRMUG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79674"/>
            <a:ext cx="2869407" cy="402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infinite-x.net/free-utiliti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Plugins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6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your code</a:t>
            </a:r>
          </a:p>
          <a:p>
            <a:r>
              <a:rPr lang="en-US" dirty="0" smtClean="0"/>
              <a:t>Copy the debug symbols to the server</a:t>
            </a:r>
          </a:p>
          <a:p>
            <a:pPr lvl="1"/>
            <a:r>
              <a:rPr lang="en-US" dirty="0" smtClean="0"/>
              <a:t>..\server\bin\assembly folder</a:t>
            </a:r>
            <a:endParaRPr lang="en-US" dirty="0"/>
          </a:p>
          <a:p>
            <a:r>
              <a:rPr lang="en-US" dirty="0" smtClean="0"/>
              <a:t>Connect Visual Studio to a server process</a:t>
            </a:r>
          </a:p>
          <a:p>
            <a:r>
              <a:rPr lang="en-US" dirty="0" smtClean="0"/>
              <a:t>Set a breakpoint</a:t>
            </a:r>
          </a:p>
          <a:p>
            <a:r>
              <a:rPr lang="en-US" dirty="0" smtClean="0"/>
              <a:t>Perform the action that fires</a:t>
            </a:r>
            <a:br>
              <a:rPr lang="en-US" dirty="0" smtClean="0"/>
            </a:br>
            <a:r>
              <a:rPr lang="en-US" dirty="0" smtClean="0"/>
              <a:t>the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863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the Debugging Service on:</a:t>
            </a:r>
          </a:p>
          <a:p>
            <a:pPr lvl="1"/>
            <a:r>
              <a:rPr lang="en-US" dirty="0" smtClean="0"/>
              <a:t>Local machine</a:t>
            </a:r>
          </a:p>
          <a:p>
            <a:pPr lvl="1"/>
            <a:r>
              <a:rPr lang="en-US" dirty="0" smtClean="0"/>
              <a:t>Remote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070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Debugging: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to connect to one of the following processes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313788"/>
              </p:ext>
            </p:extLst>
          </p:nvPr>
        </p:nvGraphicFramePr>
        <p:xfrm>
          <a:off x="935704" y="3082215"/>
          <a:ext cx="7751096" cy="211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6604"/>
                <a:gridCol w="5144492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Configuration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Process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plugin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W3wp.exe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activity or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asynchronous plugin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CrmAsyncService.exe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Sandboxed plugin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Microsoft.Crm.Sandbox.WorkerProcess.exe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4925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testing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</a:t>
            </a:r>
            <a:r>
              <a:rPr lang="en-US" dirty="0" smtClean="0"/>
              <a:t>demonstration</a:t>
            </a:r>
          </a:p>
          <a:p>
            <a:endParaRPr lang="en-US" dirty="0"/>
          </a:p>
          <a:p>
            <a:r>
              <a:rPr lang="en-US" dirty="0" smtClean="0"/>
              <a:t>Download Location:</a:t>
            </a:r>
          </a:p>
          <a:p>
            <a:pPr lvl="1"/>
            <a:r>
              <a:rPr lang="en-US" sz="2800" u="sng" dirty="0"/>
              <a:t>http://tinyurl.com/FormalNamePlugin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041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697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Presenter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  <a:p>
            <a:pPr lvl="1"/>
            <a:r>
              <a:rPr lang="en-US" dirty="0"/>
              <a:t>mitch@xrmcoaches.com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mitchmilam</a:t>
            </a:r>
            <a:endParaRPr lang="en-US" dirty="0"/>
          </a:p>
          <a:p>
            <a:pPr lvl="1"/>
            <a:r>
              <a:rPr lang="en-US" dirty="0" smtClean="0"/>
              <a:t>blogs.infinite-x.net</a:t>
            </a:r>
            <a:endParaRPr lang="en-US" dirty="0"/>
          </a:p>
          <a:p>
            <a:pPr lvl="1"/>
            <a:r>
              <a:rPr lang="en-US" dirty="0" smtClean="0"/>
              <a:t>xrmcoaches.com</a:t>
            </a:r>
            <a:endParaRPr lang="en-US" dirty="0"/>
          </a:p>
          <a:p>
            <a:pPr lvl="1"/>
            <a:r>
              <a:rPr lang="en-US" dirty="0" smtClean="0"/>
              <a:t>crmaccelerators.net</a:t>
            </a:r>
          </a:p>
          <a:p>
            <a:pPr lvl="1"/>
            <a:r>
              <a:rPr lang="en-US" smtClean="0"/>
              <a:t>Rockmycrm.com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23400" y="6492875"/>
            <a:ext cx="561975" cy="365125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84499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use plugins?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CRM On-Premise</a:t>
            </a:r>
          </a:p>
          <a:p>
            <a:pPr lvl="1"/>
            <a:r>
              <a:rPr lang="en-US" dirty="0" smtClean="0"/>
              <a:t>Plugins (both sandbox mode and normal)</a:t>
            </a:r>
          </a:p>
          <a:p>
            <a:pPr lvl="1"/>
            <a:r>
              <a:rPr lang="en-US" dirty="0" smtClean="0"/>
              <a:t>Custom workflow activities</a:t>
            </a:r>
          </a:p>
          <a:p>
            <a:r>
              <a:rPr lang="en-US" dirty="0" smtClean="0"/>
              <a:t>CRM </a:t>
            </a:r>
            <a:r>
              <a:rPr lang="en-US" dirty="0" err="1" smtClean="0"/>
              <a:t>OnLine</a:t>
            </a:r>
            <a:endParaRPr lang="en-US" dirty="0" smtClean="0"/>
          </a:p>
          <a:p>
            <a:pPr lvl="1"/>
            <a:r>
              <a:rPr lang="en-US" dirty="0" smtClean="0"/>
              <a:t>Plugins (sandbox mode only)</a:t>
            </a:r>
          </a:p>
          <a:p>
            <a:pPr lvl="1"/>
            <a:r>
              <a:rPr lang="en-US" dirty="0" smtClean="0"/>
              <a:t>Custom workflow activities will not be available until the Fall 2012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385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Command-Pattern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Simulates a custom workflow activity</a:t>
            </a:r>
          </a:p>
          <a:p>
            <a:r>
              <a:rPr lang="en-US" dirty="0" smtClean="0"/>
              <a:t>How it works:</a:t>
            </a:r>
          </a:p>
          <a:p>
            <a:pPr lvl="1"/>
            <a:r>
              <a:rPr lang="en-US" dirty="0" smtClean="0"/>
              <a:t>You create an entity which will hold runtime or execution data</a:t>
            </a:r>
          </a:p>
          <a:p>
            <a:pPr lvl="1"/>
            <a:r>
              <a:rPr lang="en-US" dirty="0" smtClean="0"/>
              <a:t>The plugin is fired on the Create event of that entity</a:t>
            </a:r>
          </a:p>
        </p:txBody>
      </p:sp>
    </p:spTree>
    <p:extLst>
      <p:ext uri="{BB962C8B-B14F-4D97-AF65-F5344CB8AC3E}">
        <p14:creationId xmlns:p14="http://schemas.microsoft.com/office/powerpoint/2010/main" val="7662636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using Plugin Registration Tool</a:t>
            </a:r>
          </a:p>
          <a:p>
            <a:r>
              <a:rPr lang="en-US" dirty="0" smtClean="0"/>
              <a:t>Create a configuration entity</a:t>
            </a:r>
          </a:p>
          <a:p>
            <a:pPr lvl="1"/>
            <a:r>
              <a:rPr lang="en-US" dirty="0">
                <a:hlinkClick r:id="rId2"/>
              </a:rPr>
              <a:t>http://blogs.infinite-x.net/free-</a:t>
            </a:r>
            <a:r>
              <a:rPr lang="en-US" dirty="0" smtClean="0">
                <a:hlinkClick r:id="rId2"/>
              </a:rPr>
              <a:t>utilities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287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apply to all messages</a:t>
            </a:r>
          </a:p>
          <a:p>
            <a:r>
              <a:rPr lang="en-US" dirty="0" smtClean="0"/>
              <a:t>Makes plugin operation more </a:t>
            </a:r>
            <a:r>
              <a:rPr lang="en-US" dirty="0" err="1" smtClean="0"/>
              <a:t>effecient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753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PreImage</a:t>
            </a:r>
            <a:endParaRPr lang="en-US" dirty="0" smtClean="0"/>
          </a:p>
          <a:p>
            <a:r>
              <a:rPr lang="en-US" dirty="0" err="1" smtClean="0"/>
              <a:t>PostImage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740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Images: Attribute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possible, do not select All Attributes</a:t>
            </a:r>
          </a:p>
          <a:p>
            <a:r>
              <a:rPr lang="en-US" dirty="0" smtClean="0"/>
              <a:t>Be specific in what you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794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Images: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messages do not have Images</a:t>
            </a:r>
          </a:p>
          <a:p>
            <a:r>
              <a:rPr lang="en-US" dirty="0" smtClean="0"/>
              <a:t>Only include an image if you need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078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MUG Template">
  <a:themeElements>
    <a:clrScheme name="DCI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3F95"/>
      </a:accent1>
      <a:accent2>
        <a:srgbClr val="ED1C24"/>
      </a:accent2>
      <a:accent3>
        <a:srgbClr val="FFC50F"/>
      </a:accent3>
      <a:accent4>
        <a:srgbClr val="216499"/>
      </a:accent4>
      <a:accent5>
        <a:srgbClr val="1D6F42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CRMUG Template</Template>
  <TotalTime>62</TotalTime>
  <Words>233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CRMUG Template</vt:lpstr>
      <vt:lpstr>Advanced Plugins</vt:lpstr>
      <vt:lpstr>Your Presenter</vt:lpstr>
      <vt:lpstr>Where can I use plugins?</vt:lpstr>
      <vt:lpstr>Command-Pattern Plugin</vt:lpstr>
      <vt:lpstr>Plugin Configuration</vt:lpstr>
      <vt:lpstr>Filtering Attributes</vt:lpstr>
      <vt:lpstr>Images</vt:lpstr>
      <vt:lpstr>Images: Attribute Selection</vt:lpstr>
      <vt:lpstr>Images: Notes</vt:lpstr>
      <vt:lpstr>Debugging: How</vt:lpstr>
      <vt:lpstr>Debugging: Where</vt:lpstr>
      <vt:lpstr>Debugging: What</vt:lpstr>
      <vt:lpstr>Plugin testing framework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Plugins</dc:title>
  <dc:creator>Mitch Milam</dc:creator>
  <cp:lastModifiedBy>Mitch Milam</cp:lastModifiedBy>
  <cp:revision>3</cp:revision>
  <dcterms:created xsi:type="dcterms:W3CDTF">2013-02-27T03:27:49Z</dcterms:created>
  <dcterms:modified xsi:type="dcterms:W3CDTF">2013-02-28T15:34:35Z</dcterms:modified>
</cp:coreProperties>
</file>