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DBE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5560" autoAdjust="0"/>
  </p:normalViewPr>
  <p:slideViewPr>
    <p:cSldViewPr>
      <p:cViewPr>
        <p:scale>
          <a:sx n="70" d="100"/>
          <a:sy n="70" d="100"/>
        </p:scale>
        <p:origin x="-2820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CAAF-21FB-4ECD-808B-B85F3E4877FF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B61CE-6F6D-4556-A2A9-C3D626756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08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E711-7628-4E1A-A216-00075CC718DD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0DB54-CE3B-4955-B682-234F4E224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 rot="10800000">
            <a:off x="-9099" y="5410200"/>
            <a:ext cx="7772400" cy="1447800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  <a:alpha val="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wrap="square" rtlCol="0" anchor="ctr" anchorCtr="0">
            <a:noAutofit/>
          </a:bodyPr>
          <a:lstStyle/>
          <a:p>
            <a:pPr algn="ctr">
              <a:tabLst>
                <a:tab pos="7891463" algn="r"/>
              </a:tabLst>
            </a:pPr>
            <a:endParaRPr lang="en-US" sz="400" b="1" i="1" baseline="30000" dirty="0">
              <a:solidFill>
                <a:schemeClr val="bg1"/>
              </a:solidFill>
              <a:latin typeface="Century Gothic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514600"/>
            <a:ext cx="7467600" cy="12954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400800" cy="1219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40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2297042" y="2381934"/>
            <a:ext cx="52578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Connect </a:t>
            </a:r>
            <a:r>
              <a:rPr lang="en-US" sz="36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 </a:t>
            </a:r>
            <a:r>
              <a:rPr lang="en-US" sz="36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Learn</a:t>
            </a:r>
            <a:r>
              <a:rPr lang="en-US" sz="36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  </a:t>
            </a:r>
            <a:r>
              <a:rPr lang="en-US" sz="36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Share</a:t>
            </a:r>
            <a:endParaRPr lang="en-US" sz="3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29" y="5654825"/>
            <a:ext cx="4741585" cy="8221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89511"/>
            <a:ext cx="8741880" cy="899665"/>
          </a:xfrm>
          <a:prstGeom prst="rect">
            <a:avLst/>
          </a:prstGeom>
        </p:spPr>
        <p:txBody>
          <a:bodyPr lIns="75301" tIns="37650" rIns="75301" bIns="3765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985641"/>
          </a:xfrm>
          <a:prstGeom prst="rect">
            <a:avLst/>
          </a:prstGeom>
        </p:spPr>
        <p:txBody>
          <a:bodyPr lIns="75301" tIns="37650" rIns="75301" bIns="37650"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600"/>
            </a:lvl2pPr>
            <a:lvl3pPr marL="188252" indent="0">
              <a:buNone/>
              <a:defRPr/>
            </a:lvl3pPr>
            <a:lvl4pPr marL="376504" indent="0">
              <a:buNone/>
              <a:defRPr/>
            </a:lvl4pPr>
            <a:lvl5pPr marL="56475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89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1796217"/>
          </a:xfrm>
          <a:prstGeom prst="rect">
            <a:avLst/>
          </a:prstGeom>
          <a:noFill/>
        </p:spPr>
        <p:txBody>
          <a:bodyPr lIns="75301" tIns="75301" rIns="75301" bIns="75301" anchor="t" anchorCtr="0"/>
          <a:lstStyle>
            <a:lvl1pPr algn="l" defTabSz="768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82" baseline="0" dirty="0">
                <a:ln w="3175">
                  <a:noFill/>
                </a:ln>
                <a:gradFill>
                  <a:gsLst>
                    <a:gs pos="100000">
                      <a:schemeClr val="tx1">
                        <a:lumMod val="50000"/>
                      </a:schemeClr>
                    </a:gs>
                    <a:gs pos="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9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096962"/>
          </a:xfrm>
          <a:prstGeom prst="rect">
            <a:avLst/>
          </a:prstGeom>
        </p:spPr>
        <p:txBody>
          <a:bodyPr/>
          <a:lstStyle>
            <a:lvl1pPr algn="ctr">
              <a:defRPr sz="4400" b="0">
                <a:solidFill>
                  <a:srgbClr val="FF0000"/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7199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itchFamily="34" charset="0"/>
              </a:defRPr>
            </a:lvl1pPr>
            <a:lvl2pPr>
              <a:defRPr sz="2000">
                <a:latin typeface="Century Gothic" pitchFamily="34" charset="0"/>
              </a:defRPr>
            </a:lvl2pPr>
            <a:lvl3pPr>
              <a:defRPr sz="1800">
                <a:latin typeface="Century Gothic" pitchFamily="34" charset="0"/>
              </a:defRPr>
            </a:lvl3pPr>
            <a:lvl4pPr>
              <a:defRPr sz="1600">
                <a:latin typeface="Century Gothic" pitchFamily="34" charset="0"/>
              </a:defRPr>
            </a:lvl4pPr>
            <a:lvl5pPr>
              <a:defRPr sz="1600"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itchFamily="34" charset="0"/>
              </a:defRPr>
            </a:lvl1pPr>
            <a:lvl2pPr>
              <a:defRPr sz="2000">
                <a:latin typeface="Century Gothic" pitchFamily="34" charset="0"/>
              </a:defRPr>
            </a:lvl2pPr>
            <a:lvl3pPr>
              <a:defRPr sz="1800">
                <a:latin typeface="Century Gothic" pitchFamily="34" charset="0"/>
              </a:defRPr>
            </a:lvl3pPr>
            <a:lvl4pPr>
              <a:defRPr sz="1600">
                <a:latin typeface="Century Gothic" pitchFamily="34" charset="0"/>
              </a:defRPr>
            </a:lvl4pPr>
            <a:lvl5pPr>
              <a:defRPr sz="1600"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itchFamily="34" charset="0"/>
              </a:defRPr>
            </a:lvl1pPr>
            <a:lvl2pPr>
              <a:defRPr sz="2800">
                <a:latin typeface="Century Gothic" pitchFamily="34" charset="0"/>
              </a:defRPr>
            </a:lvl2pPr>
            <a:lvl3pPr>
              <a:defRPr sz="2400">
                <a:latin typeface="Century Gothic" pitchFamily="34" charset="0"/>
              </a:defRPr>
            </a:lvl3pPr>
            <a:lvl4pPr>
              <a:defRPr sz="2000">
                <a:latin typeface="Century Gothic" pitchFamily="34" charset="0"/>
              </a:defRPr>
            </a:lvl4pPr>
            <a:lvl5pPr>
              <a:defRPr sz="2000"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6324600"/>
            <a:ext cx="7772400" cy="553872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  <a:alpha val="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wrap="square" rtlCol="0" anchor="ctr" anchorCtr="0">
            <a:noAutofit/>
          </a:bodyPr>
          <a:lstStyle/>
          <a:p>
            <a:pPr algn="ctr">
              <a:tabLst>
                <a:tab pos="7891463" algn="r"/>
              </a:tabLst>
            </a:pPr>
            <a:endParaRPr lang="en-US" sz="400" b="1" i="1" baseline="30000" dirty="0">
              <a:solidFill>
                <a:schemeClr val="bg1"/>
              </a:solidFill>
              <a:latin typeface="Century Gothic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6" t="22657" r="12269" b="21462"/>
          <a:stretch/>
        </p:blipFill>
        <p:spPr>
          <a:xfrm>
            <a:off x="7240400" y="6395191"/>
            <a:ext cx="532000" cy="3866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1000" y="6400800"/>
            <a:ext cx="12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@CRMUG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79674"/>
            <a:ext cx="2869407" cy="402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7467600" cy="1295400"/>
          </a:xfrm>
        </p:spPr>
        <p:txBody>
          <a:bodyPr/>
          <a:lstStyle/>
          <a:p>
            <a:r>
              <a:rPr lang="en-US" dirty="0"/>
              <a:t>Best Practices in Leveraging Extensibility Options for Dynamics CRM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4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#2: Roll-up child-records 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6"/>
            <a:ext cx="8740142" cy="2605274"/>
          </a:xfrm>
        </p:spPr>
        <p:txBody>
          <a:bodyPr/>
          <a:lstStyle/>
          <a:p>
            <a:r>
              <a:rPr lang="en-US" dirty="0" smtClean="0"/>
              <a:t>Line-item amounts need to be added and the total amount updated on the parent record.</a:t>
            </a:r>
          </a:p>
          <a:p>
            <a:endParaRPr lang="en-US" dirty="0"/>
          </a:p>
          <a:p>
            <a:r>
              <a:rPr lang="en-US" dirty="0" smtClean="0"/>
              <a:t>[Think of a custom quote and quote detail]</a:t>
            </a:r>
          </a:p>
        </p:txBody>
      </p:sp>
    </p:spTree>
    <p:extLst>
      <p:ext uri="{BB962C8B-B14F-4D97-AF65-F5344CB8AC3E}">
        <p14:creationId xmlns:p14="http://schemas.microsoft.com/office/powerpoint/2010/main" val="198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#3: Sync CRM with GP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6"/>
            <a:ext cx="8740142" cy="2605274"/>
          </a:xfrm>
        </p:spPr>
        <p:txBody>
          <a:bodyPr/>
          <a:lstStyle/>
          <a:p>
            <a:r>
              <a:rPr lang="en-US" dirty="0" smtClean="0"/>
              <a:t>When an Account is changed in CRM, copy that change into GP.</a:t>
            </a:r>
          </a:p>
          <a:p>
            <a:endParaRPr lang="en-US" dirty="0"/>
          </a:p>
          <a:p>
            <a:r>
              <a:rPr lang="en-US" dirty="0" smtClean="0"/>
              <a:t>When an Order is created in CRM, copy it to GP.</a:t>
            </a:r>
          </a:p>
        </p:txBody>
      </p:sp>
    </p:spTree>
    <p:extLst>
      <p:ext uri="{BB962C8B-B14F-4D97-AF65-F5344CB8AC3E}">
        <p14:creationId xmlns:p14="http://schemas.microsoft.com/office/powerpoint/2010/main" val="36969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#4: Sync GP with CRM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3148457"/>
          </a:xfrm>
        </p:spPr>
        <p:txBody>
          <a:bodyPr/>
          <a:lstStyle/>
          <a:p>
            <a:r>
              <a:rPr lang="en-US" dirty="0" smtClean="0"/>
              <a:t>When Account information changes in GP, copy to CRM.</a:t>
            </a:r>
          </a:p>
          <a:p>
            <a:endParaRPr lang="en-US" dirty="0"/>
          </a:p>
          <a:p>
            <a:r>
              <a:rPr lang="en-US" dirty="0" smtClean="0"/>
              <a:t>When an Order is completed and turned into an Invoice, copy the invoice to CRM.</a:t>
            </a:r>
          </a:p>
        </p:txBody>
      </p:sp>
    </p:spTree>
    <p:extLst>
      <p:ext uri="{BB962C8B-B14F-4D97-AF65-F5344CB8AC3E}">
        <p14:creationId xmlns:p14="http://schemas.microsoft.com/office/powerpoint/2010/main" val="1650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Scenario #5: Import trade-show data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3691643"/>
          </a:xfrm>
        </p:spPr>
        <p:txBody>
          <a:bodyPr/>
          <a:lstStyle/>
          <a:p>
            <a:r>
              <a:rPr lang="en-US" dirty="0" smtClean="0"/>
              <a:t>You receive an Excel worksheet containing booth attendance data from a trade-show.</a:t>
            </a:r>
          </a:p>
          <a:p>
            <a:endParaRPr lang="en-US" dirty="0"/>
          </a:p>
          <a:p>
            <a:r>
              <a:rPr lang="en-US" dirty="0" smtClean="0"/>
              <a:t>The names in the worksheet need to be added to CRM as Lead or Contacts, without preventing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15071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#6: Create Marketing List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820673"/>
          </a:xfrm>
        </p:spPr>
        <p:txBody>
          <a:bodyPr/>
          <a:lstStyle/>
          <a:p>
            <a:r>
              <a:rPr lang="en-US" dirty="0" smtClean="0"/>
              <a:t>Given a </a:t>
            </a:r>
            <a:r>
              <a:rPr lang="en-US" dirty="0"/>
              <a:t>user-provided </a:t>
            </a:r>
            <a:r>
              <a:rPr lang="en-US" dirty="0" smtClean="0"/>
              <a:t>criteria, preform a query against CRM Contact data then build a marketing list containing those names</a:t>
            </a:r>
          </a:p>
        </p:txBody>
      </p:sp>
    </p:spTree>
    <p:extLst>
      <p:ext uri="{BB962C8B-B14F-4D97-AF65-F5344CB8AC3E}">
        <p14:creationId xmlns:p14="http://schemas.microsoft.com/office/powerpoint/2010/main" val="13797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#7: Remove attachments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734305"/>
          </a:xfrm>
        </p:spPr>
        <p:txBody>
          <a:bodyPr/>
          <a:lstStyle/>
          <a:p>
            <a:r>
              <a:rPr lang="en-US" dirty="0" smtClean="0"/>
              <a:t>From emails that </a:t>
            </a:r>
            <a:r>
              <a:rPr lang="en-US" dirty="0"/>
              <a:t>are 1,077 bytes </a:t>
            </a:r>
            <a:r>
              <a:rPr lang="en-US" dirty="0" smtClean="0"/>
              <a:t>in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#8: Restrict data entry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3933058"/>
          </a:xfrm>
        </p:spPr>
        <p:txBody>
          <a:bodyPr/>
          <a:lstStyle/>
          <a:p>
            <a:r>
              <a:rPr lang="en-US" dirty="0" smtClean="0"/>
              <a:t>Only users who are members of a specific security role can input or edit specific fields.</a:t>
            </a:r>
          </a:p>
          <a:p>
            <a:endParaRPr lang="en-US" dirty="0"/>
          </a:p>
          <a:p>
            <a:r>
              <a:rPr lang="en-US" dirty="0" smtClean="0"/>
              <a:t>Other security roles can see the data.</a:t>
            </a:r>
          </a:p>
          <a:p>
            <a:endParaRPr lang="en-US" dirty="0"/>
          </a:p>
          <a:p>
            <a:r>
              <a:rPr lang="en-US" dirty="0" smtClean="0"/>
              <a:t>Some security roles cannot see the data.</a:t>
            </a:r>
          </a:p>
        </p:txBody>
      </p:sp>
    </p:spTree>
    <p:extLst>
      <p:ext uri="{BB962C8B-B14F-4D97-AF65-F5344CB8AC3E}">
        <p14:creationId xmlns:p14="http://schemas.microsoft.com/office/powerpoint/2010/main" val="23271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</a:t>
            </a:r>
            <a:r>
              <a:rPr lang="en-US" sz="4000" dirty="0"/>
              <a:t>9</a:t>
            </a:r>
            <a:r>
              <a:rPr lang="en-US" sz="4000" dirty="0" smtClean="0"/>
              <a:t>: Assign New Lead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277489"/>
          </a:xfrm>
        </p:spPr>
        <p:txBody>
          <a:bodyPr/>
          <a:lstStyle/>
          <a:p>
            <a:r>
              <a:rPr lang="en-US" dirty="0" smtClean="0"/>
              <a:t>When a new Lead is created, automatically assign that Lead to the salesperson in that territory.</a:t>
            </a:r>
          </a:p>
        </p:txBody>
      </p:sp>
    </p:spTree>
    <p:extLst>
      <p:ext uri="{BB962C8B-B14F-4D97-AF65-F5344CB8AC3E}">
        <p14:creationId xmlns:p14="http://schemas.microsoft.com/office/powerpoint/2010/main" val="6791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#10: Acknowledgement Email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277489"/>
          </a:xfrm>
        </p:spPr>
        <p:txBody>
          <a:bodyPr/>
          <a:lstStyle/>
          <a:p>
            <a:r>
              <a:rPr lang="en-US" dirty="0" smtClean="0"/>
              <a:t>When a new Case is created, automatically send an email acknowledgement to the customer .</a:t>
            </a:r>
          </a:p>
        </p:txBody>
      </p:sp>
    </p:spTree>
    <p:extLst>
      <p:ext uri="{BB962C8B-B14F-4D97-AF65-F5344CB8AC3E}">
        <p14:creationId xmlns:p14="http://schemas.microsoft.com/office/powerpoint/2010/main" val="12373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338987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0072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Mitch Milam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mitch@xrmcoaches.com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mitchmilam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blogs.infinite-x.net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crmaccelerators.net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xrmcoaches.com</a:t>
            </a: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mitch.vista1\Dropbox\Books\CRM Deep Dive - Security\Cover\Pbook01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30" y="1828800"/>
            <a:ext cx="2896816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091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 </a:t>
            </a:r>
            <a:r>
              <a:rPr lang="en-US" i="1" dirty="0" smtClean="0"/>
              <a:t>one</a:t>
            </a:r>
            <a:r>
              <a:rPr lang="en-US" dirty="0" smtClean="0"/>
              <a:t> correct answer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9413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Many options may exist, but one may be more correct than the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#1: Immediacy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4808188"/>
          </a:xfrm>
        </p:spPr>
        <p:txBody>
          <a:bodyPr/>
          <a:lstStyle/>
          <a:p>
            <a:r>
              <a:rPr lang="en-US" dirty="0" smtClean="0"/>
              <a:t>Does the user need to see something immediately?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the function be performed during a Save operation?</a:t>
            </a:r>
          </a:p>
          <a:p>
            <a:endParaRPr lang="en-US" dirty="0" smtClean="0"/>
          </a:p>
          <a:p>
            <a:r>
              <a:rPr lang="en-US" dirty="0" smtClean="0"/>
              <a:t>Does the user need to be involved in the conversation?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#2: Available Resources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9413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Do you have the necessary personnel and tools available to create the solution?</a:t>
            </a:r>
          </a:p>
        </p:txBody>
      </p:sp>
    </p:spTree>
    <p:extLst>
      <p:ext uri="{BB962C8B-B14F-4D97-AF65-F5344CB8AC3E}">
        <p14:creationId xmlns:p14="http://schemas.microsoft.com/office/powerpoint/2010/main" val="6025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#3: Budget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730143"/>
          </a:xfrm>
        </p:spPr>
        <p:txBody>
          <a:bodyPr/>
          <a:lstStyle/>
          <a:p>
            <a:r>
              <a:rPr lang="en-US" dirty="0" smtClean="0"/>
              <a:t>Time budget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Monetary budget</a:t>
            </a:r>
          </a:p>
        </p:txBody>
      </p:sp>
    </p:spTree>
    <p:extLst>
      <p:ext uri="{BB962C8B-B14F-4D97-AF65-F5344CB8AC3E}">
        <p14:creationId xmlns:p14="http://schemas.microsoft.com/office/powerpoint/2010/main" val="279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4385711"/>
          </a:xfrm>
        </p:spPr>
        <p:txBody>
          <a:bodyPr/>
          <a:lstStyle/>
          <a:p>
            <a:r>
              <a:rPr lang="en-US" dirty="0" smtClean="0"/>
              <a:t>JavaScript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Plug-ins</a:t>
            </a:r>
          </a:p>
          <a:p>
            <a:endParaRPr lang="en-US" dirty="0"/>
          </a:p>
          <a:p>
            <a:r>
              <a:rPr lang="en-US" dirty="0" smtClean="0"/>
              <a:t>External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3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29" y="1182825"/>
            <a:ext cx="8740142" cy="17962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512"/>
              </a:spcAft>
              <a:buSzPct val="90000"/>
            </a:pPr>
            <a:r>
              <a:rPr lang="en-US" dirty="0" smtClean="0"/>
              <a:t>Sound Familiar?</a:t>
            </a:r>
            <a:endParaRPr lang="en-US" sz="2600" spc="-58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762" y="2984926"/>
            <a:ext cx="7395505" cy="1443644"/>
          </a:xfrm>
          <a:prstGeom prst="rect">
            <a:avLst/>
          </a:prstGeom>
        </p:spPr>
        <p:txBody>
          <a:bodyPr wrap="square" lIns="150602" tIns="120481" rIns="150602" bIns="120481">
            <a:spAutoFit/>
          </a:bodyPr>
          <a:lstStyle/>
          <a:p>
            <a:r>
              <a:rPr lang="en-US" sz="2600" dirty="0">
                <a:ln w="3175">
                  <a:noFill/>
                </a:ln>
                <a:gradFill>
                  <a:gsLst>
                    <a:gs pos="0">
                      <a:srgbClr val="282828"/>
                    </a:gs>
                    <a:gs pos="86000">
                      <a:srgbClr val="282828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I am so used to doing the impossible, under circumstances that are preposterous, that I am quite capable of doing everything with nothing.</a:t>
            </a:r>
            <a:endParaRPr lang="en-US" sz="2600" dirty="0">
              <a:ln w="3175">
                <a:noFill/>
              </a:ln>
              <a:gradFill>
                <a:gsLst>
                  <a:gs pos="0">
                    <a:srgbClr val="282828"/>
                  </a:gs>
                  <a:gs pos="86000">
                    <a:srgbClr val="282828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Scenario #1: </a:t>
            </a:r>
            <a:r>
              <a:rPr lang="en-US" sz="4000" dirty="0" err="1" smtClean="0"/>
              <a:t>Autonumber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734305"/>
          </a:xfrm>
        </p:spPr>
        <p:txBody>
          <a:bodyPr/>
          <a:lstStyle/>
          <a:p>
            <a:r>
              <a:rPr lang="en-US" dirty="0" smtClean="0"/>
              <a:t>Assigned when a new Account is created</a:t>
            </a:r>
          </a:p>
        </p:txBody>
      </p:sp>
    </p:spTree>
    <p:extLst>
      <p:ext uri="{BB962C8B-B14F-4D97-AF65-F5344CB8AC3E}">
        <p14:creationId xmlns:p14="http://schemas.microsoft.com/office/powerpoint/2010/main" val="14727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MUG Template">
  <a:themeElements>
    <a:clrScheme name="DC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3F95"/>
      </a:accent1>
      <a:accent2>
        <a:srgbClr val="ED1C24"/>
      </a:accent2>
      <a:accent3>
        <a:srgbClr val="FFC50F"/>
      </a:accent3>
      <a:accent4>
        <a:srgbClr val="216499"/>
      </a:accent4>
      <a:accent5>
        <a:srgbClr val="1D6F42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CRMUG Template</Template>
  <TotalTime>4</TotalTime>
  <Words>422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CRMUG Template</vt:lpstr>
      <vt:lpstr>Best Practices in Leveraging Extensibility Options for Dynamics CRM </vt:lpstr>
      <vt:lpstr>PowerPoint Presentation</vt:lpstr>
      <vt:lpstr>There is no one correct answer</vt:lpstr>
      <vt:lpstr>Question #1: Immediacy</vt:lpstr>
      <vt:lpstr>Question #2: Available Resources</vt:lpstr>
      <vt:lpstr>Question #3: Budget</vt:lpstr>
      <vt:lpstr>Integration Points</vt:lpstr>
      <vt:lpstr>Sound Familiar?</vt:lpstr>
      <vt:lpstr>Scenario #1: Autonumber</vt:lpstr>
      <vt:lpstr>Scenario #2: Roll-up child-records </vt:lpstr>
      <vt:lpstr>Scenario #3: Sync CRM with GP</vt:lpstr>
      <vt:lpstr>Scenario #4: Sync GP with CRM</vt:lpstr>
      <vt:lpstr>Scenario #5: Import trade-show data</vt:lpstr>
      <vt:lpstr>Scenario #6: Create Marketing List</vt:lpstr>
      <vt:lpstr>Scenario #7: Remove attachments</vt:lpstr>
      <vt:lpstr>Scenario #8: Restrict data entry</vt:lpstr>
      <vt:lpstr>Scenario #9: Assign New Lead</vt:lpstr>
      <vt:lpstr>Scenario #10: Acknowledgement Email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in Leveraging Extensibility Options for Dynamics CRM </dc:title>
  <dc:creator>Mitch Milam</dc:creator>
  <cp:lastModifiedBy>Mitch Milam</cp:lastModifiedBy>
  <cp:revision>1</cp:revision>
  <dcterms:created xsi:type="dcterms:W3CDTF">2013-05-14T16:03:54Z</dcterms:created>
  <dcterms:modified xsi:type="dcterms:W3CDTF">2013-05-14T16:08:29Z</dcterms:modified>
</cp:coreProperties>
</file>