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0"/>
  </p:notesMasterIdLst>
  <p:handoutMasterIdLst>
    <p:handoutMasterId r:id="rId61"/>
  </p:handoutMasterIdLst>
  <p:sldIdLst>
    <p:sldId id="277" r:id="rId5"/>
    <p:sldId id="323" r:id="rId6"/>
    <p:sldId id="276" r:id="rId7"/>
    <p:sldId id="294" r:id="rId8"/>
    <p:sldId id="307" r:id="rId9"/>
    <p:sldId id="313" r:id="rId10"/>
    <p:sldId id="278" r:id="rId11"/>
    <p:sldId id="324" r:id="rId12"/>
    <p:sldId id="306" r:id="rId13"/>
    <p:sldId id="305" r:id="rId14"/>
    <p:sldId id="314" r:id="rId15"/>
    <p:sldId id="280" r:id="rId16"/>
    <p:sldId id="315" r:id="rId17"/>
    <p:sldId id="316" r:id="rId18"/>
    <p:sldId id="281" r:id="rId19"/>
    <p:sldId id="318" r:id="rId20"/>
    <p:sldId id="285" r:id="rId21"/>
    <p:sldId id="309" r:id="rId22"/>
    <p:sldId id="308" r:id="rId23"/>
    <p:sldId id="317" r:id="rId24"/>
    <p:sldId id="325" r:id="rId25"/>
    <p:sldId id="286" r:id="rId26"/>
    <p:sldId id="327" r:id="rId27"/>
    <p:sldId id="287" r:id="rId28"/>
    <p:sldId id="326" r:id="rId29"/>
    <p:sldId id="288" r:id="rId30"/>
    <p:sldId id="295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29" r:id="rId40"/>
    <p:sldId id="330" r:id="rId41"/>
    <p:sldId id="328" r:id="rId42"/>
    <p:sldId id="319" r:id="rId43"/>
    <p:sldId id="331" r:id="rId44"/>
    <p:sldId id="290" r:id="rId45"/>
    <p:sldId id="312" r:id="rId46"/>
    <p:sldId id="291" r:id="rId47"/>
    <p:sldId id="320" r:id="rId48"/>
    <p:sldId id="321" r:id="rId49"/>
    <p:sldId id="284" r:id="rId50"/>
    <p:sldId id="322" r:id="rId51"/>
    <p:sldId id="292" r:id="rId52"/>
    <p:sldId id="293" r:id="rId53"/>
    <p:sldId id="332" r:id="rId54"/>
    <p:sldId id="333" r:id="rId55"/>
    <p:sldId id="334" r:id="rId56"/>
    <p:sldId id="335" r:id="rId57"/>
    <p:sldId id="311" r:id="rId58"/>
    <p:sldId id="336" r:id="rId59"/>
  </p:sldIdLst>
  <p:sldSz cx="9144000" cy="6858000" type="screen4x3"/>
  <p:notesSz cx="7086600" cy="9372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121850C-3AA1-47D1-A072-1A4BEF32CFC6}">
          <p14:sldIdLst>
            <p14:sldId id="277"/>
            <p14:sldId id="323"/>
            <p14:sldId id="276"/>
            <p14:sldId id="294"/>
            <p14:sldId id="307"/>
            <p14:sldId id="313"/>
            <p14:sldId id="278"/>
            <p14:sldId id="324"/>
            <p14:sldId id="306"/>
            <p14:sldId id="305"/>
            <p14:sldId id="314"/>
            <p14:sldId id="280"/>
            <p14:sldId id="315"/>
            <p14:sldId id="316"/>
            <p14:sldId id="281"/>
            <p14:sldId id="318"/>
            <p14:sldId id="285"/>
            <p14:sldId id="309"/>
            <p14:sldId id="308"/>
            <p14:sldId id="317"/>
            <p14:sldId id="325"/>
            <p14:sldId id="286"/>
            <p14:sldId id="327"/>
            <p14:sldId id="287"/>
            <p14:sldId id="326"/>
            <p14:sldId id="288"/>
            <p14:sldId id="295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29"/>
            <p14:sldId id="330"/>
            <p14:sldId id="328"/>
            <p14:sldId id="319"/>
            <p14:sldId id="331"/>
            <p14:sldId id="290"/>
            <p14:sldId id="312"/>
            <p14:sldId id="291"/>
            <p14:sldId id="320"/>
            <p14:sldId id="321"/>
            <p14:sldId id="284"/>
            <p14:sldId id="322"/>
            <p14:sldId id="292"/>
            <p14:sldId id="293"/>
            <p14:sldId id="332"/>
            <p14:sldId id="333"/>
            <p14:sldId id="334"/>
            <p14:sldId id="335"/>
            <p14:sldId id="311"/>
            <p14:sldId id="33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DEDE"/>
    <a:srgbClr val="DDDDDD"/>
    <a:srgbClr val="C61019"/>
    <a:srgbClr val="FFFFFF"/>
    <a:srgbClr val="FF0000"/>
    <a:srgbClr val="77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45" autoAdjust="0"/>
    <p:restoredTop sz="86424" autoAdjust="0"/>
  </p:normalViewPr>
  <p:slideViewPr>
    <p:cSldViewPr>
      <p:cViewPr varScale="1">
        <p:scale>
          <a:sx n="90" d="100"/>
          <a:sy n="90" d="100"/>
        </p:scale>
        <p:origin x="-29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8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60" Type="http://schemas.openxmlformats.org/officeDocument/2006/relationships/notesMaster" Target="notesMasters/notesMaster1.xml"/><Relationship Id="rId61" Type="http://schemas.openxmlformats.org/officeDocument/2006/relationships/handoutMaster" Target="handoutMasters/handoutMaster1.xml"/><Relationship Id="rId62" Type="http://schemas.openxmlformats.org/officeDocument/2006/relationships/printerSettings" Target="printerSettings/printerSettings1.bin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14100" y="0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fld id="{E3B73BCB-4687-4ED0-BA91-AB66BE12F45F}" type="datetimeFigureOut">
              <a:rPr lang="en-US" smtClean="0"/>
              <a:pPr/>
              <a:t>11/7/11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02343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14100" y="8902343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fld id="{7754B155-8C94-4A4E-B3A3-501DCC56E8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006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0" y="0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fld id="{6935E711-7628-4E1A-A216-00075CC718DD}" type="datetimeFigureOut">
              <a:rPr lang="en-US" smtClean="0"/>
              <a:pPr/>
              <a:t>11/7/11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3263"/>
            <a:ext cx="4686300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6" tIns="47023" rIns="94046" bIns="47023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0" y="4451985"/>
            <a:ext cx="5669280" cy="4217670"/>
          </a:xfrm>
          <a:prstGeom prst="rect">
            <a:avLst/>
          </a:prstGeom>
        </p:spPr>
        <p:txBody>
          <a:bodyPr vert="horz" lIns="94046" tIns="47023" rIns="94046" bIns="4702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02343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0" y="8902343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fld id="{85E0DB54-CE3B-4955-B682-234F4E224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54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(11/8/11 08:50) -----</a:t>
            </a:r>
          </a:p>
          <a:p>
            <a:r>
              <a:rPr lang="en-US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0DB54-CE3B-4955-B682-234F4E224EA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80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 Same Side Corner Rectangle 14"/>
          <p:cNvSpPr/>
          <p:nvPr userDrawn="1"/>
        </p:nvSpPr>
        <p:spPr>
          <a:xfrm rot="10800000">
            <a:off x="6553200" y="0"/>
            <a:ext cx="2286000" cy="2057400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4600"/>
            <a:ext cx="7772400" cy="1295400"/>
          </a:xfrm>
          <a:prstGeom prst="rect">
            <a:avLst/>
          </a:prstGeom>
        </p:spPr>
        <p:txBody>
          <a:bodyPr/>
          <a:lstStyle>
            <a:lvl1pPr>
              <a:defRPr sz="4400" b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886200"/>
            <a:ext cx="6400800" cy="8382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280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CRMUG_Banne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676401" y="5638800"/>
            <a:ext cx="7467600" cy="1219200"/>
          </a:xfrm>
          <a:prstGeom prst="rect">
            <a:avLst/>
          </a:prstGeom>
        </p:spPr>
      </p:pic>
      <p:pic>
        <p:nvPicPr>
          <p:cNvPr id="10" name="Picture 9" descr="CRMUG_GLOBE.png"/>
          <p:cNvPicPr>
            <a:picLocks noChangeAspect="1"/>
          </p:cNvPicPr>
          <p:nvPr userDrawn="1"/>
        </p:nvPicPr>
        <p:blipFill>
          <a:blip r:embed="rId3" cstate="print"/>
          <a:srcRect l="26234" b="39506"/>
          <a:stretch>
            <a:fillRect/>
          </a:stretch>
        </p:blipFill>
        <p:spPr>
          <a:xfrm>
            <a:off x="0" y="4724400"/>
            <a:ext cx="2601686" cy="2133600"/>
          </a:xfrm>
          <a:prstGeom prst="rect">
            <a:avLst/>
          </a:prstGeom>
        </p:spPr>
      </p:pic>
      <p:pic>
        <p:nvPicPr>
          <p:cNvPr id="11" name="Picture 10" descr="CRMUG_Summit.jpg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81800" y="381000"/>
            <a:ext cx="1828800" cy="1539731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5181600" y="5791200"/>
            <a:ext cx="365760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7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CRMUG</a:t>
            </a:r>
            <a:r>
              <a:rPr lang="en-US" sz="1700" baseline="30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®</a:t>
            </a:r>
            <a:r>
              <a:rPr lang="en-US" sz="17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Summit 2011</a:t>
            </a:r>
          </a:p>
          <a:p>
            <a:pPr algn="r"/>
            <a:r>
              <a:rPr lang="en-US" sz="17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November 8-11</a:t>
            </a:r>
            <a:br>
              <a:rPr lang="en-US" sz="17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7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Caesars</a:t>
            </a:r>
            <a:r>
              <a:rPr lang="en-US" sz="17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Palace – Las Vegas, NV</a:t>
            </a:r>
            <a:endParaRPr lang="en-US" sz="17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gradFill>
            <a:gsLst>
              <a:gs pos="0">
                <a:schemeClr val="accent3">
                  <a:shade val="51000"/>
                  <a:satMod val="130000"/>
                </a:schemeClr>
              </a:gs>
              <a:gs pos="80000">
                <a:srgbClr val="C61019"/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accent3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buClr>
                <a:schemeClr val="accent3"/>
              </a:buClr>
              <a:buFont typeface="Wingdings" pitchFamily="2" charset="2"/>
              <a:buChar char="§"/>
              <a:defRPr>
                <a:latin typeface="+mn-lt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+mn-lt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+mn-lt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+mn-lt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+mn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accent3"/>
                </a:solidFill>
                <a:latin typeface="Century Gothic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buClr>
                <a:schemeClr val="accent3"/>
              </a:buClr>
              <a:buFont typeface="Wingdings" pitchFamily="2" charset="2"/>
              <a:buChar char="§"/>
              <a:defRPr>
                <a:latin typeface="Century Gothic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Century Gothic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Century Gothic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Century Gothic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Century Gothic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53400" cy="1219200"/>
          </a:xfrm>
          <a:prstGeom prst="rect">
            <a:avLst/>
          </a:prstGeom>
        </p:spPr>
        <p:txBody>
          <a:bodyPr/>
          <a:lstStyle>
            <a:lvl1pPr algn="ctr">
              <a:defRPr sz="4400" b="0">
                <a:solidFill>
                  <a:schemeClr val="accent3"/>
                </a:solidFill>
                <a:effectLst/>
                <a:latin typeface="Century Gothic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153400" cy="4191000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buFont typeface="Wingdings" pitchFamily="2" charset="2"/>
              <a:buChar char="§"/>
              <a:defRPr sz="2800">
                <a:latin typeface="Century Gothic" pitchFamily="34" charset="0"/>
                <a:cs typeface="Segoe UI" pitchFamily="34" charset="0"/>
              </a:defRPr>
            </a:lvl1pPr>
            <a:lvl2pPr>
              <a:defRPr sz="2400">
                <a:latin typeface="Century Gothic" pitchFamily="34" charset="0"/>
                <a:cs typeface="Segoe UI" pitchFamily="34" charset="0"/>
              </a:defRPr>
            </a:lvl2pPr>
            <a:lvl3pPr>
              <a:defRPr sz="2000">
                <a:latin typeface="Century Gothic" pitchFamily="34" charset="0"/>
                <a:cs typeface="Segoe UI" pitchFamily="34" charset="0"/>
              </a:defRPr>
            </a:lvl3pPr>
            <a:lvl4pPr>
              <a:defRPr>
                <a:latin typeface="Century Gothic" pitchFamily="34" charset="0"/>
                <a:cs typeface="Segoe UI" pitchFamily="34" charset="0"/>
              </a:defRPr>
            </a:lvl4pPr>
            <a:lvl5pPr>
              <a:defRPr>
                <a:latin typeface="Century Gothic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786187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entury Gothic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286000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  <a:latin typeface="Century Gothic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buFont typeface="Wingdings" pitchFamily="2" charset="2"/>
              <a:buChar char="§"/>
              <a:defRPr sz="2800">
                <a:latin typeface="Century Gothic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400">
                <a:latin typeface="Century Gothic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2000">
                <a:latin typeface="Century Gothic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1800">
                <a:latin typeface="Century Gothic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1800">
                <a:latin typeface="Century Gothic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buFont typeface="Wingdings" pitchFamily="2" charset="2"/>
              <a:buChar char="§"/>
              <a:defRPr sz="2800">
                <a:latin typeface="Century Gothic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400">
                <a:latin typeface="Century Gothic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2000">
                <a:latin typeface="Century Gothic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1800">
                <a:latin typeface="Century Gothic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1800">
                <a:latin typeface="Century Gothic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Century Gothic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5735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>
                <a:latin typeface="Century Gothic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97112"/>
            <a:ext cx="4040188" cy="3646488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buFont typeface="Wingdings" pitchFamily="2" charset="2"/>
              <a:buChar char="§"/>
              <a:defRPr sz="2400">
                <a:latin typeface="Century Gothic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000">
                <a:latin typeface="Century Gothic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1800">
                <a:latin typeface="Century Gothic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1600">
                <a:latin typeface="Century Gothic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1600">
                <a:latin typeface="Century Gothic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5735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>
                <a:latin typeface="Century Gothic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97112"/>
            <a:ext cx="4041775" cy="3646488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buFont typeface="Wingdings" pitchFamily="2" charset="2"/>
              <a:buChar char="§"/>
              <a:defRPr sz="2400">
                <a:latin typeface="Century Gothic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000">
                <a:latin typeface="Century Gothic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1800">
                <a:latin typeface="Century Gothic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1600">
                <a:latin typeface="Century Gothic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1600">
                <a:latin typeface="Century Gothic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Century Gothic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No Bkg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accent3"/>
                </a:solidFill>
                <a:latin typeface="Century Gothic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buFont typeface="Wingdings" pitchFamily="2" charset="2"/>
              <a:buChar char="§"/>
              <a:defRPr sz="3200">
                <a:latin typeface="Century Gothic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800">
                <a:latin typeface="Century Gothic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2400">
                <a:latin typeface="Century Gothic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2000">
                <a:latin typeface="Century Gothic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2000">
                <a:latin typeface="Century Gothic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entury Gothic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RMUG_Banner.jp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6096000"/>
            <a:ext cx="9144001" cy="762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3124200" y="6351657"/>
            <a:ext cx="586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CRMUG Summit 2011</a:t>
            </a:r>
            <a:r>
              <a:rPr lang="en-US" sz="16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Las Vegas       www.crmug.com</a:t>
            </a:r>
            <a:endParaRPr 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mitch@xrmcoaches.co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295400"/>
          </a:xfrm>
        </p:spPr>
        <p:txBody>
          <a:bodyPr/>
          <a:lstStyle/>
          <a:p>
            <a:r>
              <a:rPr lang="en-US" sz="3600" dirty="0" smtClean="0"/>
              <a:t>Configuration and Customization for the Non-Developer</a:t>
            </a: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95400" y="3810000"/>
            <a:ext cx="6400800" cy="1828800"/>
          </a:xfrm>
        </p:spPr>
        <p:txBody>
          <a:bodyPr/>
          <a:lstStyle/>
          <a:p>
            <a:r>
              <a:rPr lang="en-US" dirty="0" smtClean="0"/>
              <a:t>Mitch Milam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Privilege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Double-clicking the column or row header will cycle the column or 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68817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0F7EC2"/>
                </a:solidFill>
              </a:rPr>
              <a:t>Exercise: Create a new security role</a:t>
            </a:r>
            <a:endParaRPr lang="en-US" sz="3600" dirty="0">
              <a:solidFill>
                <a:srgbClr val="0F7EC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Select the Salesperson role</a:t>
            </a:r>
          </a:p>
          <a:p>
            <a:r>
              <a:rPr lang="en-US" dirty="0" smtClean="0"/>
              <a:t>Select More Actions, Copy Role</a:t>
            </a:r>
          </a:p>
          <a:p>
            <a:r>
              <a:rPr lang="en-US" dirty="0" smtClean="0"/>
              <a:t>New Name:</a:t>
            </a:r>
          </a:p>
          <a:p>
            <a:pPr lvl="1"/>
            <a:r>
              <a:rPr lang="en-US" dirty="0" smtClean="0"/>
              <a:t>Sales Supervisor</a:t>
            </a:r>
          </a:p>
          <a:p>
            <a:r>
              <a:rPr lang="en-US" dirty="0" smtClean="0"/>
              <a:t>Clear all privileges</a:t>
            </a:r>
          </a:p>
          <a:p>
            <a:r>
              <a:rPr lang="en-US" dirty="0" smtClean="0"/>
              <a:t>Save the role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00237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Template </a:t>
            </a:r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Articles</a:t>
            </a:r>
          </a:p>
          <a:p>
            <a:pPr lvl="1"/>
            <a:r>
              <a:rPr lang="en-US" dirty="0" smtClean="0"/>
              <a:t>Emails</a:t>
            </a:r>
          </a:p>
          <a:p>
            <a:pPr lvl="1"/>
            <a:r>
              <a:rPr lang="en-US" dirty="0" smtClean="0"/>
              <a:t>Contracts</a:t>
            </a:r>
          </a:p>
          <a:p>
            <a:pPr lvl="1"/>
            <a:r>
              <a:rPr lang="en-US" dirty="0" smtClean="0"/>
              <a:t>Mail Merge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23127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0F7EC2"/>
                </a:solidFill>
              </a:rPr>
              <a:t>Exercise: Create an Email Template</a:t>
            </a:r>
            <a:endParaRPr lang="en-US" sz="3600" dirty="0">
              <a:solidFill>
                <a:srgbClr val="0F7EC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Template Type:</a:t>
            </a:r>
          </a:p>
          <a:p>
            <a:pPr lvl="1"/>
            <a:r>
              <a:rPr lang="en-US" dirty="0"/>
              <a:t>Contact</a:t>
            </a:r>
          </a:p>
          <a:p>
            <a:r>
              <a:rPr lang="en-US" dirty="0"/>
              <a:t>Title:</a:t>
            </a:r>
          </a:p>
          <a:p>
            <a:pPr lvl="1"/>
            <a:r>
              <a:rPr lang="en-US" dirty="0"/>
              <a:t>Happy holidays</a:t>
            </a:r>
          </a:p>
          <a:p>
            <a:r>
              <a:rPr lang="en-US" dirty="0"/>
              <a:t>Subject</a:t>
            </a:r>
          </a:p>
          <a:p>
            <a:pPr lvl="1"/>
            <a:r>
              <a:rPr lang="en-US" dirty="0"/>
              <a:t>Happy holidays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Description:</a:t>
            </a:r>
          </a:p>
          <a:p>
            <a:pPr lvl="1"/>
            <a:r>
              <a:rPr lang="en-US" dirty="0" smtClean="0"/>
              <a:t>Dear [</a:t>
            </a:r>
            <a:r>
              <a:rPr lang="en-US" dirty="0" err="1" smtClean="0"/>
              <a:t>Firstname</a:t>
            </a:r>
            <a:r>
              <a:rPr lang="en-US" dirty="0" smtClean="0"/>
              <a:t>],</a:t>
            </a:r>
          </a:p>
          <a:p>
            <a:pPr lvl="1"/>
            <a:r>
              <a:rPr lang="en-US" dirty="0" smtClean="0"/>
              <a:t>Have a happy holiday</a:t>
            </a:r>
          </a:p>
          <a:p>
            <a:pPr lvl="1"/>
            <a:r>
              <a:rPr lang="en-US" dirty="0" smtClean="0"/>
              <a:t>[enter signature block]</a:t>
            </a:r>
          </a:p>
          <a:p>
            <a:pPr lvl="1"/>
            <a:r>
              <a:rPr lang="en-US" dirty="0" smtClean="0"/>
              <a:t>Save and Close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44659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2800" dirty="0">
                <a:solidFill>
                  <a:srgbClr val="0F7EC2"/>
                </a:solidFill>
              </a:rPr>
              <a:t>Exercise: Create an Email </a:t>
            </a:r>
            <a:r>
              <a:rPr lang="en-US" sz="2800" dirty="0" smtClean="0">
                <a:solidFill>
                  <a:srgbClr val="0F7EC2"/>
                </a:solidFill>
              </a:rPr>
              <a:t>Template, Part 2</a:t>
            </a:r>
            <a:endParaRPr lang="en-US" sz="2800" dirty="0">
              <a:solidFill>
                <a:srgbClr val="0F7EC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dirty="0" smtClean="0"/>
              <a:t>Open Contacts</a:t>
            </a:r>
          </a:p>
          <a:p>
            <a:r>
              <a:rPr lang="en-US" dirty="0" smtClean="0"/>
              <a:t>Select several contacts</a:t>
            </a:r>
          </a:p>
          <a:p>
            <a:r>
              <a:rPr lang="en-US" dirty="0" smtClean="0"/>
              <a:t>Click the Add tab</a:t>
            </a:r>
          </a:p>
          <a:p>
            <a:r>
              <a:rPr lang="en-US" dirty="0" smtClean="0"/>
              <a:t>Select Quick Campaign</a:t>
            </a:r>
          </a:p>
          <a:p>
            <a:pPr lvl="1"/>
            <a:r>
              <a:rPr lang="en-US" dirty="0" smtClean="0"/>
              <a:t>For Selected Records</a:t>
            </a:r>
          </a:p>
          <a:p>
            <a:r>
              <a:rPr lang="en-US" dirty="0" smtClean="0"/>
              <a:t>Enter a quick campaign name</a:t>
            </a:r>
          </a:p>
          <a:p>
            <a:r>
              <a:rPr lang="en-US" dirty="0" smtClean="0"/>
              <a:t>Select email</a:t>
            </a:r>
          </a:p>
          <a:p>
            <a:r>
              <a:rPr lang="en-US" dirty="0" smtClean="0"/>
              <a:t>Select your template</a:t>
            </a:r>
          </a:p>
          <a:p>
            <a:r>
              <a:rPr lang="en-US" dirty="0" smtClean="0"/>
              <a:t>Click Next, then Create</a:t>
            </a:r>
          </a:p>
          <a:p>
            <a:r>
              <a:rPr lang="en-US" dirty="0" smtClean="0"/>
              <a:t>Go to Activities and review pending emails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60850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Creating a queue</a:t>
            </a:r>
          </a:p>
          <a:p>
            <a:r>
              <a:rPr lang="en-US" dirty="0" smtClean="0"/>
              <a:t>Email enabled, or not</a:t>
            </a:r>
          </a:p>
          <a:p>
            <a:r>
              <a:rPr lang="en-US" dirty="0" smtClean="0"/>
              <a:t>Practical usage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37896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F7EC2"/>
                </a:solidFill>
              </a:rPr>
              <a:t>Exercise: Create a Queue</a:t>
            </a:r>
            <a:endParaRPr lang="en-US" dirty="0">
              <a:solidFill>
                <a:srgbClr val="0F7EC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Select Settings, Business Management</a:t>
            </a:r>
          </a:p>
          <a:p>
            <a:r>
              <a:rPr lang="en-US" dirty="0" smtClean="0"/>
              <a:t>Click Queues</a:t>
            </a:r>
          </a:p>
          <a:p>
            <a:r>
              <a:rPr lang="en-US" dirty="0" smtClean="0"/>
              <a:t>Click the New button</a:t>
            </a:r>
          </a:p>
          <a:p>
            <a:r>
              <a:rPr lang="en-US" dirty="0" smtClean="0"/>
              <a:t>Add Queue properties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Email address ( optional )</a:t>
            </a:r>
          </a:p>
          <a:p>
            <a:pPr lvl="1"/>
            <a:r>
              <a:rPr lang="en-US" dirty="0" smtClean="0"/>
              <a:t>Incoming email setting</a:t>
            </a:r>
          </a:p>
          <a:p>
            <a:pPr lvl="1"/>
            <a:r>
              <a:rPr lang="en-US" dirty="0" smtClean="0"/>
              <a:t>Email Configuration settings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90210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2: Customization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18008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Customization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What to customize</a:t>
            </a:r>
          </a:p>
          <a:p>
            <a:r>
              <a:rPr lang="en-US" dirty="0" smtClean="0"/>
              <a:t>When to customize</a:t>
            </a:r>
          </a:p>
          <a:p>
            <a:r>
              <a:rPr lang="en-US" dirty="0" smtClean="0"/>
              <a:t>Repurpose vs. create new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44885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Customization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Changing the customization prefix for the default publisher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25251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343399"/>
          </a:xfrm>
        </p:spPr>
        <p:txBody>
          <a:bodyPr/>
          <a:lstStyle/>
          <a:p>
            <a:r>
              <a:rPr lang="en-US" dirty="0" smtClean="0"/>
              <a:t>Email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mitch@</a:t>
            </a:r>
            <a:r>
              <a:rPr lang="en-US" dirty="0" smtClean="0">
                <a:hlinkClick r:id="rId2"/>
              </a:rPr>
              <a:t>xrmcoaches.com</a:t>
            </a:r>
            <a:endParaRPr lang="en-US" dirty="0" smtClean="0"/>
          </a:p>
          <a:p>
            <a:r>
              <a:rPr lang="en-US" dirty="0" smtClean="0"/>
              <a:t>Twitter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mitchmilam</a:t>
            </a:r>
            <a:endParaRPr lang="en-US" dirty="0"/>
          </a:p>
          <a:p>
            <a:r>
              <a:rPr lang="en-US" dirty="0" smtClean="0"/>
              <a:t>Blogs</a:t>
            </a:r>
          </a:p>
          <a:p>
            <a:pPr lvl="1"/>
            <a:r>
              <a:rPr lang="en-US" dirty="0" err="1" smtClean="0"/>
              <a:t>blogs.infinite</a:t>
            </a:r>
            <a:r>
              <a:rPr lang="en-US" dirty="0" err="1"/>
              <a:t>-</a:t>
            </a:r>
            <a:r>
              <a:rPr lang="en-US" dirty="0" err="1" smtClean="0"/>
              <a:t>x.net</a:t>
            </a:r>
            <a:r>
              <a:rPr lang="en-US" dirty="0" smtClean="0"/>
              <a:t>  ( developer )</a:t>
            </a:r>
          </a:p>
          <a:p>
            <a:pPr lvl="1"/>
            <a:r>
              <a:rPr lang="en-US" dirty="0" err="1" smtClean="0"/>
              <a:t>rockmycrm.com</a:t>
            </a:r>
            <a:r>
              <a:rPr lang="en-US" dirty="0" smtClean="0"/>
              <a:t>     ( user )</a:t>
            </a:r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rmaccelerators.net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40806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0F7EC2"/>
                </a:solidFill>
              </a:rPr>
              <a:t>Exercise: Change the Customization Prefix</a:t>
            </a:r>
            <a:endParaRPr lang="en-US" sz="2800" dirty="0">
              <a:solidFill>
                <a:srgbClr val="0F7EC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Select Settings, Customizations</a:t>
            </a:r>
          </a:p>
          <a:p>
            <a:r>
              <a:rPr lang="en-US" dirty="0" smtClean="0"/>
              <a:t>Select Publishers</a:t>
            </a:r>
          </a:p>
          <a:p>
            <a:r>
              <a:rPr lang="en-US" dirty="0" smtClean="0"/>
              <a:t>Open the Default Publisher</a:t>
            </a:r>
          </a:p>
          <a:p>
            <a:r>
              <a:rPr lang="en-US" dirty="0" smtClean="0"/>
              <a:t>Change the prefix to match your organization’s initials</a:t>
            </a:r>
          </a:p>
          <a:p>
            <a:r>
              <a:rPr lang="en-US" dirty="0" smtClean="0"/>
              <a:t>Click Save and Close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50098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Solution Tour</a:t>
            </a:r>
            <a:endParaRPr lang="en-US" dirty="0"/>
          </a:p>
        </p:txBody>
      </p:sp>
      <p:pic>
        <p:nvPicPr>
          <p:cNvPr id="7" name="Content Placeholder 6" descr="Solution Components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4" b="4964"/>
          <a:stretch>
            <a:fillRect/>
          </a:stretch>
        </p:blipFill>
        <p:spPr>
          <a:xfrm>
            <a:off x="457200" y="12954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407527016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New Entities</a:t>
            </a:r>
            <a:endParaRPr lang="en-US" dirty="0"/>
          </a:p>
        </p:txBody>
      </p:sp>
      <p:pic>
        <p:nvPicPr>
          <p:cNvPr id="5" name="Content Placeholder 4" descr="create entity 1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3" b="5623"/>
          <a:stretch>
            <a:fillRect/>
          </a:stretch>
        </p:blipFill>
        <p:spPr>
          <a:xfrm>
            <a:off x="457200" y="16002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230519836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Exercise: Create Entity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1077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New </a:t>
            </a:r>
            <a:r>
              <a:rPr lang="en-US" dirty="0" smtClean="0"/>
              <a:t>Fields</a:t>
            </a:r>
            <a:endParaRPr lang="en-US" dirty="0"/>
          </a:p>
        </p:txBody>
      </p:sp>
      <p:pic>
        <p:nvPicPr>
          <p:cNvPr id="5" name="Content Placeholder 4" descr="create attribute 1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9" r="2659"/>
          <a:stretch>
            <a:fillRect/>
          </a:stretch>
        </p:blipFill>
        <p:spPr>
          <a:xfrm>
            <a:off x="457200" y="16002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17014106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F7EC2"/>
                </a:solidFill>
              </a:rPr>
              <a:t>Exercise: Add New Fields</a:t>
            </a:r>
            <a:endParaRPr lang="en-US" dirty="0">
              <a:solidFill>
                <a:srgbClr val="0F7EC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2924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97643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Cool </a:t>
            </a:r>
            <a:r>
              <a:rPr lang="en-US" smtClean="0"/>
              <a:t>Customization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Customize a form, from the form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0"/>
            <a:ext cx="2419350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583920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CRM 2011 Form Designer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00200"/>
            <a:ext cx="5205047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752600" y="2971800"/>
            <a:ext cx="990600" cy="2667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667000" y="2590800"/>
            <a:ext cx="3048000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590800" y="2895600"/>
            <a:ext cx="3200400" cy="2819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715000" y="2362200"/>
            <a:ext cx="1242647" cy="3200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76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Designer-Ribbon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Ribbon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Ribbon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09800"/>
            <a:ext cx="6858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495800"/>
            <a:ext cx="5267325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224548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</a:p>
          <a:p>
            <a:r>
              <a:rPr lang="en-US" dirty="0" smtClean="0"/>
              <a:t>Customization</a:t>
            </a:r>
          </a:p>
          <a:p>
            <a:r>
              <a:rPr lang="en-US" dirty="0" smtClean="0"/>
              <a:t>Automation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Designer-Additions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Drag and drop interface</a:t>
            </a:r>
          </a:p>
          <a:p>
            <a:r>
              <a:rPr lang="en-US" dirty="0" smtClean="0"/>
              <a:t>10 levels of Undo/Redo</a:t>
            </a:r>
          </a:p>
          <a:p>
            <a:r>
              <a:rPr lang="en-US" dirty="0" smtClean="0"/>
              <a:t>Explorer window is context sensitive</a:t>
            </a:r>
          </a:p>
          <a:p>
            <a:r>
              <a:rPr lang="en-US" dirty="0" smtClean="0"/>
              <a:t>Create items directly from the form editor</a:t>
            </a:r>
          </a:p>
        </p:txBody>
      </p:sp>
    </p:spTree>
    <p:extLst>
      <p:ext uri="{BB962C8B-B14F-4D97-AF65-F5344CB8AC3E}">
        <p14:creationId xmlns:p14="http://schemas.microsoft.com/office/powerpoint/2010/main" val="61638428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Form Designer-Tabs and 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Tabs can have columns</a:t>
            </a:r>
          </a:p>
          <a:p>
            <a:pPr lvl="1"/>
            <a:r>
              <a:rPr lang="en-US" dirty="0" smtClean="0"/>
              <a:t>Column width can be adjusted</a:t>
            </a:r>
          </a:p>
          <a:p>
            <a:r>
              <a:rPr lang="en-US" dirty="0" smtClean="0"/>
              <a:t>Tabs can be visible by default</a:t>
            </a:r>
          </a:p>
          <a:p>
            <a:r>
              <a:rPr lang="en-US" dirty="0" smtClean="0"/>
              <a:t>Section layout can be changed</a:t>
            </a:r>
          </a:p>
          <a:p>
            <a:pPr lvl="1"/>
            <a:r>
              <a:rPr lang="en-US" dirty="0" smtClean="0"/>
              <a:t>Any time after creation</a:t>
            </a:r>
          </a:p>
          <a:p>
            <a:r>
              <a:rPr lang="en-US" dirty="0" smtClean="0"/>
              <a:t>Sections can be visible by default</a:t>
            </a:r>
          </a:p>
        </p:txBody>
      </p:sp>
    </p:spTree>
    <p:extLst>
      <p:ext uri="{BB962C8B-B14F-4D97-AF65-F5344CB8AC3E}">
        <p14:creationId xmlns:p14="http://schemas.microsoft.com/office/powerpoint/2010/main" val="128593649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 Designer-Fields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Field label alignment</a:t>
            </a:r>
          </a:p>
          <a:p>
            <a:pPr lvl="1"/>
            <a:r>
              <a:rPr lang="en-US" dirty="0" smtClean="0"/>
              <a:t>Left, right, or center</a:t>
            </a:r>
          </a:p>
          <a:p>
            <a:r>
              <a:rPr lang="en-US" dirty="0" smtClean="0"/>
              <a:t>Field label position</a:t>
            </a:r>
          </a:p>
          <a:p>
            <a:pPr lvl="1"/>
            <a:r>
              <a:rPr lang="en-US" dirty="0" smtClean="0"/>
              <a:t>Side, top</a:t>
            </a:r>
          </a:p>
          <a:p>
            <a:r>
              <a:rPr lang="en-US" dirty="0" smtClean="0"/>
              <a:t>Fields can be visible by default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91551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Tip: Field Label 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start moving field labels anywhere unless you wish to do so everywhere</a:t>
            </a:r>
          </a:p>
          <a:p>
            <a:r>
              <a:rPr lang="en-US" dirty="0" smtClean="0"/>
              <a:t>Inconsistency annoys users</a:t>
            </a:r>
          </a:p>
          <a:p>
            <a:r>
              <a:rPr lang="en-US" dirty="0" smtClean="0"/>
              <a:t>Annoyed users make phone 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03192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Example: Field Label Placement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99" y="1600200"/>
            <a:ext cx="5588511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790425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Tip: Keyboard Shortcuts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Arrow Keys</a:t>
            </a:r>
          </a:p>
          <a:p>
            <a:pPr lvl="1"/>
            <a:r>
              <a:rPr lang="en-US" dirty="0" smtClean="0"/>
              <a:t>Move the selected item</a:t>
            </a:r>
          </a:p>
          <a:p>
            <a:r>
              <a:rPr lang="en-US" dirty="0" smtClean="0"/>
              <a:t>Delete key</a:t>
            </a:r>
          </a:p>
          <a:p>
            <a:pPr lvl="1"/>
            <a:r>
              <a:rPr lang="en-US" dirty="0" smtClean="0"/>
              <a:t>Deletes an item</a:t>
            </a:r>
          </a:p>
          <a:p>
            <a:r>
              <a:rPr lang="en-US" dirty="0" smtClean="0"/>
              <a:t>Enter Key</a:t>
            </a:r>
          </a:p>
          <a:p>
            <a:pPr lvl="1"/>
            <a:r>
              <a:rPr lang="en-US" dirty="0" smtClean="0"/>
              <a:t>Displays the property dialog</a:t>
            </a:r>
          </a:p>
          <a:p>
            <a:r>
              <a:rPr lang="en-US" dirty="0" err="1" smtClean="0"/>
              <a:t>Ctrl+Z</a:t>
            </a:r>
            <a:r>
              <a:rPr lang="en-US" dirty="0" smtClean="0"/>
              <a:t>, </a:t>
            </a:r>
            <a:r>
              <a:rPr lang="en-US" dirty="0" err="1" smtClean="0"/>
              <a:t>Ctrl+Y</a:t>
            </a:r>
            <a:r>
              <a:rPr lang="en-US" dirty="0" smtClean="0"/>
              <a:t>, </a:t>
            </a:r>
            <a:r>
              <a:rPr lang="en-US" dirty="0" err="1" smtClean="0"/>
              <a:t>Ctrl+S</a:t>
            </a:r>
            <a:endParaRPr lang="en-US" dirty="0" smtClean="0"/>
          </a:p>
          <a:p>
            <a:pPr lvl="1"/>
            <a:r>
              <a:rPr lang="en-US" dirty="0" smtClean="0"/>
              <a:t>Undo, Redo, Save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29356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Available views</a:t>
            </a:r>
          </a:p>
          <a:p>
            <a:r>
              <a:rPr lang="en-US" dirty="0" smtClean="0"/>
              <a:t>Defining a new view</a:t>
            </a:r>
          </a:p>
          <a:p>
            <a:r>
              <a:rPr lang="en-US" dirty="0" smtClean="0"/>
              <a:t>Adding columns</a:t>
            </a:r>
          </a:p>
          <a:p>
            <a:r>
              <a:rPr lang="en-US" dirty="0" smtClean="0"/>
              <a:t>Adding sort criteria</a:t>
            </a:r>
          </a:p>
          <a:p>
            <a:r>
              <a:rPr lang="en-US" dirty="0" smtClean="0"/>
              <a:t>Adding filter criteria ( if applicable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79789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F7EC2"/>
                </a:solidFill>
              </a:rPr>
              <a:t>Exercise: Add a New View</a:t>
            </a:r>
            <a:endParaRPr lang="en-US" dirty="0">
              <a:solidFill>
                <a:srgbClr val="0F7EC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93598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Customize a view, from the view</a:t>
            </a:r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33600"/>
            <a:ext cx="5029200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537096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Field-Level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You may only secure custom fields</a:t>
            </a:r>
          </a:p>
          <a:p>
            <a:r>
              <a:rPr lang="en-US" dirty="0" smtClean="0"/>
              <a:t>Security profiles are </a:t>
            </a:r>
            <a:r>
              <a:rPr lang="en-US" dirty="0" smtClean="0"/>
              <a:t>user/team-</a:t>
            </a:r>
            <a:r>
              <a:rPr lang="en-US" dirty="0" smtClean="0"/>
              <a:t>based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80396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1: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95803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0F7EC2"/>
                </a:solidFill>
              </a:rPr>
              <a:t>Exercise: Add Field-Level Security</a:t>
            </a:r>
            <a:endParaRPr lang="en-US" sz="3600" dirty="0">
              <a:solidFill>
                <a:srgbClr val="0F7EC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Select a custom field</a:t>
            </a:r>
          </a:p>
          <a:p>
            <a:r>
              <a:rPr lang="en-US" dirty="0" smtClean="0"/>
              <a:t>Enable Security</a:t>
            </a:r>
          </a:p>
          <a:p>
            <a:r>
              <a:rPr lang="en-US" dirty="0" smtClean="0"/>
              <a:t>Publish customizations</a:t>
            </a:r>
          </a:p>
          <a:p>
            <a:r>
              <a:rPr lang="en-US" dirty="0" smtClean="0"/>
              <a:t>Create a Field Security Profile</a:t>
            </a:r>
          </a:p>
          <a:p>
            <a:r>
              <a:rPr lang="en-US" dirty="0" smtClean="0"/>
              <a:t>Test the security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78998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Must be turned on in the following order:</a:t>
            </a:r>
          </a:p>
          <a:p>
            <a:pPr lvl="1"/>
            <a:r>
              <a:rPr lang="en-US" dirty="0" smtClean="0"/>
              <a:t>Organization, Entity</a:t>
            </a:r>
            <a:r>
              <a:rPr lang="en-US" dirty="0" smtClean="0"/>
              <a:t>, </a:t>
            </a:r>
            <a:r>
              <a:rPr lang="en-US" dirty="0" smtClean="0"/>
              <a:t>Field</a:t>
            </a:r>
          </a:p>
          <a:p>
            <a:r>
              <a:rPr lang="en-US" dirty="0" smtClean="0"/>
              <a:t>Don’t go Crazy</a:t>
            </a:r>
            <a:endParaRPr lang="en-US" dirty="0" smtClean="0"/>
          </a:p>
          <a:p>
            <a:r>
              <a:rPr lang="en-US" dirty="0" smtClean="0"/>
              <a:t>Auditing data cannot be reported on</a:t>
            </a:r>
          </a:p>
          <a:p>
            <a:r>
              <a:rPr lang="en-US" dirty="0" smtClean="0"/>
              <a:t>Auditing data cannot be exported through the CRM 2011 user interface</a:t>
            </a:r>
          </a:p>
          <a:p>
            <a:r>
              <a:rPr lang="en-US" dirty="0" smtClean="0"/>
              <a:t>You </a:t>
            </a:r>
            <a:r>
              <a:rPr lang="en-US" i="1" dirty="0" smtClean="0"/>
              <a:t>can</a:t>
            </a:r>
            <a:r>
              <a:rPr lang="en-US" dirty="0" smtClean="0"/>
              <a:t> programmatically access auditing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17457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accent5"/>
                </a:solidFill>
              </a:rPr>
              <a:t>Exercise: Enable and Test Auditing</a:t>
            </a:r>
            <a:endParaRPr lang="en-US" sz="3600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Enable auditing in the </a:t>
            </a:r>
            <a:r>
              <a:rPr lang="en-US" dirty="0" err="1" smtClean="0"/>
              <a:t>organziation</a:t>
            </a:r>
            <a:endParaRPr lang="en-US" dirty="0" smtClean="0"/>
          </a:p>
          <a:p>
            <a:r>
              <a:rPr lang="en-US" dirty="0" smtClean="0"/>
              <a:t>Verify auditing is enabled for Contact</a:t>
            </a:r>
          </a:p>
          <a:p>
            <a:r>
              <a:rPr lang="en-US" dirty="0" smtClean="0"/>
              <a:t>Verify auditing is enabled for Fields:</a:t>
            </a:r>
          </a:p>
          <a:p>
            <a:pPr lvl="1"/>
            <a:r>
              <a:rPr lang="en-US" dirty="0" smtClean="0"/>
              <a:t>City</a:t>
            </a:r>
          </a:p>
          <a:p>
            <a:pPr lvl="1"/>
            <a:r>
              <a:rPr lang="en-US" dirty="0" smtClean="0"/>
              <a:t>State</a:t>
            </a:r>
          </a:p>
          <a:p>
            <a:pPr lvl="1"/>
            <a:r>
              <a:rPr lang="en-US" dirty="0" err="1" smtClean="0"/>
              <a:t>Zipcode</a:t>
            </a:r>
            <a:endParaRPr lang="en-US" dirty="0" smtClean="0"/>
          </a:p>
          <a:p>
            <a:r>
              <a:rPr lang="en-US" dirty="0" smtClean="0"/>
              <a:t>Change a record’s values</a:t>
            </a:r>
          </a:p>
          <a:p>
            <a:r>
              <a:rPr lang="en-US" dirty="0" smtClean="0"/>
              <a:t>Review the audit 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12252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Creating a basic chart</a:t>
            </a:r>
          </a:p>
          <a:p>
            <a:pPr lvl="1"/>
            <a:r>
              <a:rPr lang="en-US" dirty="0" smtClean="0"/>
              <a:t>Select a view</a:t>
            </a:r>
          </a:p>
          <a:p>
            <a:pPr lvl="1"/>
            <a:r>
              <a:rPr lang="en-US" dirty="0" smtClean="0"/>
              <a:t>Select a legend series</a:t>
            </a:r>
          </a:p>
          <a:p>
            <a:pPr lvl="1"/>
            <a:r>
              <a:rPr lang="en-US" dirty="0" smtClean="0"/>
              <a:t>Select an operator</a:t>
            </a:r>
          </a:p>
          <a:p>
            <a:pPr lvl="1"/>
            <a:r>
              <a:rPr lang="en-US" dirty="0" smtClean="0"/>
              <a:t>Select a horizontal category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58418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F7EC2"/>
                </a:solidFill>
              </a:rPr>
              <a:t>Exercise: Creating a Chart</a:t>
            </a:r>
            <a:endParaRPr lang="en-US" dirty="0">
              <a:solidFill>
                <a:srgbClr val="0F7EC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Open the Entity Contact</a:t>
            </a:r>
          </a:p>
          <a:p>
            <a:r>
              <a:rPr lang="en-US" dirty="0" smtClean="0"/>
              <a:t>Select Charts</a:t>
            </a:r>
          </a:p>
          <a:p>
            <a:r>
              <a:rPr lang="en-US" dirty="0" smtClean="0"/>
              <a:t>Click the New button</a:t>
            </a:r>
          </a:p>
        </p:txBody>
      </p:sp>
    </p:spTree>
    <p:extLst>
      <p:ext uri="{BB962C8B-B14F-4D97-AF65-F5344CB8AC3E}">
        <p14:creationId xmlns:p14="http://schemas.microsoft.com/office/powerpoint/2010/main" val="300039196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0F7EC2"/>
                </a:solidFill>
              </a:rPr>
              <a:t>Exercise: Creating a Chart. Part 2</a:t>
            </a:r>
            <a:endParaRPr lang="en-US" sz="3600" dirty="0">
              <a:solidFill>
                <a:srgbClr val="0F7EC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Select the Active Contacts View</a:t>
            </a:r>
          </a:p>
          <a:p>
            <a:r>
              <a:rPr lang="en-US" dirty="0" smtClean="0"/>
              <a:t>Enter a Name</a:t>
            </a:r>
          </a:p>
          <a:p>
            <a:r>
              <a:rPr lang="en-US" dirty="0" smtClean="0"/>
              <a:t>Legend Series (Series)</a:t>
            </a:r>
          </a:p>
          <a:p>
            <a:pPr lvl="1"/>
            <a:r>
              <a:rPr lang="en-US" dirty="0" smtClean="0"/>
              <a:t>Address 1: State/Province</a:t>
            </a:r>
          </a:p>
          <a:p>
            <a:pPr lvl="1"/>
            <a:r>
              <a:rPr lang="en-US" dirty="0" smtClean="0"/>
              <a:t>Count: Non-</a:t>
            </a:r>
            <a:r>
              <a:rPr lang="en-US" dirty="0" err="1" smtClean="0"/>
              <a:t>Emptys</a:t>
            </a:r>
            <a:endParaRPr lang="en-US" dirty="0" smtClean="0"/>
          </a:p>
          <a:p>
            <a:r>
              <a:rPr lang="en-US" dirty="0" smtClean="0"/>
              <a:t>Horizontal (Category)</a:t>
            </a:r>
          </a:p>
          <a:p>
            <a:pPr lvl="1"/>
            <a:r>
              <a:rPr lang="en-US" dirty="0" smtClean="0"/>
              <a:t>Address 1: State/Province</a:t>
            </a:r>
          </a:p>
          <a:p>
            <a:r>
              <a:rPr lang="en-US" dirty="0" smtClean="0"/>
              <a:t>Publish All customizations</a:t>
            </a:r>
          </a:p>
          <a:p>
            <a:r>
              <a:rPr lang="en-US" dirty="0" smtClean="0"/>
              <a:t>Review your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12144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Dashboards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Charts</a:t>
            </a:r>
          </a:p>
          <a:p>
            <a:r>
              <a:rPr lang="en-US" dirty="0" smtClean="0"/>
              <a:t>Lists</a:t>
            </a:r>
          </a:p>
          <a:p>
            <a:r>
              <a:rPr lang="en-US" dirty="0" err="1" smtClean="0"/>
              <a:t>iFrames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24575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0F7EC2"/>
                </a:solidFill>
              </a:rPr>
              <a:t>Exercise: Create a Dashboard</a:t>
            </a:r>
            <a:endParaRPr lang="en-US" sz="4000" dirty="0">
              <a:solidFill>
                <a:srgbClr val="0F7EC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From the Default Solution:</a:t>
            </a:r>
          </a:p>
          <a:p>
            <a:pPr lvl="1"/>
            <a:r>
              <a:rPr lang="en-US" dirty="0" smtClean="0"/>
              <a:t>Open Dashboards</a:t>
            </a:r>
          </a:p>
          <a:p>
            <a:pPr lvl="1"/>
            <a:r>
              <a:rPr lang="en-US" dirty="0" smtClean="0"/>
              <a:t>Click the New button</a:t>
            </a:r>
          </a:p>
          <a:p>
            <a:pPr lvl="1"/>
            <a:r>
              <a:rPr lang="en-US" dirty="0" smtClean="0"/>
              <a:t>Select a dashboard type</a:t>
            </a:r>
          </a:p>
          <a:p>
            <a:pPr lvl="1"/>
            <a:r>
              <a:rPr lang="en-US" dirty="0" smtClean="0"/>
              <a:t>Click Create</a:t>
            </a:r>
          </a:p>
          <a:p>
            <a:pPr lvl="1"/>
            <a:r>
              <a:rPr lang="en-US" dirty="0" smtClean="0"/>
              <a:t>Populate your dashboard with components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399062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3: 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6806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Automation overview</a:t>
            </a:r>
          </a:p>
          <a:p>
            <a:r>
              <a:rPr lang="en-US" dirty="0" smtClean="0"/>
              <a:t>What COULD you automate?</a:t>
            </a:r>
          </a:p>
          <a:p>
            <a:r>
              <a:rPr lang="en-US" dirty="0" smtClean="0"/>
              <a:t>What SHOULD you automate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41775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</a:p>
          <a:p>
            <a:r>
              <a:rPr lang="en-US" dirty="0" smtClean="0"/>
              <a:t>When to use</a:t>
            </a:r>
          </a:p>
          <a:p>
            <a:r>
              <a:rPr lang="en-US" dirty="0" smtClean="0"/>
              <a:t>When to not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66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Check for something</a:t>
            </a:r>
          </a:p>
          <a:p>
            <a:r>
              <a:rPr lang="en-US" dirty="0" smtClean="0"/>
              <a:t>Wait for something</a:t>
            </a:r>
          </a:p>
          <a:p>
            <a:r>
              <a:rPr lang="en-US" dirty="0" smtClean="0"/>
              <a:t>Do something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954162"/>
      </p:ext>
    </p:extLst>
  </p:cSld>
  <p:clrMapOvr>
    <a:masterClrMapping/>
  </p:clrMapOvr>
  <p:transition xmlns:p14="http://schemas.microsoft.com/office/powerpoint/2010/main" spd="med"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Workflows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Automatically</a:t>
            </a:r>
          </a:p>
          <a:p>
            <a:r>
              <a:rPr lang="en-US" dirty="0" smtClean="0"/>
              <a:t>On-Demand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00622"/>
      </p:ext>
    </p:extLst>
  </p:cSld>
  <p:clrMapOvr>
    <a:masterClrMapping/>
  </p:clrMapOvr>
  <p:transition xmlns:p14="http://schemas.microsoft.com/office/powerpoint/2010/main" spd="med"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Process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Limit the scope</a:t>
            </a:r>
          </a:p>
          <a:p>
            <a:r>
              <a:rPr lang="en-US" dirty="0" smtClean="0"/>
              <a:t>Start when</a:t>
            </a:r>
          </a:p>
          <a:p>
            <a:pPr lvl="1"/>
            <a:r>
              <a:rPr lang="en-US" dirty="0" smtClean="0"/>
              <a:t>Record is created</a:t>
            </a:r>
          </a:p>
          <a:p>
            <a:pPr lvl="1"/>
            <a:r>
              <a:rPr lang="en-US" dirty="0" smtClean="0"/>
              <a:t>Record status changes</a:t>
            </a:r>
          </a:p>
          <a:p>
            <a:pPr lvl="1"/>
            <a:r>
              <a:rPr lang="en-US" dirty="0" smtClean="0"/>
              <a:t>Record is assigned</a:t>
            </a:r>
          </a:p>
          <a:p>
            <a:pPr lvl="1"/>
            <a:r>
              <a:rPr lang="en-US" dirty="0" smtClean="0"/>
              <a:t>Record fields change</a:t>
            </a:r>
          </a:p>
          <a:p>
            <a:pPr lvl="1"/>
            <a:r>
              <a:rPr lang="en-US" dirty="0" smtClean="0"/>
              <a:t>Record is deleted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06529"/>
      </p:ext>
    </p:extLst>
  </p:cSld>
  <p:clrMapOvr>
    <a:masterClrMapping/>
  </p:clrMapOvr>
  <p:transition xmlns:p14="http://schemas.microsoft.com/office/powerpoint/2010/main" spd="med"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F7EC2"/>
                </a:solidFill>
              </a:rPr>
              <a:t>Exercises: Creating Workflows</a:t>
            </a:r>
            <a:endParaRPr lang="en-US" dirty="0">
              <a:solidFill>
                <a:srgbClr val="0F7EC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2686"/>
      </p:ext>
    </p:extLst>
  </p:cSld>
  <p:clrMapOvr>
    <a:masterClrMapping/>
  </p:clrMapOvr>
  <p:transition xmlns:p14="http://schemas.microsoft.com/office/powerpoint/2010/main" spd="med"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Workflows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Navigating the System Jobs view</a:t>
            </a:r>
          </a:p>
          <a:p>
            <a:r>
              <a:rPr lang="en-US" dirty="0" smtClean="0"/>
              <a:t>Creating a custom view to find halted workflows</a:t>
            </a:r>
          </a:p>
          <a:p>
            <a:r>
              <a:rPr lang="en-US" dirty="0" smtClean="0"/>
              <a:t>Monitor and clean up completed workflows</a:t>
            </a:r>
          </a:p>
          <a:p>
            <a:r>
              <a:rPr lang="en-US" dirty="0" smtClean="0"/>
              <a:t>System settings vs. bulk delete jobs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68633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43920"/>
      </p:ext>
    </p:extLst>
  </p:cSld>
  <p:clrMapOvr>
    <a:masterClrMapping/>
  </p:clrMapOvr>
  <p:transition xmlns:p14="http://schemas.microsoft.com/office/powerpoint/2010/main"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0F7EC2"/>
                </a:solidFill>
              </a:rPr>
              <a:t>Exercise: Create a Business Unit</a:t>
            </a:r>
            <a:endParaRPr lang="en-US" sz="4000" dirty="0">
              <a:solidFill>
                <a:srgbClr val="0F7EC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Name:</a:t>
            </a:r>
          </a:p>
          <a:p>
            <a:pPr lvl="1"/>
            <a:r>
              <a:rPr lang="en-US" dirty="0" smtClean="0"/>
              <a:t>Headquarters</a:t>
            </a:r>
          </a:p>
          <a:p>
            <a:r>
              <a:rPr lang="en-US" dirty="0" smtClean="0"/>
              <a:t>Parent Business</a:t>
            </a:r>
          </a:p>
          <a:p>
            <a:pPr lvl="1"/>
            <a:r>
              <a:rPr lang="en-US" dirty="0" err="1" smtClean="0"/>
              <a:t>AdventureWorksCycles</a:t>
            </a:r>
            <a:endParaRPr lang="en-US" dirty="0" smtClean="0"/>
          </a:p>
          <a:p>
            <a:pPr lvl="1"/>
            <a:r>
              <a:rPr lang="en-US" dirty="0" smtClean="0"/>
              <a:t>(or)</a:t>
            </a:r>
          </a:p>
          <a:p>
            <a:pPr lvl="1"/>
            <a:r>
              <a:rPr lang="en-US" dirty="0" err="1" smtClean="0"/>
              <a:t>Contoso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22649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Proper Utilization of Security Roles 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Security roles defined</a:t>
            </a:r>
          </a:p>
          <a:p>
            <a:r>
              <a:rPr lang="en-US" dirty="0" smtClean="0"/>
              <a:t>How are security roles applied</a:t>
            </a:r>
          </a:p>
          <a:p>
            <a:r>
              <a:rPr lang="en-US" dirty="0" smtClean="0"/>
              <a:t>Privileges</a:t>
            </a:r>
          </a:p>
          <a:p>
            <a:pPr lvl="1"/>
            <a:r>
              <a:rPr lang="en-US" dirty="0" smtClean="0"/>
              <a:t>User</a:t>
            </a:r>
          </a:p>
          <a:p>
            <a:pPr lvl="1"/>
            <a:r>
              <a:rPr lang="en-US" dirty="0" smtClean="0"/>
              <a:t>Business Unit</a:t>
            </a:r>
          </a:p>
          <a:p>
            <a:pPr lvl="1"/>
            <a:r>
              <a:rPr lang="en-US" dirty="0" smtClean="0"/>
              <a:t>Parent: Child Business Units</a:t>
            </a:r>
          </a:p>
          <a:p>
            <a:pPr lvl="1"/>
            <a:r>
              <a:rPr lang="en-US" dirty="0" smtClean="0"/>
              <a:t>Organization</a:t>
            </a:r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8000"/>
                </a:solidFill>
              </a:rPr>
              <a:t>Demonstration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Salesperson role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6547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Role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ALWAYS copy an existing role.</a:t>
            </a:r>
          </a:p>
          <a:p>
            <a:r>
              <a:rPr lang="en-US" dirty="0" smtClean="0"/>
              <a:t>DO NOT create a new role from scratch</a:t>
            </a:r>
          </a:p>
          <a:p>
            <a:r>
              <a:rPr lang="en-US" dirty="0" smtClean="0"/>
              <a:t>ONLY add privileges that are required by the role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36635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DCI UGs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006098"/>
      </a:accent2>
      <a:accent3>
        <a:srgbClr val="EC1C24"/>
      </a:accent3>
      <a:accent4>
        <a:srgbClr val="F6C128"/>
      </a:accent4>
      <a:accent5>
        <a:srgbClr val="0F7EC2"/>
      </a:accent5>
      <a:accent6>
        <a:srgbClr val="777C84"/>
      </a:accent6>
      <a:hlink>
        <a:srgbClr val="3667C4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C27F6A29DBC5499A29145CCF8A6FEF" ma:contentTypeVersion="0" ma:contentTypeDescription="Create a new document." ma:contentTypeScope="" ma:versionID="92b63381318bcc8b9a6f4358030bc070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293B605B-E3BA-403B-B177-BFA4E45251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0032D717-99DB-40D5-AD1F-DA85A94810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C9268A-3ED8-472C-9158-5885DC0DDE3B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6634</TotalTime>
  <Words>929</Words>
  <Application>Microsoft Macintosh PowerPoint</Application>
  <PresentationFormat>On-screen Show (4:3)</PresentationFormat>
  <Paragraphs>249</Paragraphs>
  <Slides>55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Office Theme</vt:lpstr>
      <vt:lpstr>Configuration and Customization for the Non-Developer</vt:lpstr>
      <vt:lpstr>PowerPoint Presentation</vt:lpstr>
      <vt:lpstr>Agenda</vt:lpstr>
      <vt:lpstr>Part 1: Configuration</vt:lpstr>
      <vt:lpstr>Business Units</vt:lpstr>
      <vt:lpstr>Exercise: Create a Business Unit</vt:lpstr>
      <vt:lpstr>Proper Utilization of Security Roles </vt:lpstr>
      <vt:lpstr>Demonstration</vt:lpstr>
      <vt:lpstr>Security Role Tips</vt:lpstr>
      <vt:lpstr>Security Privilege Tips</vt:lpstr>
      <vt:lpstr>Exercise: Create a new security role</vt:lpstr>
      <vt:lpstr>Using Templates</vt:lpstr>
      <vt:lpstr>Exercise: Create an Email Template</vt:lpstr>
      <vt:lpstr>Exercise: Create an Email Template, Part 2</vt:lpstr>
      <vt:lpstr>Using Queues</vt:lpstr>
      <vt:lpstr>Exercise: Create a Queue</vt:lpstr>
      <vt:lpstr>Part 2: Customization</vt:lpstr>
      <vt:lpstr>Customization Basics</vt:lpstr>
      <vt:lpstr>Customization Basics</vt:lpstr>
      <vt:lpstr>Exercise: Change the Customization Prefix</vt:lpstr>
      <vt:lpstr>Default Solution Tour</vt:lpstr>
      <vt:lpstr>Adding New Entities</vt:lpstr>
      <vt:lpstr>Exercise: Create Entity</vt:lpstr>
      <vt:lpstr>Adding New Fields</vt:lpstr>
      <vt:lpstr>Exercise: Add New Fields</vt:lpstr>
      <vt:lpstr>Customizing Forms</vt:lpstr>
      <vt:lpstr>Cool Customization Feature</vt:lpstr>
      <vt:lpstr>CRM 2011 Form Designer</vt:lpstr>
      <vt:lpstr>Form Designer-Ribbon</vt:lpstr>
      <vt:lpstr>Form Designer-Additions</vt:lpstr>
      <vt:lpstr>Form Designer-Tabs and Sections</vt:lpstr>
      <vt:lpstr>Form Designer-Fields</vt:lpstr>
      <vt:lpstr>Tip: Field Label Placement</vt:lpstr>
      <vt:lpstr>Example: Field Label Placement</vt:lpstr>
      <vt:lpstr>Tip: Keyboard Shortcuts</vt:lpstr>
      <vt:lpstr>Working with Views</vt:lpstr>
      <vt:lpstr>Exercise: Add a New View</vt:lpstr>
      <vt:lpstr>Customizing Views</vt:lpstr>
      <vt:lpstr>Field-Level Security</vt:lpstr>
      <vt:lpstr>Exercise: Add Field-Level Security</vt:lpstr>
      <vt:lpstr>Auditing</vt:lpstr>
      <vt:lpstr>Exercise: Enable and Test Auditing</vt:lpstr>
      <vt:lpstr>Visualizations</vt:lpstr>
      <vt:lpstr>Exercise: Creating a Chart</vt:lpstr>
      <vt:lpstr>Exercise: Creating a Chart. Part 2</vt:lpstr>
      <vt:lpstr>Implementing Dashboards</vt:lpstr>
      <vt:lpstr>Exercise: Create a Dashboard</vt:lpstr>
      <vt:lpstr>Part 3: Automation</vt:lpstr>
      <vt:lpstr>Workflows</vt:lpstr>
      <vt:lpstr>Automation Activities</vt:lpstr>
      <vt:lpstr>Running Workflows</vt:lpstr>
      <vt:lpstr>Automatic Process Options</vt:lpstr>
      <vt:lpstr>Exercises: Creating Workflows</vt:lpstr>
      <vt:lpstr>Managing Workflows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</dc:creator>
  <cp:lastModifiedBy>Mitch Milam</cp:lastModifiedBy>
  <cp:revision>509</cp:revision>
  <cp:lastPrinted>2011-04-21T18:12:30Z</cp:lastPrinted>
  <dcterms:created xsi:type="dcterms:W3CDTF">2009-05-30T20:21:57Z</dcterms:created>
  <dcterms:modified xsi:type="dcterms:W3CDTF">2011-11-08T18:21:09Z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0x01010028C27F6A29DBC5499A29145CCF8A6FEF</vt:lpwstr>
  </property>
</Properties>
</file>