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7" r:id="rId5"/>
    <p:sldId id="323" r:id="rId6"/>
    <p:sldId id="293" r:id="rId7"/>
    <p:sldId id="332" r:id="rId8"/>
    <p:sldId id="333" r:id="rId9"/>
    <p:sldId id="351" r:id="rId10"/>
    <p:sldId id="356" r:id="rId11"/>
    <p:sldId id="357" r:id="rId12"/>
    <p:sldId id="355" r:id="rId13"/>
    <p:sldId id="354" r:id="rId14"/>
    <p:sldId id="353" r:id="rId15"/>
    <p:sldId id="352" r:id="rId16"/>
    <p:sldId id="311" r:id="rId17"/>
    <p:sldId id="342" r:id="rId18"/>
    <p:sldId id="343" r:id="rId19"/>
    <p:sldId id="344" r:id="rId20"/>
    <p:sldId id="346" r:id="rId21"/>
    <p:sldId id="347" r:id="rId22"/>
    <p:sldId id="348" r:id="rId23"/>
    <p:sldId id="341" r:id="rId24"/>
    <p:sldId id="337" r:id="rId25"/>
    <p:sldId id="338" r:id="rId26"/>
    <p:sldId id="340" r:id="rId27"/>
    <p:sldId id="339" r:id="rId28"/>
    <p:sldId id="349" r:id="rId29"/>
    <p:sldId id="350" r:id="rId30"/>
    <p:sldId id="336" r:id="rId31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21850C-3AA1-47D1-A072-1A4BEF32CFC6}">
          <p14:sldIdLst>
            <p14:sldId id="277"/>
            <p14:sldId id="323"/>
            <p14:sldId id="293"/>
            <p14:sldId id="332"/>
            <p14:sldId id="333"/>
            <p14:sldId id="351"/>
            <p14:sldId id="356"/>
            <p14:sldId id="357"/>
            <p14:sldId id="355"/>
            <p14:sldId id="354"/>
            <p14:sldId id="353"/>
            <p14:sldId id="352"/>
            <p14:sldId id="311"/>
            <p14:sldId id="342"/>
            <p14:sldId id="343"/>
            <p14:sldId id="344"/>
            <p14:sldId id="346"/>
            <p14:sldId id="347"/>
            <p14:sldId id="348"/>
            <p14:sldId id="341"/>
            <p14:sldId id="337"/>
            <p14:sldId id="338"/>
            <p14:sldId id="340"/>
            <p14:sldId id="339"/>
            <p14:sldId id="349"/>
            <p14:sldId id="350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DDDDDD"/>
    <a:srgbClr val="C61019"/>
    <a:srgbClr val="FFFFFF"/>
    <a:srgbClr val="FF0000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24" autoAdjust="0"/>
  </p:normalViewPr>
  <p:slideViewPr>
    <p:cSldViewPr>
      <p:cViewPr varScale="1">
        <p:scale>
          <a:sx n="50" d="100"/>
          <a:sy n="50" d="100"/>
        </p:scale>
        <p:origin x="-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3B73BCB-4687-4ED0-BA91-AB66BE12F45F}" type="datetimeFigureOut">
              <a:rPr lang="en-US" smtClean="0"/>
              <a:pPr/>
              <a:t>11/11/11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754B155-8C94-4A4E-B3A3-501DCC56E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11/11/11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 userDrawn="1"/>
        </p:nvSpPr>
        <p:spPr>
          <a:xfrm rot="10800000">
            <a:off x="6553200" y="0"/>
            <a:ext cx="2286000" cy="20574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295400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838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8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RMUG_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1" y="5638800"/>
            <a:ext cx="7467600" cy="1219200"/>
          </a:xfrm>
          <a:prstGeom prst="rect">
            <a:avLst/>
          </a:prstGeom>
        </p:spPr>
      </p:pic>
      <p:pic>
        <p:nvPicPr>
          <p:cNvPr id="10" name="Picture 9" descr="CRMUG_GLOBE.png"/>
          <p:cNvPicPr>
            <a:picLocks noChangeAspect="1"/>
          </p:cNvPicPr>
          <p:nvPr userDrawn="1"/>
        </p:nvPicPr>
        <p:blipFill>
          <a:blip r:embed="rId3" cstate="print"/>
          <a:srcRect l="26234" b="39506"/>
          <a:stretch>
            <a:fillRect/>
          </a:stretch>
        </p:blipFill>
        <p:spPr>
          <a:xfrm>
            <a:off x="0" y="4724400"/>
            <a:ext cx="2601686" cy="2133600"/>
          </a:xfrm>
          <a:prstGeom prst="rect">
            <a:avLst/>
          </a:prstGeom>
        </p:spPr>
      </p:pic>
      <p:pic>
        <p:nvPicPr>
          <p:cNvPr id="11" name="Picture 10" descr="CRMUG_Summit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1800" y="381000"/>
            <a:ext cx="1828800" cy="153973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181600" y="5791200"/>
            <a:ext cx="3657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CRMUG</a:t>
            </a:r>
            <a:r>
              <a:rPr lang="en-US" sz="17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®</a:t>
            </a: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Summit 2011</a:t>
            </a:r>
          </a:p>
          <a:p>
            <a:pPr algn="r"/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 8-11</a:t>
            </a:r>
            <a:b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Caesars</a:t>
            </a:r>
            <a:r>
              <a:rPr lang="en-US" sz="17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Palace – Las Vegas, NV</a:t>
            </a:r>
            <a:endParaRPr 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rgbClr val="C61019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219200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chemeClr val="accent3"/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61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6464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6464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32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MUG_Banner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096000"/>
            <a:ext cx="9144001" cy="76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4200" y="6351657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CRMUG Summit 2011</a:t>
            </a:r>
            <a:r>
              <a:rPr lang="en-US" sz="1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Las Vegas       www.crmug.com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tch@xrmcoaches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upport.microsoft.com/kb/95787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upport.microsoft.com/kb/96875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scrmuk.blogspot.com/2010/12/stability-issues-with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upport.microsoft.com/kb/96875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%5Bmailto:gomret@pkhnge.com%5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295400"/>
          </a:xfrm>
        </p:spPr>
        <p:txBody>
          <a:bodyPr/>
          <a:lstStyle/>
          <a:p>
            <a:r>
              <a:rPr lang="en-US" sz="3600" dirty="0"/>
              <a:t>Effectively Design Create and Manage Workflows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400800" cy="1828800"/>
          </a:xfrm>
        </p:spPr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New Case with Severity =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Is new or existing case</a:t>
            </a:r>
          </a:p>
          <a:p>
            <a:pPr lvl="1"/>
            <a:r>
              <a:rPr lang="en-US" dirty="0" smtClean="0"/>
              <a:t>Send email to customer</a:t>
            </a:r>
          </a:p>
          <a:p>
            <a:pPr lvl="1"/>
            <a:r>
              <a:rPr lang="en-US" dirty="0" smtClean="0"/>
              <a:t>Send </a:t>
            </a:r>
            <a:r>
              <a:rPr lang="en-US" dirty="0" err="1" smtClean="0"/>
              <a:t>notication</a:t>
            </a:r>
            <a:r>
              <a:rPr lang="en-US" dirty="0" smtClean="0"/>
              <a:t> to case owner, case owner’s manager, support manager</a:t>
            </a:r>
          </a:p>
          <a:p>
            <a:pPr lvl="1"/>
            <a:r>
              <a:rPr lang="en-US" dirty="0" smtClean="0"/>
              <a:t>Check to make sure somebody actually works on it</a:t>
            </a:r>
          </a:p>
          <a:p>
            <a:pPr lvl="1"/>
            <a:r>
              <a:rPr lang="en-US" dirty="0" smtClean="0"/>
              <a:t>Workflow to follow cas</a:t>
            </a:r>
            <a:r>
              <a:rPr lang="en-US" dirty="0" smtClean="0"/>
              <a:t>e through life cycle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74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Customer follow up three months after </a:t>
            </a:r>
            <a:r>
              <a:rPr lang="en-US" dirty="0" smtClean="0"/>
              <a:t>purchase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14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Happy birthday </a:t>
            </a:r>
            <a:r>
              <a:rPr lang="en-US" dirty="0" smtClean="0"/>
              <a:t>notification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466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Navigating the System Jobs view</a:t>
            </a:r>
          </a:p>
          <a:p>
            <a:r>
              <a:rPr lang="en-US" dirty="0" smtClean="0"/>
              <a:t>Creating a custom view to find halted workflows</a:t>
            </a:r>
          </a:p>
          <a:p>
            <a:r>
              <a:rPr lang="en-US" dirty="0" smtClean="0"/>
              <a:t>Monitor and clean up completed workflows</a:t>
            </a:r>
          </a:p>
          <a:p>
            <a:r>
              <a:rPr lang="en-US" dirty="0" smtClean="0"/>
              <a:t>System settings vs. bulk delete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63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Failed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Navigate to System Jobs</a:t>
            </a:r>
          </a:p>
          <a:p>
            <a:r>
              <a:rPr lang="en-US" dirty="0" smtClean="0"/>
              <a:t>Create an Advanced Find query</a:t>
            </a:r>
          </a:p>
          <a:p>
            <a:endParaRPr lang="en-US" dirty="0"/>
          </a:p>
        </p:txBody>
      </p:sp>
      <p:pic>
        <p:nvPicPr>
          <p:cNvPr id="5" name="Picture 4" descr="findfailedworkflo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6154432" cy="32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11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Workflow Detail</a:t>
            </a:r>
            <a:endParaRPr lang="en-US" dirty="0"/>
          </a:p>
        </p:txBody>
      </p:sp>
      <p:pic>
        <p:nvPicPr>
          <p:cNvPr id="5" name="Content Placeholder 4" descr="failedworkflow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 b="285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0937061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pic>
        <p:nvPicPr>
          <p:cNvPr id="5" name="Content Placeholder 4" descr="failedworkflowlis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" b="3248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4943070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Jobs with Message Query</a:t>
            </a:r>
            <a:endParaRPr lang="en-US" dirty="0"/>
          </a:p>
        </p:txBody>
      </p:sp>
      <p:pic>
        <p:nvPicPr>
          <p:cNvPr id="5" name="Content Placeholder 4" descr="systemjobswithmesssage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663141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Column Set</a:t>
            </a:r>
            <a:endParaRPr lang="en-US" dirty="0"/>
          </a:p>
        </p:txBody>
      </p:sp>
      <p:pic>
        <p:nvPicPr>
          <p:cNvPr id="5" name="Content Placeholder 4" descr="query add column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0" b="610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531136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Automatic ( per workflow )</a:t>
            </a:r>
          </a:p>
          <a:p>
            <a:r>
              <a:rPr lang="en-US" dirty="0" smtClean="0"/>
              <a:t>Automatic ( per registry key )</a:t>
            </a:r>
          </a:p>
          <a:p>
            <a:r>
              <a:rPr lang="en-US" dirty="0" smtClean="0"/>
              <a:t>Automatic ( via bulk delete job )</a:t>
            </a:r>
          </a:p>
          <a:p>
            <a:r>
              <a:rPr lang="en-US" dirty="0" smtClean="0"/>
              <a:t>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730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399"/>
          </a:xfrm>
        </p:spPr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mitch@</a:t>
            </a:r>
            <a:r>
              <a:rPr lang="en-US" dirty="0" smtClean="0">
                <a:hlinkClick r:id="rId2"/>
              </a:rPr>
              <a:t>xrmcoaches.com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mitchmilam</a:t>
            </a:r>
            <a:endParaRPr lang="en-US" dirty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err="1" smtClean="0"/>
              <a:t>blogs.infinite</a:t>
            </a:r>
            <a:r>
              <a:rPr lang="en-US" dirty="0" err="1"/>
              <a:t>-</a:t>
            </a:r>
            <a:r>
              <a:rPr lang="en-US" dirty="0" err="1" smtClean="0"/>
              <a:t>x.net</a:t>
            </a:r>
            <a:r>
              <a:rPr lang="en-US" dirty="0" smtClean="0"/>
              <a:t>  ( developer )</a:t>
            </a:r>
          </a:p>
          <a:p>
            <a:pPr lvl="1"/>
            <a:r>
              <a:rPr lang="en-US" dirty="0" err="1" smtClean="0"/>
              <a:t>rockmycrm.com</a:t>
            </a:r>
            <a:r>
              <a:rPr lang="en-US" dirty="0" smtClean="0"/>
              <a:t>     ( user 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rmaccelerators.net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080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Job Retention</a:t>
            </a:r>
            <a:endParaRPr lang="en-US" dirty="0"/>
          </a:p>
        </p:txBody>
      </p:sp>
      <p:pic>
        <p:nvPicPr>
          <p:cNvPr id="5" name="Content Placeholder 4" descr="workflow-2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5" b="13425"/>
          <a:stretch>
            <a:fillRect/>
          </a:stretch>
        </p:blipFill>
        <p:spPr>
          <a:xfrm>
            <a:off x="457200" y="1600200"/>
            <a:ext cx="6650648" cy="3657600"/>
          </a:xfrm>
        </p:spPr>
      </p:pic>
    </p:spTree>
    <p:extLst>
      <p:ext uri="{BB962C8B-B14F-4D97-AF65-F5344CB8AC3E}">
        <p14:creationId xmlns:p14="http://schemas.microsoft.com/office/powerpoint/2010/main" val="5240889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AsyncRemoveCompletedJobs</a:t>
            </a:r>
            <a:r>
              <a:rPr lang="en-US" sz="2800" dirty="0" smtClean="0"/>
              <a:t> Registry Key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Workflow Expansion Task records cause the </a:t>
            </a:r>
            <a:r>
              <a:rPr lang="en-US" dirty="0" err="1"/>
              <a:t>AsyncOperationBase</a:t>
            </a:r>
            <a:r>
              <a:rPr lang="en-US" dirty="0"/>
              <a:t> table in the MSCRM database to grow too large in Microsoft Dynamics CRM 4.0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http://support.microsoft.com/kb/</a:t>
            </a:r>
            <a:r>
              <a:rPr lang="en-US" dirty="0" smtClean="0">
                <a:hlinkClick r:id="rId2"/>
              </a:rPr>
              <a:t>957871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5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AsyncRemoveCompletedWorkflows</a:t>
            </a:r>
            <a:r>
              <a:rPr lang="en-US" sz="2400" b="1" dirty="0" smtClean="0"/>
              <a:t> </a:t>
            </a:r>
            <a:r>
              <a:rPr lang="en-US" sz="2400" dirty="0" smtClean="0"/>
              <a:t>Registry Key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AsyncOperationBase</a:t>
            </a:r>
            <a:r>
              <a:rPr lang="en-US" dirty="0"/>
              <a:t> and </a:t>
            </a:r>
            <a:r>
              <a:rPr lang="en-US" dirty="0" err="1"/>
              <a:t>WorkflowLogBase</a:t>
            </a:r>
            <a:r>
              <a:rPr lang="en-US" dirty="0"/>
              <a:t> tables grow very large and performance issues occur when you use many workflows in Microsoft Dynamics CRM 4.0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://support.microsoft.com/kb/</a:t>
            </a:r>
            <a:r>
              <a:rPr lang="en-US" dirty="0" smtClean="0">
                <a:hlinkClick r:id="rId2"/>
              </a:rPr>
              <a:t>968755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62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Stability issues with </a:t>
            </a:r>
            <a:r>
              <a:rPr lang="en-US" sz="3200" dirty="0" err="1"/>
              <a:t>AsyncRemoveCompletedJobs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://mscrmuk.blogspot.com/2010/12/stability-issues-</a:t>
            </a:r>
            <a:r>
              <a:rPr lang="en-US" dirty="0" smtClean="0">
                <a:hlinkClick r:id="rId2"/>
              </a:rPr>
              <a:t>with.html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856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Removing Old Asynchronous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Performance is slow if the </a:t>
            </a:r>
            <a:r>
              <a:rPr lang="en-US" dirty="0" err="1"/>
              <a:t>AsyncOperationBase</a:t>
            </a:r>
            <a:r>
              <a:rPr lang="en-US" dirty="0"/>
              <a:t> table becomes too large in Microsoft Dynamics CRM 4.0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http://support.microsoft.com/kb/</a:t>
            </a:r>
            <a:r>
              <a:rPr lang="en-US" dirty="0" smtClean="0">
                <a:hlinkClick r:id="rId2"/>
              </a:rPr>
              <a:t>968520</a:t>
            </a:r>
          </a:p>
          <a:p>
            <a:endParaRPr lang="en-US" dirty="0" smtClean="0">
              <a:hlinkClick r:id="rId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149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Delete Job</a:t>
            </a:r>
            <a:endParaRPr lang="en-US" dirty="0"/>
          </a:p>
        </p:txBody>
      </p:sp>
      <p:pic>
        <p:nvPicPr>
          <p:cNvPr id="5" name="Content Placeholder 4" descr="bulkdelete criteria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1668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236545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Delete Job</a:t>
            </a:r>
            <a:endParaRPr lang="en-US" dirty="0"/>
          </a:p>
        </p:txBody>
      </p:sp>
      <p:pic>
        <p:nvPicPr>
          <p:cNvPr id="4" name="Content Placeholder 3" descr="bulkdelete ru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 b="487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861054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39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Automation overview</a:t>
            </a:r>
          </a:p>
          <a:p>
            <a:r>
              <a:rPr lang="en-US" dirty="0" smtClean="0"/>
              <a:t>What COULD you automate?</a:t>
            </a:r>
          </a:p>
          <a:p>
            <a:r>
              <a:rPr lang="en-US" dirty="0" smtClean="0"/>
              <a:t>What SHOULD you automate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77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Internal actions</a:t>
            </a:r>
          </a:p>
          <a:p>
            <a:r>
              <a:rPr lang="en-US" dirty="0" smtClean="0"/>
              <a:t>External actions</a:t>
            </a:r>
          </a:p>
          <a:p>
            <a:r>
              <a:rPr lang="en-US" dirty="0" smtClean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2469541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Automatically ( started by an action )</a:t>
            </a:r>
          </a:p>
          <a:p>
            <a:r>
              <a:rPr lang="en-US" dirty="0" smtClean="0"/>
              <a:t>On-Demand ( started manually by a user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006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L</a:t>
            </a:r>
            <a:r>
              <a:rPr lang="en-US" dirty="0" smtClean="0"/>
              <a:t>ead from web site</a:t>
            </a:r>
          </a:p>
          <a:p>
            <a:r>
              <a:rPr lang="en-US" dirty="0" smtClean="0"/>
              <a:t>New Opportunity &gt; $1,000,000</a:t>
            </a:r>
          </a:p>
          <a:p>
            <a:r>
              <a:rPr lang="en-US" dirty="0" smtClean="0"/>
              <a:t>New Case with Severity = Critical</a:t>
            </a:r>
          </a:p>
          <a:p>
            <a:r>
              <a:rPr lang="en-US" smtClean="0"/>
              <a:t>Customer follow </a:t>
            </a:r>
            <a:r>
              <a:rPr lang="en-US" dirty="0" smtClean="0"/>
              <a:t>up three months after purchase</a:t>
            </a:r>
          </a:p>
          <a:p>
            <a:r>
              <a:rPr lang="en-US" dirty="0" smtClean="0"/>
              <a:t>Happy birthday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021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L</a:t>
            </a:r>
            <a:r>
              <a:rPr lang="en-US" dirty="0" smtClean="0"/>
              <a:t>ead from web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Assign the lead</a:t>
            </a:r>
          </a:p>
          <a:p>
            <a:pPr lvl="1"/>
            <a:r>
              <a:rPr lang="en-US" dirty="0" smtClean="0"/>
              <a:t>Notify the new owner</a:t>
            </a:r>
          </a:p>
          <a:p>
            <a:pPr lvl="1"/>
            <a:r>
              <a:rPr lang="en-US" dirty="0" smtClean="0"/>
              <a:t>Send a welcome message</a:t>
            </a:r>
          </a:p>
          <a:p>
            <a:pPr lvl="1"/>
            <a:r>
              <a:rPr lang="en-US" dirty="0" smtClean="0"/>
              <a:t>Assign a follow up action with the owner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98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From</a:t>
            </a:r>
            <a:r>
              <a:rPr lang="en-US" sz="2000" b="1" dirty="0"/>
              <a:t>: </a:t>
            </a:r>
            <a:r>
              <a:rPr lang="en-US" sz="2000" dirty="0" err="1"/>
              <a:t>bjfsntifcno</a:t>
            </a:r>
            <a:r>
              <a:rPr lang="en-US" sz="2000" dirty="0"/>
              <a:t> </a:t>
            </a:r>
            <a:r>
              <a:rPr lang="en-US" sz="2000" dirty="0" err="1"/>
              <a:t>bjfsntifcno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[mailto:gomret@pkhnge.com]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Sent: </a:t>
            </a:r>
            <a:r>
              <a:rPr lang="en-US" sz="2000" dirty="0"/>
              <a:t>Friday, November 11, 2011 12:47 </a:t>
            </a:r>
            <a:r>
              <a:rPr lang="en-US" sz="2000" dirty="0" smtClean="0"/>
              <a:t>AM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To: </a:t>
            </a:r>
            <a:r>
              <a:rPr lang="en-US" sz="2000" dirty="0" err="1"/>
              <a:t>mitch@</a:t>
            </a:r>
            <a:r>
              <a:rPr lang="en-US" sz="2000" dirty="0" err="1" smtClean="0"/>
              <a:t>crmaccelerators.net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Subject: </a:t>
            </a:r>
            <a:r>
              <a:rPr lang="en-US" sz="2000" dirty="0"/>
              <a:t>CRM ACCELERATORS: Web site </a:t>
            </a:r>
            <a:r>
              <a:rPr lang="en-US" sz="2000" dirty="0" smtClean="0"/>
              <a:t>lead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First: </a:t>
            </a:r>
            <a:r>
              <a:rPr lang="en-US" sz="2000" dirty="0" err="1"/>
              <a:t>bjfsntifcno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Last: </a:t>
            </a:r>
            <a:r>
              <a:rPr lang="en-US" sz="2000" dirty="0" err="1"/>
              <a:t>bjfsntifcno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Email: </a:t>
            </a:r>
            <a:r>
              <a:rPr lang="en-US" sz="2000" dirty="0" err="1"/>
              <a:t>gomret@</a:t>
            </a:r>
            <a:r>
              <a:rPr lang="en-US" sz="2000" dirty="0" err="1" smtClean="0"/>
              <a:t>pkhnge.com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R4ZDaO  &lt;a </a:t>
            </a:r>
            <a:r>
              <a:rPr lang="en-US" sz="2000" dirty="0" err="1"/>
              <a:t>href</a:t>
            </a:r>
            <a:r>
              <a:rPr lang="en-US" sz="2000" dirty="0"/>
              <a:t>="http://</a:t>
            </a:r>
            <a:r>
              <a:rPr lang="en-US" sz="2000" dirty="0" err="1"/>
              <a:t>ktobyjlghqao.com</a:t>
            </a:r>
            <a:r>
              <a:rPr lang="en-US" sz="2000" dirty="0"/>
              <a:t>/"&gt;</a:t>
            </a:r>
            <a:r>
              <a:rPr lang="en-US" sz="2000" dirty="0" err="1"/>
              <a:t>ktobyjlghqao</a:t>
            </a:r>
            <a:r>
              <a:rPr lang="en-US" sz="2000" dirty="0"/>
              <a:t>&lt;/a&gt;, [</a:t>
            </a:r>
            <a:r>
              <a:rPr lang="en-US" sz="2000" dirty="0" err="1"/>
              <a:t>url</a:t>
            </a:r>
            <a:r>
              <a:rPr lang="en-US" sz="2000" dirty="0"/>
              <a:t>=http://</a:t>
            </a:r>
            <a:r>
              <a:rPr lang="en-US" sz="2000" dirty="0" err="1"/>
              <a:t>vvjkttmvtkkg.com</a:t>
            </a:r>
            <a:r>
              <a:rPr lang="en-US" sz="2000" dirty="0"/>
              <a:t>/]</a:t>
            </a:r>
            <a:r>
              <a:rPr lang="en-US" sz="2000" dirty="0" err="1"/>
              <a:t>vvjkttmvtkkg</a:t>
            </a:r>
            <a:r>
              <a:rPr lang="en-US" sz="2000" dirty="0"/>
              <a:t>[/</a:t>
            </a:r>
            <a:r>
              <a:rPr lang="en-US" sz="2000" dirty="0" err="1"/>
              <a:t>url</a:t>
            </a:r>
            <a:r>
              <a:rPr lang="en-US" sz="2000" dirty="0"/>
              <a:t>], [link=http://</a:t>
            </a:r>
            <a:r>
              <a:rPr lang="en-US" sz="2000" dirty="0" err="1"/>
              <a:t>xgilmyvkshsc.com</a:t>
            </a:r>
            <a:r>
              <a:rPr lang="en-US" sz="2000" dirty="0"/>
              <a:t>/]</a:t>
            </a:r>
            <a:r>
              <a:rPr lang="en-US" sz="2000" dirty="0" err="1"/>
              <a:t>xgilmyvkshsc</a:t>
            </a:r>
            <a:r>
              <a:rPr lang="en-US" sz="2000" dirty="0"/>
              <a:t>[/link], http://</a:t>
            </a:r>
            <a:r>
              <a:rPr lang="en-US" sz="2000" dirty="0" err="1"/>
              <a:t>ezmkavyaeelo.com</a:t>
            </a:r>
            <a:r>
              <a:rPr lang="en-US" sz="2000" dirty="0"/>
              <a:t>/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68172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New Opportunity &gt; $</a:t>
            </a:r>
            <a:r>
              <a:rPr lang="en-US" dirty="0" smtClean="0"/>
              <a:t>1,000,000</a:t>
            </a:r>
          </a:p>
          <a:p>
            <a:pPr lvl="1"/>
            <a:r>
              <a:rPr lang="en-US" dirty="0" smtClean="0"/>
              <a:t>Have management team verify deal</a:t>
            </a:r>
          </a:p>
          <a:p>
            <a:pPr lvl="1"/>
            <a:r>
              <a:rPr lang="en-US" dirty="0" smtClean="0"/>
              <a:t>Email management</a:t>
            </a:r>
          </a:p>
          <a:p>
            <a:pPr lvl="1"/>
            <a:r>
              <a:rPr lang="en-US" dirty="0" smtClean="0"/>
              <a:t>Contact the customer/prospect</a:t>
            </a:r>
          </a:p>
          <a:p>
            <a:pPr lvl="1"/>
            <a:r>
              <a:rPr lang="en-US" dirty="0" smtClean="0"/>
              <a:t>Start the high-profile sales process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213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CI UG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006098"/>
      </a:accent2>
      <a:accent3>
        <a:srgbClr val="EC1C24"/>
      </a:accent3>
      <a:accent4>
        <a:srgbClr val="F6C128"/>
      </a:accent4>
      <a:accent5>
        <a:srgbClr val="0F7EC2"/>
      </a:accent5>
      <a:accent6>
        <a:srgbClr val="777C84"/>
      </a:accent6>
      <a:hlink>
        <a:srgbClr val="3667C4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92b63381318bcc8b9a6f4358030bc07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93B605B-E3BA-403B-B177-BFA4E4525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032D717-99DB-40D5-AD1F-DA85A9481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268A-3ED8-472C-9158-5885DC0DDE3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8589</TotalTime>
  <Words>513</Words>
  <Application>Microsoft Macintosh PowerPoint</Application>
  <PresentationFormat>On-screen Show (4:3)</PresentationFormat>
  <Paragraphs>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Effectively Design Create and Manage Workflows</vt:lpstr>
      <vt:lpstr>PowerPoint Presentation</vt:lpstr>
      <vt:lpstr>Workflows</vt:lpstr>
      <vt:lpstr>What to Automate</vt:lpstr>
      <vt:lpstr>How to Automate</vt:lpstr>
      <vt:lpstr>Automation Scenarios</vt:lpstr>
      <vt:lpstr>Automation Scenarios</vt:lpstr>
      <vt:lpstr>PowerPoint Presentation</vt:lpstr>
      <vt:lpstr>Automation Scenarios</vt:lpstr>
      <vt:lpstr>Automation Scenarios</vt:lpstr>
      <vt:lpstr>Automation Scenarios</vt:lpstr>
      <vt:lpstr>Automation Scenarios</vt:lpstr>
      <vt:lpstr>Managing Workflows</vt:lpstr>
      <vt:lpstr>Locating Failed Jobs</vt:lpstr>
      <vt:lpstr>Failed Workflow Detail</vt:lpstr>
      <vt:lpstr>Search Results</vt:lpstr>
      <vt:lpstr>System Jobs with Message Query</vt:lpstr>
      <vt:lpstr>Query Column Set</vt:lpstr>
      <vt:lpstr>Cleanup Options</vt:lpstr>
      <vt:lpstr>Workflow Job Retention</vt:lpstr>
      <vt:lpstr>AsyncRemoveCompletedJobs Registry Key</vt:lpstr>
      <vt:lpstr>AsyncRemoveCompletedWorkflows Registry Key</vt:lpstr>
      <vt:lpstr>Stability issues with AsyncRemoveCompletedJobs </vt:lpstr>
      <vt:lpstr>Removing Old Asynchronous Operations</vt:lpstr>
      <vt:lpstr>Bulk Delete Job</vt:lpstr>
      <vt:lpstr>Bulk Delete Job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Mitch Milam</cp:lastModifiedBy>
  <cp:revision>549</cp:revision>
  <cp:lastPrinted>2011-04-21T18:12:30Z</cp:lastPrinted>
  <dcterms:created xsi:type="dcterms:W3CDTF">2009-05-30T20:21:57Z</dcterms:created>
  <dcterms:modified xsi:type="dcterms:W3CDTF">2011-11-11T18:43:49Z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