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77" r:id="rId5"/>
    <p:sldId id="279" r:id="rId6"/>
    <p:sldId id="276" r:id="rId7"/>
    <p:sldId id="280" r:id="rId8"/>
    <p:sldId id="287" r:id="rId9"/>
    <p:sldId id="281" r:id="rId10"/>
    <p:sldId id="282" r:id="rId11"/>
    <p:sldId id="283" r:id="rId12"/>
    <p:sldId id="288" r:id="rId13"/>
    <p:sldId id="284" r:id="rId14"/>
    <p:sldId id="285" r:id="rId15"/>
    <p:sldId id="286" r:id="rId16"/>
    <p:sldId id="278" r:id="rId17"/>
  </p:sldIdLst>
  <p:sldSz cx="9144000" cy="6858000" type="screen4x3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21850C-3AA1-47D1-A072-1A4BEF32CFC6}">
          <p14:sldIdLst>
            <p14:sldId id="277"/>
            <p14:sldId id="279"/>
            <p14:sldId id="276"/>
            <p14:sldId id="280"/>
            <p14:sldId id="287"/>
            <p14:sldId id="281"/>
            <p14:sldId id="282"/>
            <p14:sldId id="283"/>
            <p14:sldId id="288"/>
            <p14:sldId id="284"/>
            <p14:sldId id="285"/>
            <p14:sldId id="286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EDE"/>
    <a:srgbClr val="DDDDDD"/>
    <a:srgbClr val="C61019"/>
    <a:srgbClr val="FFFFFF"/>
    <a:srgbClr val="FF0000"/>
    <a:srgbClr val="7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17" autoAdjust="0"/>
    <p:restoredTop sz="92491" autoAdjust="0"/>
  </p:normalViewPr>
  <p:slideViewPr>
    <p:cSldViewPr>
      <p:cViewPr varScale="1">
        <p:scale>
          <a:sx n="87" d="100"/>
          <a:sy n="87" d="100"/>
        </p:scale>
        <p:origin x="-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10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E3B73BCB-4687-4ED0-BA91-AB66BE12F45F}" type="datetimeFigureOut">
              <a:rPr lang="en-US" smtClean="0"/>
              <a:pPr/>
              <a:t>11/10/11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10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7754B155-8C94-4A4E-B3A3-501DCC56E8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06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6935E711-7628-4E1A-A216-00075CC718DD}" type="datetimeFigureOut">
              <a:rPr lang="en-US" smtClean="0"/>
              <a:pPr/>
              <a:t>11/10/11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3263"/>
            <a:ext cx="46863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46" tIns="47023" rIns="94046" bIns="470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85E0DB54-CE3B-4955-B682-234F4E224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54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 Same Side Corner Rectangle 14"/>
          <p:cNvSpPr/>
          <p:nvPr userDrawn="1"/>
        </p:nvSpPr>
        <p:spPr>
          <a:xfrm rot="10800000">
            <a:off x="6553200" y="0"/>
            <a:ext cx="2286000" cy="2057400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1295400"/>
          </a:xfrm>
          <a:prstGeom prst="rect">
            <a:avLst/>
          </a:prstGeom>
        </p:spPr>
        <p:txBody>
          <a:bodyPr/>
          <a:lstStyle>
            <a:lvl1pPr>
              <a:defRPr sz="4400" b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886200"/>
            <a:ext cx="6400800" cy="838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280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CRMUG_Bann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676401" y="5638800"/>
            <a:ext cx="7467600" cy="1219200"/>
          </a:xfrm>
          <a:prstGeom prst="rect">
            <a:avLst/>
          </a:prstGeom>
        </p:spPr>
      </p:pic>
      <p:pic>
        <p:nvPicPr>
          <p:cNvPr id="10" name="Picture 9" descr="CRMUG_GLOBE.png"/>
          <p:cNvPicPr>
            <a:picLocks noChangeAspect="1"/>
          </p:cNvPicPr>
          <p:nvPr userDrawn="1"/>
        </p:nvPicPr>
        <p:blipFill>
          <a:blip r:embed="rId3" cstate="print"/>
          <a:srcRect l="26234" b="39506"/>
          <a:stretch>
            <a:fillRect/>
          </a:stretch>
        </p:blipFill>
        <p:spPr>
          <a:xfrm>
            <a:off x="0" y="4724400"/>
            <a:ext cx="2601686" cy="2133600"/>
          </a:xfrm>
          <a:prstGeom prst="rect">
            <a:avLst/>
          </a:prstGeom>
        </p:spPr>
      </p:pic>
      <p:pic>
        <p:nvPicPr>
          <p:cNvPr id="11" name="Picture 10" descr="CRMUG_Summit.jpg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81800" y="381000"/>
            <a:ext cx="1828800" cy="1539731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5181600" y="5791200"/>
            <a:ext cx="36576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CRMUG</a:t>
            </a:r>
            <a:r>
              <a:rPr lang="en-US" sz="1700" baseline="3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®</a:t>
            </a:r>
            <a:r>
              <a:rPr lang="en-US" sz="1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Summit 2011</a:t>
            </a:r>
          </a:p>
          <a:p>
            <a:pPr algn="r"/>
            <a:r>
              <a:rPr lang="en-US" sz="1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November 8-11</a:t>
            </a:r>
            <a:br>
              <a:rPr lang="en-US" sz="1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Caesars</a:t>
            </a:r>
            <a:r>
              <a:rPr lang="en-US" sz="17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Palace – Las Vegas, NV</a:t>
            </a:r>
            <a:endParaRPr lang="en-US" sz="17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rgbClr val="C61019"/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accent3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3"/>
              </a:buClr>
              <a:buFont typeface="Wingdings" pitchFamily="2" charset="2"/>
              <a:buChar char="§"/>
              <a:defRPr>
                <a:latin typeface="+mn-lt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+mn-lt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+mn-lt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+mn-lt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accent3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3"/>
              </a:buClr>
              <a:buFont typeface="Wingdings" pitchFamily="2" charset="2"/>
              <a:buChar char="§"/>
              <a:defRPr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Century Gothic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Century Gothic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Century Gothic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Century Gothic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1219200"/>
          </a:xfrm>
          <a:prstGeom prst="rect">
            <a:avLst/>
          </a:prstGeom>
        </p:spPr>
        <p:txBody>
          <a:bodyPr/>
          <a:lstStyle>
            <a:lvl1pPr algn="ctr">
              <a:defRPr sz="4400" b="0">
                <a:solidFill>
                  <a:schemeClr val="accent3"/>
                </a:solidFill>
                <a:effectLst/>
                <a:latin typeface="Century Gothic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4191000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buFont typeface="Wingdings" pitchFamily="2" charset="2"/>
              <a:buChar char="§"/>
              <a:defRPr sz="2800">
                <a:latin typeface="Century Gothic" pitchFamily="34" charset="0"/>
                <a:cs typeface="Segoe UI" pitchFamily="34" charset="0"/>
              </a:defRPr>
            </a:lvl1pPr>
            <a:lvl2pPr>
              <a:defRPr sz="2400">
                <a:latin typeface="Century Gothic" pitchFamily="34" charset="0"/>
                <a:cs typeface="Segoe UI" pitchFamily="34" charset="0"/>
              </a:defRPr>
            </a:lvl2pPr>
            <a:lvl3pPr>
              <a:defRPr sz="2000">
                <a:latin typeface="Century Gothic" pitchFamily="34" charset="0"/>
                <a:cs typeface="Segoe UI" pitchFamily="34" charset="0"/>
              </a:defRPr>
            </a:lvl3pPr>
            <a:lvl4pPr>
              <a:defRPr>
                <a:latin typeface="Century Gothic" pitchFamily="34" charset="0"/>
                <a:cs typeface="Segoe UI" pitchFamily="34" charset="0"/>
              </a:defRPr>
            </a:lvl4pPr>
            <a:lvl5pPr>
              <a:defRPr>
                <a:latin typeface="Century Gothic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786187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286000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buFont typeface="Wingdings" pitchFamily="2" charset="2"/>
              <a:buChar char="§"/>
              <a:defRPr sz="2800"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400">
                <a:latin typeface="Century Gothic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>
                <a:latin typeface="Century Gothic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800">
                <a:latin typeface="Century Gothic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800">
                <a:latin typeface="Century Gothic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buFont typeface="Wingdings" pitchFamily="2" charset="2"/>
              <a:buChar char="§"/>
              <a:defRPr sz="2800"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400">
                <a:latin typeface="Century Gothic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>
                <a:latin typeface="Century Gothic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800">
                <a:latin typeface="Century Gothic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800">
                <a:latin typeface="Century Gothic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64648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buFont typeface="Wingdings" pitchFamily="2" charset="2"/>
              <a:buChar char="§"/>
              <a:defRPr sz="2400"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000">
                <a:latin typeface="Century Gothic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1800">
                <a:latin typeface="Century Gothic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600">
                <a:latin typeface="Century Gothic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600">
                <a:latin typeface="Century Gothic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5735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64648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buFont typeface="Wingdings" pitchFamily="2" charset="2"/>
              <a:buChar char="§"/>
              <a:defRPr sz="2400"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000">
                <a:latin typeface="Century Gothic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1800">
                <a:latin typeface="Century Gothic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600">
                <a:latin typeface="Century Gothic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600">
                <a:latin typeface="Century Gothic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No Bk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accent3"/>
                </a:solidFill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buFont typeface="Wingdings" pitchFamily="2" charset="2"/>
              <a:buChar char="§"/>
              <a:defRPr sz="3200"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800">
                <a:latin typeface="Century Gothic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400">
                <a:latin typeface="Century Gothic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2000">
                <a:latin typeface="Century Gothic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2000">
                <a:latin typeface="Century Gothic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entury Gothic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RMUG_Banner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6096000"/>
            <a:ext cx="9144001" cy="762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124200" y="6351657"/>
            <a:ext cx="586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CRMUG Summit 2011</a:t>
            </a:r>
            <a:r>
              <a:rPr lang="en-US" sz="1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Las Vegas       www.crmug.com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itch@xrmcoaches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Report Building in CRM 2011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Mitch Milam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Your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Executive Level</a:t>
            </a:r>
          </a:p>
          <a:p>
            <a:r>
              <a:rPr lang="en-US" dirty="0" smtClean="0"/>
              <a:t>Managers</a:t>
            </a:r>
          </a:p>
          <a:p>
            <a:r>
              <a:rPr lang="en-US" dirty="0" smtClean="0"/>
              <a:t>Worker bees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58911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Their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they need to see</a:t>
            </a:r>
          </a:p>
          <a:p>
            <a:r>
              <a:rPr lang="en-US" dirty="0" smtClean="0"/>
              <a:t>When do they need to see it</a:t>
            </a:r>
          </a:p>
          <a:p>
            <a:r>
              <a:rPr lang="en-US" dirty="0" smtClean="0"/>
              <a:t>What form does it need to be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26977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Identify, design, </a:t>
            </a:r>
            <a:r>
              <a:rPr lang="en-US" smtClean="0"/>
              <a:t>and produce </a:t>
            </a:r>
            <a:r>
              <a:rPr lang="en-US" dirty="0" smtClean="0"/>
              <a:t>reporting 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9390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806132" y="3244334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SQL Reporting Services Report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343399"/>
          </a:xfrm>
        </p:spPr>
        <p:txBody>
          <a:bodyPr/>
          <a:lstStyle/>
          <a:p>
            <a:r>
              <a:rPr lang="en-US" dirty="0" smtClean="0"/>
              <a:t>Email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mitch@</a:t>
            </a:r>
            <a:r>
              <a:rPr lang="en-US" dirty="0" smtClean="0">
                <a:hlinkClick r:id="rId2"/>
              </a:rPr>
              <a:t>xrmcoaches.com</a:t>
            </a:r>
            <a:endParaRPr lang="en-US" dirty="0" smtClean="0"/>
          </a:p>
          <a:p>
            <a:r>
              <a:rPr lang="en-US" dirty="0" smtClean="0"/>
              <a:t>Twitter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mitchmilam</a:t>
            </a:r>
            <a:endParaRPr lang="en-US" dirty="0"/>
          </a:p>
          <a:p>
            <a:r>
              <a:rPr lang="en-US" dirty="0" smtClean="0"/>
              <a:t>Blogs</a:t>
            </a:r>
          </a:p>
          <a:p>
            <a:pPr lvl="1"/>
            <a:r>
              <a:rPr lang="en-US" dirty="0" err="1" smtClean="0"/>
              <a:t>blogs.infinite</a:t>
            </a:r>
            <a:r>
              <a:rPr lang="en-US" dirty="0" err="1"/>
              <a:t>-</a:t>
            </a:r>
            <a:r>
              <a:rPr lang="en-US" dirty="0" err="1" smtClean="0"/>
              <a:t>x.net</a:t>
            </a:r>
            <a:r>
              <a:rPr lang="en-US" dirty="0" smtClean="0"/>
              <a:t>  ( developer )</a:t>
            </a:r>
          </a:p>
          <a:p>
            <a:pPr lvl="1"/>
            <a:r>
              <a:rPr lang="en-US" dirty="0" err="1" smtClean="0"/>
              <a:t>rockmycrm.com</a:t>
            </a:r>
            <a:r>
              <a:rPr lang="en-US" dirty="0" smtClean="0"/>
              <a:t>     ( user )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rmaccelerators.net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54212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report?</a:t>
            </a:r>
          </a:p>
          <a:p>
            <a:r>
              <a:rPr lang="en-US" dirty="0" smtClean="0"/>
              <a:t>What to report</a:t>
            </a:r>
          </a:p>
          <a:p>
            <a:r>
              <a:rPr lang="en-US" dirty="0" smtClean="0"/>
              <a:t>When to report</a:t>
            </a:r>
          </a:p>
          <a:p>
            <a:r>
              <a:rPr lang="en-US" dirty="0" smtClean="0"/>
              <a:t>How to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3672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Report?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Wikipedia: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report</a:t>
            </a:r>
            <a:r>
              <a:rPr lang="en-US" dirty="0"/>
              <a:t> is a textual work (usually of writing, speech, television, or film) made with the specific intention of relaying information or recounting certain events in a </a:t>
            </a:r>
            <a:r>
              <a:rPr lang="en-US" dirty="0" smtClean="0"/>
              <a:t>widely presentable form.</a:t>
            </a:r>
          </a:p>
          <a:p>
            <a:pPr lvl="1"/>
            <a:r>
              <a:rPr lang="en-US" dirty="0"/>
              <a:t>Reports such as graphics, images, voice, or specialized vocabulary in order to persuade that specific audience to undertake an action.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94789"/>
      </p:ext>
    </p:extLst>
  </p:cSld>
  <p:clrMapOvr>
    <a:masterClrMapping/>
  </p:clrMapOvr>
  <p:transition xmlns:p14="http://schemas.microsoft.com/office/powerpoint/2010/main"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Report in CRM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Raw data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SQL Reporting Services Reports</a:t>
            </a:r>
          </a:p>
          <a:p>
            <a:r>
              <a:rPr lang="en-US" dirty="0" smtClean="0"/>
              <a:t>Summary data</a:t>
            </a:r>
          </a:p>
          <a:p>
            <a:pPr lvl="1"/>
            <a:r>
              <a:rPr lang="en-US" dirty="0" smtClean="0"/>
              <a:t>SQL Reporting Services Reports</a:t>
            </a:r>
          </a:p>
          <a:p>
            <a:r>
              <a:rPr lang="en-US" dirty="0" smtClean="0"/>
              <a:t>Charts and statistics</a:t>
            </a:r>
          </a:p>
          <a:p>
            <a:pPr lvl="1"/>
            <a:r>
              <a:rPr lang="en-US" dirty="0" smtClean="0"/>
              <a:t>Visualizations</a:t>
            </a:r>
          </a:p>
          <a:p>
            <a:pPr lvl="1"/>
            <a:r>
              <a:rPr lang="en-US" dirty="0" smtClean="0"/>
              <a:t>Dashboards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8571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Scheduled</a:t>
            </a:r>
          </a:p>
          <a:p>
            <a:pPr lvl="1"/>
            <a:r>
              <a:rPr lang="en-US" dirty="0" smtClean="0"/>
              <a:t>Daily</a:t>
            </a:r>
          </a:p>
          <a:p>
            <a:pPr lvl="1"/>
            <a:r>
              <a:rPr lang="en-US" dirty="0" smtClean="0"/>
              <a:t>Weekly</a:t>
            </a:r>
          </a:p>
          <a:p>
            <a:pPr lvl="1"/>
            <a:r>
              <a:rPr lang="en-US" dirty="0" smtClean="0"/>
              <a:t>Monthly</a:t>
            </a:r>
          </a:p>
          <a:p>
            <a:pPr lvl="1"/>
            <a:r>
              <a:rPr lang="en-US" dirty="0" smtClean="0"/>
              <a:t>Quarterly</a:t>
            </a:r>
          </a:p>
          <a:p>
            <a:pPr lvl="1"/>
            <a:r>
              <a:rPr lang="en-US" dirty="0" smtClean="0"/>
              <a:t>Annually</a:t>
            </a:r>
          </a:p>
          <a:p>
            <a:r>
              <a:rPr lang="en-US" dirty="0" smtClean="0"/>
              <a:t>On-demand</a:t>
            </a:r>
          </a:p>
          <a:p>
            <a:r>
              <a:rPr lang="en-US" dirty="0" smtClean="0"/>
              <a:t>Real-time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92466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view or advanced </a:t>
            </a:r>
            <a:r>
              <a:rPr lang="en-US" dirty="0" smtClean="0"/>
              <a:t>find</a:t>
            </a:r>
          </a:p>
          <a:p>
            <a:r>
              <a:rPr lang="en-US" dirty="0" smtClean="0"/>
              <a:t>Excel</a:t>
            </a:r>
          </a:p>
          <a:p>
            <a:r>
              <a:rPr lang="en-US" dirty="0" smtClean="0"/>
              <a:t>Charts</a:t>
            </a:r>
          </a:p>
          <a:p>
            <a:r>
              <a:rPr lang="en-US" dirty="0" smtClean="0"/>
              <a:t>Dashboards</a:t>
            </a:r>
          </a:p>
          <a:p>
            <a:r>
              <a:rPr lang="en-US" dirty="0"/>
              <a:t>SQL Reporting Services Report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3984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the report need to be interactive?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35391"/>
      </p:ext>
    </p:extLst>
  </p:cSld>
  <p:clrMapOvr>
    <a:masterClrMapping/>
  </p:clrMapOvr>
  <p:transition xmlns:p14="http://schemas.microsoft.com/office/powerpoint/2010/main" spd="med">
    <p:fade/>
  </p:transition>
</p:sld>
</file>

<file path=ppt/theme/theme1.xml><?xml version="1.0" encoding="utf-8"?>
<a:theme xmlns:a="http://schemas.openxmlformats.org/drawingml/2006/main" name="Office Theme">
  <a:themeElements>
    <a:clrScheme name="DCI UGs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006098"/>
      </a:accent2>
      <a:accent3>
        <a:srgbClr val="EC1C24"/>
      </a:accent3>
      <a:accent4>
        <a:srgbClr val="F6C128"/>
      </a:accent4>
      <a:accent5>
        <a:srgbClr val="0F7EC2"/>
      </a:accent5>
      <a:accent6>
        <a:srgbClr val="777C84"/>
      </a:accent6>
      <a:hlink>
        <a:srgbClr val="3667C4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27F6A29DBC5499A29145CCF8A6FEF" ma:contentTypeVersion="0" ma:contentTypeDescription="Create a new document." ma:contentTypeScope="" ma:versionID="92b63381318bcc8b9a6f4358030bc070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293B605B-E3BA-403B-B177-BFA4E45251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0032D717-99DB-40D5-AD1F-DA85A94810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C9268A-3ED8-472C-9158-5885DC0DDE3B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6466</TotalTime>
  <Words>223</Words>
  <Application>Microsoft Macintosh PowerPoint</Application>
  <PresentationFormat>On-screen Show (4:3)</PresentationFormat>
  <Paragraphs>59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Report Building in CRM 2011</vt:lpstr>
      <vt:lpstr>PowerPoint Presentation</vt:lpstr>
      <vt:lpstr>Agenda</vt:lpstr>
      <vt:lpstr>Report Basics</vt:lpstr>
      <vt:lpstr>What is a Report?</vt:lpstr>
      <vt:lpstr>What is a Report in CRM</vt:lpstr>
      <vt:lpstr>When to Report</vt:lpstr>
      <vt:lpstr>How to Report</vt:lpstr>
      <vt:lpstr>Interactivity</vt:lpstr>
      <vt:lpstr>Identify Your Audience</vt:lpstr>
      <vt:lpstr>Identify Their Requirements</vt:lpstr>
      <vt:lpstr>Group Participation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</dc:creator>
  <cp:lastModifiedBy>Mitch Milam</cp:lastModifiedBy>
  <cp:revision>451</cp:revision>
  <cp:lastPrinted>2011-04-21T18:12:30Z</cp:lastPrinted>
  <dcterms:created xsi:type="dcterms:W3CDTF">2009-05-30T20:21:57Z</dcterms:created>
  <dcterms:modified xsi:type="dcterms:W3CDTF">2011-11-11T14:49:39Z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0x01010028C27F6A29DBC5499A29145CCF8A6FEF</vt:lpwstr>
  </property>
</Properties>
</file>