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0" r:id="rId5"/>
    <p:sldMasterId id="2147483662" r:id="rId6"/>
  </p:sldMasterIdLst>
  <p:notesMasterIdLst>
    <p:notesMasterId r:id="rId79"/>
  </p:notesMasterIdLst>
  <p:handoutMasterIdLst>
    <p:handoutMasterId r:id="rId80"/>
  </p:handoutMasterIdLst>
  <p:sldIdLst>
    <p:sldId id="265" r:id="rId7"/>
    <p:sldId id="267" r:id="rId8"/>
    <p:sldId id="266" r:id="rId9"/>
    <p:sldId id="268" r:id="rId10"/>
    <p:sldId id="256" r:id="rId11"/>
    <p:sldId id="280" r:id="rId12"/>
    <p:sldId id="275" r:id="rId13"/>
    <p:sldId id="276" r:id="rId14"/>
    <p:sldId id="258" r:id="rId15"/>
    <p:sldId id="305" r:id="rId16"/>
    <p:sldId id="306" r:id="rId17"/>
    <p:sldId id="308" r:id="rId18"/>
    <p:sldId id="307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1" r:id="rId31"/>
    <p:sldId id="320" r:id="rId32"/>
    <p:sldId id="322" r:id="rId33"/>
    <p:sldId id="330" r:id="rId34"/>
    <p:sldId id="327" r:id="rId35"/>
    <p:sldId id="328" r:id="rId36"/>
    <p:sldId id="260" r:id="rId37"/>
    <p:sldId id="289" r:id="rId38"/>
    <p:sldId id="323" r:id="rId39"/>
    <p:sldId id="282" r:id="rId40"/>
    <p:sldId id="297" r:id="rId41"/>
    <p:sldId id="284" r:id="rId42"/>
    <p:sldId id="285" r:id="rId43"/>
    <p:sldId id="288" r:id="rId44"/>
    <p:sldId id="287" r:id="rId45"/>
    <p:sldId id="286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324" r:id="rId54"/>
    <p:sldId id="336" r:id="rId55"/>
    <p:sldId id="331" r:id="rId56"/>
    <p:sldId id="332" r:id="rId57"/>
    <p:sldId id="325" r:id="rId58"/>
    <p:sldId id="333" r:id="rId59"/>
    <p:sldId id="334" r:id="rId60"/>
    <p:sldId id="335" r:id="rId61"/>
    <p:sldId id="337" r:id="rId62"/>
    <p:sldId id="300" r:id="rId63"/>
    <p:sldId id="299" r:id="rId64"/>
    <p:sldId id="301" r:id="rId65"/>
    <p:sldId id="302" r:id="rId66"/>
    <p:sldId id="303" r:id="rId67"/>
    <p:sldId id="304" r:id="rId68"/>
    <p:sldId id="326" r:id="rId69"/>
    <p:sldId id="329" r:id="rId70"/>
    <p:sldId id="298" r:id="rId71"/>
    <p:sldId id="339" r:id="rId72"/>
    <p:sldId id="338" r:id="rId73"/>
    <p:sldId id="341" r:id="rId74"/>
    <p:sldId id="340" r:id="rId75"/>
    <p:sldId id="281" r:id="rId76"/>
    <p:sldId id="279" r:id="rId77"/>
    <p:sldId id="261" r:id="rId7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72C7E7-3871-4799-BEA1-7FA4C51A224D}">
          <p14:sldIdLst>
            <p14:sldId id="265"/>
            <p14:sldId id="267"/>
            <p14:sldId id="266"/>
            <p14:sldId id="268"/>
            <p14:sldId id="256"/>
            <p14:sldId id="280"/>
            <p14:sldId id="275"/>
            <p14:sldId id="276"/>
            <p14:sldId id="258"/>
          </p14:sldIdLst>
        </p14:section>
        <p14:section name="Overview" id="{1247EB55-004F-2E49-A4DD-85A39EE0E2E2}">
          <p14:sldIdLst>
            <p14:sldId id="305"/>
            <p14:sldId id="306"/>
            <p14:sldId id="308"/>
            <p14:sldId id="307"/>
            <p14:sldId id="309"/>
            <p14:sldId id="310"/>
          </p14:sldIdLst>
        </p14:section>
        <p14:section name="Technical Specifics" id="{FB188B4C-1361-4B6F-8A9D-ABBD132E6AC1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0"/>
            <p14:sldId id="322"/>
            <p14:sldId id="330"/>
            <p14:sldId id="327"/>
            <p14:sldId id="328"/>
          </p14:sldIdLst>
        </p14:section>
        <p14:section name="Service Configuration" id="{C7C33812-CEB5-4E80-8B1A-8A935414C419}">
          <p14:sldIdLst>
            <p14:sldId id="260"/>
            <p14:sldId id="289"/>
            <p14:sldId id="323"/>
            <p14:sldId id="282"/>
            <p14:sldId id="297"/>
            <p14:sldId id="284"/>
            <p14:sldId id="285"/>
            <p14:sldId id="288"/>
            <p14:sldId id="287"/>
            <p14:sldId id="286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Writing Code" id="{680BCB10-2A82-4428-9285-FD18D1264DF0}">
          <p14:sldIdLst>
            <p14:sldId id="324"/>
            <p14:sldId id="336"/>
            <p14:sldId id="331"/>
            <p14:sldId id="332"/>
            <p14:sldId id="325"/>
            <p14:sldId id="333"/>
            <p14:sldId id="334"/>
            <p14:sldId id="335"/>
            <p14:sldId id="337"/>
          </p14:sldIdLst>
        </p14:section>
        <p14:section name="Generating Strong Types" id="{38450D53-D5CC-491B-9A2E-4AC6C6E71D42}">
          <p14:sldIdLst>
            <p14:sldId id="300"/>
            <p14:sldId id="299"/>
            <p14:sldId id="301"/>
            <p14:sldId id="302"/>
            <p14:sldId id="303"/>
            <p14:sldId id="304"/>
            <p14:sldId id="326"/>
          </p14:sldIdLst>
        </p14:section>
        <p14:section name="Additonal Tools" id="{8A6DAE8F-8E70-4EC2-80F1-2A5D49AF60AA}">
          <p14:sldIdLst>
            <p14:sldId id="329"/>
            <p14:sldId id="298"/>
            <p14:sldId id="339"/>
            <p14:sldId id="338"/>
            <p14:sldId id="341"/>
            <p14:sldId id="340"/>
          </p14:sldIdLst>
        </p14:section>
        <p14:section name="Untitled Section" id="{3C8912AA-6FBA-4C0B-94FF-5B082315436C}">
          <p14:sldIdLst>
            <p14:sldId id="281"/>
            <p14:sldId id="27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A48"/>
    <a:srgbClr val="ED2626"/>
    <a:srgbClr val="017490"/>
    <a:srgbClr val="66CFE1"/>
    <a:srgbClr val="ED2624"/>
    <a:srgbClr val="D4D4D4"/>
    <a:srgbClr val="FFFFFF"/>
    <a:srgbClr val="000026"/>
    <a:srgbClr val="00004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717" autoAdjust="0"/>
  </p:normalViewPr>
  <p:slideViewPr>
    <p:cSldViewPr snapToGrid="0" snapToObjects="1">
      <p:cViewPr varScale="1">
        <p:scale>
          <a:sx n="141" d="100"/>
          <a:sy n="141" d="100"/>
        </p:scale>
        <p:origin x="66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8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tableStyles" Target="tableStyle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82" Type="http://schemas.openxmlformats.org/officeDocument/2006/relationships/viewProps" Target="view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45176-A105-D341-A5E0-1294E1A0FFE5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5AA56-D154-3749-9B92-00ADA0BE9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6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706E6-6A5F-AE4B-801F-2A34364CD371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78B75-A691-EA4F-B215-437ECD820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4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Title slide to be customized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4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6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 slide to be customized. Add intro slide</a:t>
            </a:r>
            <a:r>
              <a:rPr lang="en-US" baseline="0" dirty="0" smtClean="0"/>
              <a:t> for each panelist.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D4FE4-F3FE-4293-BC96-3F37C8B025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Objectives slide to be customized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3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Agenda slide to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content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41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</a:t>
            </a:r>
            <a:r>
              <a:rPr lang="en-US" baseline="0" dirty="0" smtClean="0"/>
              <a:t> of section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2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content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presenter contact info (no logos</a:t>
            </a:r>
            <a:r>
              <a:rPr lang="en-US" baseline="0" dirty="0" smtClean="0"/>
              <a:t> or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7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2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no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85" y="631768"/>
            <a:ext cx="1676400" cy="55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4" y="239948"/>
            <a:ext cx="1732095" cy="762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464" y="1709082"/>
            <a:ext cx="7772400" cy="1102519"/>
          </a:xfrm>
        </p:spPr>
        <p:txBody>
          <a:bodyPr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64195"/>
            <a:ext cx="6400800" cy="846008"/>
          </a:xfrm>
        </p:spPr>
        <p:txBody>
          <a:bodyPr>
            <a:noAutofit/>
          </a:bodyPr>
          <a:lstStyle>
            <a:lvl1pPr marL="0" indent="0" algn="ctr">
              <a:buNone/>
              <a:defRPr sz="2200" b="0" i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57458"/>
            <a:ext cx="9144000" cy="91440"/>
          </a:xfrm>
          <a:prstGeom prst="rect">
            <a:avLst/>
          </a:prstGeom>
          <a:solidFill>
            <a:srgbClr val="0174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3894663"/>
            <a:ext cx="9144000" cy="91440"/>
          </a:xfrm>
          <a:prstGeom prst="rect">
            <a:avLst/>
          </a:prstGeom>
          <a:solidFill>
            <a:srgbClr val="0174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6371921" y="650990"/>
            <a:ext cx="932484" cy="932484"/>
          </a:xfrm>
          <a:prstGeom prst="ellipse">
            <a:avLst/>
          </a:prstGeom>
          <a:solidFill>
            <a:srgbClr val="013A48"/>
          </a:solidFill>
          <a:ln>
            <a:solidFill>
              <a:srgbClr val="D4D4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3A48"/>
              </a:solidFill>
            </a:endParaRPr>
          </a:p>
        </p:txBody>
      </p:sp>
      <p:pic>
        <p:nvPicPr>
          <p:cNvPr id="15" name="Picture 14" descr="white_twitter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82251" y="797857"/>
            <a:ext cx="302748" cy="3027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314171" y="1136292"/>
            <a:ext cx="1043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#</a:t>
            </a:r>
            <a:r>
              <a:rPr lang="en-US" sz="1200" b="1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CRMUGSummit</a:t>
            </a:r>
            <a:endParaRPr lang="en-US" sz="1200" b="1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28234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28234"/>
            <a:ext cx="6019800" cy="329088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157458"/>
            <a:ext cx="9144000" cy="3986042"/>
          </a:xfrm>
          <a:prstGeom prst="rect">
            <a:avLst/>
          </a:prstGeom>
          <a:solidFill>
            <a:srgbClr val="0174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6907"/>
            <a:ext cx="7772400" cy="1101725"/>
          </a:xfrm>
        </p:spPr>
        <p:txBody>
          <a:bodyPr>
            <a:normAutofit/>
          </a:bodyPr>
          <a:lstStyle>
            <a:lvl1pPr>
              <a:defRPr sz="3000" cap="all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4" y="239948"/>
            <a:ext cx="1732095" cy="762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D2624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rgbClr val="FFFFFF"/>
                </a:solidFill>
                <a:latin typeface="Myriad Bold"/>
                <a:cs typeface="Myriad Bold"/>
              </a:defRPr>
            </a:lvl1pPr>
          </a:lstStyle>
          <a:p>
            <a:fld id="{5CD6C17D-3397-F346-B995-5003D7EC1F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6749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2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248898"/>
            <a:ext cx="9144000" cy="2645765"/>
          </a:xfrm>
          <a:prstGeom prst="rect">
            <a:avLst/>
          </a:prstGeom>
          <a:solidFill>
            <a:srgbClr val="0174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0645" y="1883832"/>
            <a:ext cx="2857571" cy="126892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157458"/>
            <a:ext cx="9144000" cy="91440"/>
          </a:xfrm>
          <a:prstGeom prst="rect">
            <a:avLst/>
          </a:prstGeom>
          <a:solidFill>
            <a:srgbClr val="ED26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3894663"/>
            <a:ext cx="9144000" cy="91440"/>
          </a:xfrm>
          <a:prstGeom prst="rect">
            <a:avLst/>
          </a:prstGeom>
          <a:solidFill>
            <a:srgbClr val="ED26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D2624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rgbClr val="FFFFFF"/>
                </a:solidFill>
                <a:latin typeface="Myriad Bold"/>
                <a:cs typeface="Myriad Bold"/>
              </a:defRPr>
            </a:lvl1pPr>
          </a:lstStyle>
          <a:p>
            <a:fld id="{5CD6C17D-3397-F346-B995-5003D7EC1F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6749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19" y="3073317"/>
            <a:ext cx="7868610" cy="1021556"/>
          </a:xfrm>
        </p:spPr>
        <p:txBody>
          <a:bodyPr anchor="t">
            <a:normAutofit/>
          </a:bodyPr>
          <a:lstStyle>
            <a:lvl1pPr algn="l">
              <a:defRPr sz="3000" b="0" cap="all">
                <a:solidFill>
                  <a:srgbClr val="013A4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5024"/>
            <a:ext cx="4038600" cy="254555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5024"/>
            <a:ext cx="4038600" cy="254555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rgbClr val="013A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rgbClr val="013A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6749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rgbClr val="013A4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013A4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7" y="4483943"/>
            <a:ext cx="692658" cy="3048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883570"/>
            <a:ext cx="9144000" cy="274320"/>
          </a:xfrm>
          <a:prstGeom prst="rect">
            <a:avLst/>
          </a:prstGeom>
          <a:solidFill>
            <a:srgbClr val="0174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49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285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9533" y="48888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5CD6C17D-3397-F346-B995-5003D7EC1FF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5655" y="942836"/>
            <a:ext cx="8229600" cy="15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white_twitter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04285" y="4925416"/>
            <a:ext cx="162560" cy="16256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11856" y="4944658"/>
            <a:ext cx="2211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1200" baseline="300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#</a:t>
            </a:r>
            <a:r>
              <a:rPr lang="en-US" sz="1500" b="1" kern="1200" baseline="300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CRMUGSummit</a:t>
            </a:r>
            <a:r>
              <a:rPr lang="en-US" sz="1500" b="1" kern="1200" baseline="300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| #INreno15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000" b="1" i="0" kern="1200" cap="all">
          <a:solidFill>
            <a:srgbClr val="013A48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2624"/>
        </a:buClr>
        <a:buSzPct val="80000"/>
        <a:buFont typeface="Wingdings" charset="2"/>
        <a:buChar char="§"/>
        <a:defRPr sz="2800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Tx/>
        <a:buSzPct val="60000"/>
        <a:buFont typeface="Arial"/>
        <a:buChar char="–"/>
        <a:defRPr sz="2400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bg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565C-20E1-FA4E-A039-41B7B109729E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FB23-46FF-484F-AA9F-7BB9B2B45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78ABE-807D-7042-ABF2-71D316539D84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0B0B-3B8E-8C49-AFDC-F75DD8BF8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mug.com/viewdocument/?DocumentKey=8dc8e942-a018-4ae0-90ef-7d2eeb113677" TargetMode="External"/><Relationship Id="rId2" Type="http://schemas.openxmlformats.org/officeDocument/2006/relationships/hyperlink" Target="http://1drv.ms/1U1xUA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CRMWebApiPreview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CRMWebApiHelper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ODataClientGenerator" TargetMode="External"/><Relationship Id="rId2" Type="http://schemas.openxmlformats.org/officeDocument/2006/relationships/hyperlink" Target="https://crmlinqpadwebapi.codeplex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de.msdn.microsoft.com/Web-API-Preview-Documentati-f46694cd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jlattimer.blogspot.com/" TargetMode="Externa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Please save this </a:t>
            </a:r>
            <a:r>
              <a:rPr lang="en-US" sz="2000" dirty="0"/>
              <a:t>file </a:t>
            </a:r>
            <a:r>
              <a:rPr lang="en-US" sz="2000" dirty="0" smtClean="0"/>
              <a:t>using the Session Code and Title, e.g., </a:t>
            </a:r>
            <a:r>
              <a:rPr lang="en-US" sz="2000" i="1" dirty="0" smtClean="0"/>
              <a:t>“FIN08_BestPracticesWithYearEndClosing”</a:t>
            </a:r>
          </a:p>
          <a:p>
            <a:r>
              <a:rPr lang="en-US" sz="2000" dirty="0" smtClean="0"/>
              <a:t>Slides 1-4 contain presenter notes and are hidden.</a:t>
            </a:r>
          </a:p>
          <a:p>
            <a:r>
              <a:rPr lang="en-US" sz="2000" dirty="0" smtClean="0"/>
              <a:t>Slides 5 and following are slide layouts. Delete any you don’t use.</a:t>
            </a:r>
          </a:p>
          <a:p>
            <a:r>
              <a:rPr lang="en-US" sz="2000" dirty="0" smtClean="0"/>
              <a:t>Include your photo &amp; company </a:t>
            </a:r>
            <a:r>
              <a:rPr lang="en-US" sz="2000" dirty="0"/>
              <a:t>logo on </a:t>
            </a:r>
            <a:r>
              <a:rPr lang="en-US" sz="2000" dirty="0" smtClean="0"/>
              <a:t>your </a:t>
            </a:r>
            <a:r>
              <a:rPr lang="en-US" sz="2000" u="sng" dirty="0" smtClean="0"/>
              <a:t>intro </a:t>
            </a:r>
            <a:r>
              <a:rPr lang="en-US" sz="2000" u="sng" dirty="0"/>
              <a:t>slide only</a:t>
            </a:r>
            <a:r>
              <a:rPr lang="en-US" sz="2000" dirty="0"/>
              <a:t> (slide </a:t>
            </a:r>
            <a:r>
              <a:rPr lang="en-US" sz="2000" dirty="0" smtClean="0"/>
              <a:t>6)</a:t>
            </a:r>
            <a:endParaRPr lang="en-US" sz="2000" dirty="0"/>
          </a:p>
          <a:p>
            <a:r>
              <a:rPr lang="en-US" sz="2000" dirty="0" smtClean="0"/>
              <a:t>During your introduction, it is </a:t>
            </a:r>
            <a:r>
              <a:rPr lang="en-US" sz="2000" dirty="0"/>
              <a:t>appropriate to provide a brief background (1 minute or less) on your organization</a:t>
            </a:r>
            <a:r>
              <a:rPr lang="en-US" sz="2000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Presenter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6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</a:t>
            </a:r>
            <a:r>
              <a:rPr lang="en-US" dirty="0"/>
              <a:t>the OData (Open Data Protocol) </a:t>
            </a:r>
            <a:r>
              <a:rPr lang="en-US" dirty="0" smtClean="0"/>
              <a:t>v4 for </a:t>
            </a:r>
            <a:r>
              <a:rPr lang="en-US" dirty="0"/>
              <a:t>building and consuming RESTful APIs over rich data 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API Preview?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6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Eventually this Web API will </a:t>
            </a:r>
            <a:r>
              <a:rPr lang="en-US" dirty="0" smtClean="0"/>
              <a:t>replace: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current Organization Service (2011 SOAP endpoint) </a:t>
            </a:r>
            <a:endParaRPr lang="en-US" dirty="0" smtClean="0"/>
          </a:p>
          <a:p>
            <a:pPr lvl="1"/>
            <a:r>
              <a:rPr lang="en-US" dirty="0" smtClean="0"/>
              <a:t>The Organization </a:t>
            </a:r>
            <a:r>
              <a:rPr lang="en-US" dirty="0"/>
              <a:t>Data Service (OData v2 REST endpoint) 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of these existing web services will be available for years to </a:t>
            </a:r>
            <a:r>
              <a:rPr lang="en-US" dirty="0" smtClean="0"/>
              <a:t>come which will </a:t>
            </a:r>
            <a:r>
              <a:rPr lang="en-US" dirty="0"/>
              <a:t>enable a gradual transition to a single Web </a:t>
            </a:r>
            <a:r>
              <a:rPr lang="en-US" dirty="0" smtClean="0"/>
              <a:t>API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New, Better,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1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currently in the Technical Support channel</a:t>
            </a:r>
          </a:p>
          <a:p>
            <a:r>
              <a:rPr lang="en-US" dirty="0" smtClean="0"/>
              <a:t>A feedback forum is available</a:t>
            </a:r>
          </a:p>
          <a:p>
            <a:r>
              <a:rPr lang="en-US" dirty="0" smtClean="0"/>
              <a:t>Breaking changes are always possible</a:t>
            </a:r>
          </a:p>
          <a:p>
            <a:r>
              <a:rPr lang="en-US" dirty="0" smtClean="0"/>
              <a:t>Do not use in </a:t>
            </a:r>
            <a:r>
              <a:rPr lang="en-US" dirty="0" smtClean="0"/>
              <a:t>production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** Only applies to 2015. Fully supported in 2016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Remember, it is a Preview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1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eliminate the need for the SDK DLLs or generated code, in some situations</a:t>
            </a:r>
          </a:p>
          <a:p>
            <a:r>
              <a:rPr lang="en-US" dirty="0" smtClean="0"/>
              <a:t>Provides a singular API for access via a variety of applications and platforms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useful to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7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</a:t>
            </a:r>
          </a:p>
          <a:p>
            <a:r>
              <a:rPr lang="en-US" dirty="0" smtClean="0"/>
              <a:t>Mobile</a:t>
            </a:r>
          </a:p>
          <a:p>
            <a:r>
              <a:rPr lang="en-US" dirty="0" smtClean="0"/>
              <a:t>Web</a:t>
            </a:r>
          </a:p>
          <a:p>
            <a:r>
              <a:rPr lang="en-US" dirty="0" smtClean="0"/>
              <a:t>Internal (CRM web resources)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3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3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all entity sets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[</a:t>
            </a:r>
            <a:r>
              <a:rPr lang="en-US" sz="2800" dirty="0"/>
              <a:t>organization URI]/</a:t>
            </a:r>
            <a:r>
              <a:rPr lang="en-US" sz="2800" dirty="0" err="1"/>
              <a:t>api</a:t>
            </a:r>
            <a:r>
              <a:rPr lang="en-US" sz="2800" dirty="0"/>
              <a:t>/data</a:t>
            </a:r>
            <a:endParaRPr lang="en-US" dirty="0" smtClean="0"/>
          </a:p>
          <a:p>
            <a:r>
              <a:rPr lang="en-US" dirty="0" smtClean="0"/>
              <a:t>Return all metadata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z="2800" dirty="0" smtClean="0"/>
              <a:t>[</a:t>
            </a:r>
            <a:r>
              <a:rPr lang="en-US" sz="2800" dirty="0"/>
              <a:t>organization URI]/</a:t>
            </a:r>
            <a:r>
              <a:rPr lang="en-US" sz="2800" dirty="0" err="1"/>
              <a:t>api</a:t>
            </a:r>
            <a:r>
              <a:rPr lang="en-US" sz="2800" dirty="0"/>
              <a:t>/data/$metadata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Self–Documenting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7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385498"/>
              </p:ext>
            </p:extLst>
          </p:nvPr>
        </p:nvGraphicFramePr>
        <p:xfrm>
          <a:off x="2011016" y="1200151"/>
          <a:ext cx="5121967" cy="339407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74709"/>
                <a:gridCol w="3847258"/>
              </a:tblGrid>
              <a:tr h="15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2011 Endpoint Data 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 API 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BigInt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Edm.Int64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Edm.Boolean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CalendarRules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N/A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Customer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Single-valued navigation properties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DateTime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Edm.DateTimeOffset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Decimal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Edm.Decimal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Double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Edm.Double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EntityName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Image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Edm.Binary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Integer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Edm.Int32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Lookup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Single-valued navigation property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ManagedProperty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N/A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Memo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Money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Edm.Decimal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Owner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Single-valued navigation properties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PartyList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Collection-valued navigation property to the activityparty entity type.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Picklist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Edm.Int32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State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Edm.Int32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Edm.Int32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Edm.String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  <a:tr h="154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Uniqueidentifier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Edm.Guid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4" marR="7714" marT="7714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271101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276835"/>
              </p:ext>
            </p:extLst>
          </p:nvPr>
        </p:nvGraphicFramePr>
        <p:xfrm>
          <a:off x="2368550" y="2420937"/>
          <a:ext cx="4406900" cy="952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97000"/>
                <a:gridCol w="30099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Label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[Description]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 description of the entity type.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Collection URL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URL to retrieve entities of this type.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Display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Display Name for the entity.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 Primary Key for the entity.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5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Attendees </a:t>
            </a:r>
            <a:r>
              <a:rPr lang="en-US" dirty="0"/>
              <a:t>love when you submit your slides and reference materials </a:t>
            </a:r>
            <a:r>
              <a:rPr lang="en-US" dirty="0" smtClean="0"/>
              <a:t>(if using) in </a:t>
            </a:r>
            <a:r>
              <a:rPr lang="en-US" dirty="0"/>
              <a:t>advance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Submit your slides and reference materials by Sept. </a:t>
            </a:r>
            <a:r>
              <a:rPr lang="en-US" dirty="0">
                <a:solidFill>
                  <a:srgbClr val="FF0000"/>
                </a:solidFill>
              </a:rPr>
              <a:t>30 via OneDrive -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1drv.ms/1U1xUAy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CRMUG will review and edit slides if needed. </a:t>
            </a:r>
            <a:br>
              <a:rPr lang="en-US" dirty="0" smtClean="0"/>
            </a:br>
            <a:r>
              <a:rPr lang="en-US" dirty="0" smtClean="0"/>
              <a:t>If edited, CRMUG will email your final slides. </a:t>
            </a:r>
          </a:p>
          <a:p>
            <a:r>
              <a:rPr lang="en-US" dirty="0" smtClean="0"/>
              <a:t>Check out the </a:t>
            </a:r>
            <a:r>
              <a:rPr lang="en-US" dirty="0" smtClean="0">
                <a:hlinkClick r:id="rId3"/>
              </a:rPr>
              <a:t>Speaker Guide</a:t>
            </a:r>
            <a:r>
              <a:rPr lang="en-US" dirty="0" smtClean="0"/>
              <a:t> for more details!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Presenter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2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entities inherit from </a:t>
            </a:r>
            <a:r>
              <a:rPr lang="en-US" u="sng" dirty="0" err="1" smtClean="0"/>
              <a:t>crmbaseentity</a:t>
            </a:r>
            <a:endParaRPr lang="en-US" dirty="0" smtClean="0"/>
          </a:p>
          <a:p>
            <a:r>
              <a:rPr lang="en-US" dirty="0" smtClean="0"/>
              <a:t>Activities inherit from </a:t>
            </a:r>
            <a:r>
              <a:rPr lang="en-US" u="sng" dirty="0" err="1" smtClean="0"/>
              <a:t>activitypointer</a:t>
            </a:r>
            <a:endParaRPr lang="en-US" dirty="0" smtClean="0"/>
          </a:p>
          <a:p>
            <a:r>
              <a:rPr lang="en-US" dirty="0" err="1" smtClean="0"/>
              <a:t>SystemUser</a:t>
            </a:r>
            <a:r>
              <a:rPr lang="en-US" dirty="0" smtClean="0"/>
              <a:t> and Team inherit from </a:t>
            </a:r>
            <a:r>
              <a:rPr lang="en-US" u="sng" dirty="0" smtClean="0"/>
              <a:t>owner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69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589177"/>
              </p:ext>
            </p:extLst>
          </p:nvPr>
        </p:nvGraphicFramePr>
        <p:xfrm>
          <a:off x="1282700" y="2135187"/>
          <a:ext cx="6578600" cy="1524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19200"/>
                <a:gridCol w="53594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Property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 name of the property you will use in code.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Display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display name of the property that may be visible in the application.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type of the property. All properties have primitive types.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Computed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Whether the value of the property is set by the system.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Permission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Only two options are available here: Read or ReadWrite. When a property only has Read permission, you cannot set the value of the property.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 description of the property.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75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922246"/>
              </p:ext>
            </p:extLst>
          </p:nvPr>
        </p:nvGraphicFramePr>
        <p:xfrm>
          <a:off x="1085850" y="1847532"/>
          <a:ext cx="6972300" cy="1714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08337"/>
                <a:gridCol w="5463963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Property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name of the property you will use in code.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entity type that can be set for the navigation property.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43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Self-referential Partner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Usually in a 1:N relationship there is a corresponding collection-valued navigation property on the other entity with the same name.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However, when the navigation property represents a self-referential relationship there cannot be two navigation properties with the same name. In this case the single-valued navigation property will be prefixed by ‘Referencing’ and the collection-valued navigation property will be prefixed by ‘Referenced’.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5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Functions:</a:t>
            </a:r>
          </a:p>
          <a:p>
            <a:pPr lvl="1"/>
            <a:r>
              <a:rPr lang="en-US" dirty="0" err="1" smtClean="0"/>
              <a:t>GetSavedQueries</a:t>
            </a:r>
            <a:endParaRPr lang="en-US" dirty="0" smtClean="0"/>
          </a:p>
          <a:p>
            <a:pPr lvl="1"/>
            <a:r>
              <a:rPr lang="en-US" dirty="0" err="1" smtClean="0"/>
              <a:t>GetUserQueries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1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operations which have no side-effects.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Unbound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2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CalculateTotalTimeIncident</a:t>
            </a:r>
            <a:r>
              <a:rPr lang="en-US" dirty="0"/>
              <a:t> </a:t>
            </a:r>
          </a:p>
          <a:p>
            <a:r>
              <a:rPr lang="en-US" dirty="0" err="1"/>
              <a:t>CheckPromoteEmail</a:t>
            </a:r>
            <a:r>
              <a:rPr lang="en-US" dirty="0"/>
              <a:t> </a:t>
            </a:r>
          </a:p>
          <a:p>
            <a:r>
              <a:rPr lang="en-US" dirty="0" err="1"/>
              <a:t>ExpandCalendar</a:t>
            </a:r>
            <a:r>
              <a:rPr lang="en-US" dirty="0"/>
              <a:t> </a:t>
            </a:r>
            <a:r>
              <a:rPr lang="en-US" dirty="0" err="1"/>
              <a:t>ExportFieldTranslation</a:t>
            </a:r>
            <a:r>
              <a:rPr lang="en-US" dirty="0"/>
              <a:t> </a:t>
            </a:r>
          </a:p>
          <a:p>
            <a:r>
              <a:rPr lang="en-US" dirty="0" err="1"/>
              <a:t>GetAllTimeZonesWithDisplayName</a:t>
            </a:r>
            <a:r>
              <a:rPr lang="en-US" dirty="0"/>
              <a:t> </a:t>
            </a:r>
          </a:p>
          <a:p>
            <a:r>
              <a:rPr lang="en-US" dirty="0" err="1"/>
              <a:t>GetTimeZoneCodeByLocalizedName</a:t>
            </a:r>
            <a:r>
              <a:rPr lang="en-US" dirty="0"/>
              <a:t> </a:t>
            </a:r>
          </a:p>
          <a:p>
            <a:r>
              <a:rPr lang="en-US" dirty="0" err="1"/>
              <a:t>RetrieveAuditPartitionList</a:t>
            </a:r>
            <a:r>
              <a:rPr lang="en-US" dirty="0"/>
              <a:t> </a:t>
            </a:r>
          </a:p>
          <a:p>
            <a:r>
              <a:rPr lang="en-US" dirty="0" err="1"/>
              <a:t>RetrieveByTopIncidentProductKbArticle</a:t>
            </a:r>
            <a:r>
              <a:rPr lang="en-US" dirty="0"/>
              <a:t> </a:t>
            </a:r>
          </a:p>
          <a:p>
            <a:r>
              <a:rPr lang="en-US" dirty="0" err="1"/>
              <a:t>RetrieveByTopIncidentSubjectKbArticle</a:t>
            </a:r>
            <a:r>
              <a:rPr lang="en-US" dirty="0"/>
              <a:t> </a:t>
            </a:r>
          </a:p>
          <a:p>
            <a:r>
              <a:rPr lang="en-US" dirty="0" err="1"/>
              <a:t>RetrieveExchangeRate</a:t>
            </a:r>
            <a:r>
              <a:rPr lang="en-US" dirty="0"/>
              <a:t> </a:t>
            </a:r>
          </a:p>
          <a:p>
            <a:r>
              <a:rPr lang="en-US" dirty="0" err="1"/>
              <a:t>RetrieveMailboxTrackingFolders</a:t>
            </a:r>
            <a:r>
              <a:rPr lang="en-US" dirty="0"/>
              <a:t> </a:t>
            </a:r>
          </a:p>
          <a:p>
            <a:r>
              <a:rPr lang="en-US" dirty="0" err="1"/>
              <a:t>RetrieveOrganizationResources</a:t>
            </a:r>
            <a:r>
              <a:rPr lang="en-US" dirty="0"/>
              <a:t> </a:t>
            </a:r>
          </a:p>
          <a:p>
            <a:r>
              <a:rPr lang="en-US" dirty="0" err="1"/>
              <a:t>RetrievePersonalWall</a:t>
            </a:r>
            <a:r>
              <a:rPr lang="en-US" dirty="0"/>
              <a:t> </a:t>
            </a:r>
          </a:p>
          <a:p>
            <a:r>
              <a:rPr lang="en-US" dirty="0" err="1"/>
              <a:t>RetrievePrivilegeSet</a:t>
            </a:r>
            <a:r>
              <a:rPr lang="en-US" dirty="0"/>
              <a:t> </a:t>
            </a:r>
          </a:p>
          <a:p>
            <a:r>
              <a:rPr lang="en-US" dirty="0" err="1"/>
              <a:t>RetrieveTeamPrivileges</a:t>
            </a:r>
            <a:r>
              <a:rPr lang="en-US" dirty="0"/>
              <a:t> </a:t>
            </a:r>
          </a:p>
          <a:p>
            <a:r>
              <a:rPr lang="en-US" dirty="0" err="1"/>
              <a:t>RetrieveUserPrivileges</a:t>
            </a:r>
            <a:r>
              <a:rPr lang="en-US" dirty="0"/>
              <a:t> </a:t>
            </a:r>
          </a:p>
          <a:p>
            <a:r>
              <a:rPr lang="en-US" dirty="0" err="1"/>
              <a:t>RetrieveUserQueues</a:t>
            </a:r>
            <a:r>
              <a:rPr lang="en-US" dirty="0"/>
              <a:t> </a:t>
            </a:r>
          </a:p>
          <a:p>
            <a:r>
              <a:rPr lang="en-US" dirty="0" err="1"/>
              <a:t>RetrieveVersion</a:t>
            </a:r>
            <a:r>
              <a:rPr lang="en-US" dirty="0"/>
              <a:t> </a:t>
            </a:r>
          </a:p>
          <a:p>
            <a:r>
              <a:rPr lang="en-US" dirty="0" err="1"/>
              <a:t>WhoAmI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Unbound Function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32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which </a:t>
            </a:r>
            <a:r>
              <a:rPr lang="en-US" dirty="0"/>
              <a:t>have side-effects and are called using POST requests.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require </a:t>
            </a:r>
            <a:r>
              <a:rPr lang="en-US" dirty="0" smtClean="0"/>
              <a:t>parameters</a:t>
            </a:r>
          </a:p>
          <a:p>
            <a:r>
              <a:rPr lang="en-US" dirty="0"/>
              <a:t>M</a:t>
            </a:r>
            <a:r>
              <a:rPr lang="en-US" dirty="0" smtClean="0"/>
              <a:t>ay or may not return a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Unbound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18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3">
            <a:normAutofit fontScale="25000" lnSpcReduction="20000"/>
          </a:bodyPr>
          <a:lstStyle/>
          <a:p>
            <a:r>
              <a:rPr lang="en-US" dirty="0" err="1"/>
              <a:t>AddItemCampaign</a:t>
            </a:r>
            <a:r>
              <a:rPr lang="en-US" dirty="0"/>
              <a:t> </a:t>
            </a:r>
          </a:p>
          <a:p>
            <a:r>
              <a:rPr lang="en-US" dirty="0" err="1"/>
              <a:t>AddItemCampaignActivity</a:t>
            </a:r>
            <a:r>
              <a:rPr lang="en-US" dirty="0"/>
              <a:t> </a:t>
            </a:r>
          </a:p>
          <a:p>
            <a:r>
              <a:rPr lang="en-US" dirty="0" err="1"/>
              <a:t>AddListMembersList</a:t>
            </a:r>
            <a:r>
              <a:rPr lang="en-US" dirty="0"/>
              <a:t> </a:t>
            </a:r>
          </a:p>
          <a:p>
            <a:r>
              <a:rPr lang="en-US" dirty="0" err="1"/>
              <a:t>AddMemberList</a:t>
            </a:r>
            <a:r>
              <a:rPr lang="en-US" dirty="0"/>
              <a:t> </a:t>
            </a:r>
          </a:p>
          <a:p>
            <a:r>
              <a:rPr lang="en-US" dirty="0" err="1"/>
              <a:t>AddMembersTeam</a:t>
            </a:r>
            <a:r>
              <a:rPr lang="en-US" dirty="0"/>
              <a:t> </a:t>
            </a:r>
          </a:p>
          <a:p>
            <a:r>
              <a:rPr lang="en-US" dirty="0" err="1"/>
              <a:t>AddPrincipalToQueue</a:t>
            </a:r>
            <a:r>
              <a:rPr lang="en-US" dirty="0"/>
              <a:t> </a:t>
            </a:r>
          </a:p>
          <a:p>
            <a:r>
              <a:rPr lang="en-US" dirty="0" err="1"/>
              <a:t>AddRecurrence</a:t>
            </a:r>
            <a:r>
              <a:rPr lang="en-US" dirty="0"/>
              <a:t> </a:t>
            </a:r>
          </a:p>
          <a:p>
            <a:r>
              <a:rPr lang="en-US" dirty="0" err="1"/>
              <a:t>AddToQueue</a:t>
            </a:r>
            <a:r>
              <a:rPr lang="en-US" dirty="0"/>
              <a:t> </a:t>
            </a:r>
          </a:p>
          <a:p>
            <a:r>
              <a:rPr lang="en-US" dirty="0" err="1"/>
              <a:t>AddUserToRecordTeam</a:t>
            </a:r>
            <a:r>
              <a:rPr lang="en-US" dirty="0"/>
              <a:t> </a:t>
            </a:r>
          </a:p>
          <a:p>
            <a:r>
              <a:rPr lang="en-US" dirty="0" err="1"/>
              <a:t>ApplyRecordCreationAndUpdateRule</a:t>
            </a:r>
            <a:r>
              <a:rPr lang="en-US" dirty="0"/>
              <a:t> </a:t>
            </a:r>
          </a:p>
          <a:p>
            <a:r>
              <a:rPr lang="en-US" dirty="0" err="1"/>
              <a:t>ApplyRoutingRule</a:t>
            </a:r>
            <a:r>
              <a:rPr lang="en-US" dirty="0"/>
              <a:t> </a:t>
            </a:r>
          </a:p>
          <a:p>
            <a:r>
              <a:rPr lang="en-US" dirty="0" err="1"/>
              <a:t>AutoMapEntity</a:t>
            </a:r>
            <a:r>
              <a:rPr lang="en-US" dirty="0"/>
              <a:t> </a:t>
            </a:r>
          </a:p>
          <a:p>
            <a:r>
              <a:rPr lang="en-US" dirty="0"/>
              <a:t>Book </a:t>
            </a:r>
          </a:p>
          <a:p>
            <a:r>
              <a:rPr lang="en-US" dirty="0" err="1"/>
              <a:t>CalculateActualValueOpportunity</a:t>
            </a:r>
            <a:r>
              <a:rPr lang="en-US" dirty="0"/>
              <a:t> </a:t>
            </a:r>
          </a:p>
          <a:p>
            <a:r>
              <a:rPr lang="en-US" dirty="0" err="1"/>
              <a:t>CalculatePrice</a:t>
            </a:r>
            <a:r>
              <a:rPr lang="en-US" dirty="0"/>
              <a:t> </a:t>
            </a:r>
          </a:p>
          <a:p>
            <a:r>
              <a:rPr lang="en-US" dirty="0" err="1"/>
              <a:t>CancelContract</a:t>
            </a:r>
            <a:r>
              <a:rPr lang="en-US" dirty="0"/>
              <a:t> </a:t>
            </a:r>
          </a:p>
          <a:p>
            <a:r>
              <a:rPr lang="en-US" dirty="0" err="1"/>
              <a:t>CancelSalesOrder</a:t>
            </a:r>
            <a:r>
              <a:rPr lang="en-US" dirty="0"/>
              <a:t> </a:t>
            </a:r>
          </a:p>
          <a:p>
            <a:r>
              <a:rPr lang="en-US" dirty="0" err="1"/>
              <a:t>CloneContract</a:t>
            </a:r>
            <a:r>
              <a:rPr lang="en-US" dirty="0"/>
              <a:t> </a:t>
            </a:r>
          </a:p>
          <a:p>
            <a:r>
              <a:rPr lang="en-US" dirty="0" err="1"/>
              <a:t>CloneProduct</a:t>
            </a:r>
            <a:r>
              <a:rPr lang="en-US" dirty="0"/>
              <a:t> </a:t>
            </a:r>
          </a:p>
          <a:p>
            <a:r>
              <a:rPr lang="en-US" dirty="0" err="1"/>
              <a:t>CloseIncident</a:t>
            </a:r>
            <a:r>
              <a:rPr lang="en-US" dirty="0"/>
              <a:t> </a:t>
            </a:r>
          </a:p>
          <a:p>
            <a:r>
              <a:rPr lang="en-US" dirty="0" err="1"/>
              <a:t>CloseQuote</a:t>
            </a:r>
            <a:r>
              <a:rPr lang="en-US" dirty="0"/>
              <a:t> </a:t>
            </a:r>
          </a:p>
          <a:p>
            <a:r>
              <a:rPr lang="en-US" dirty="0" err="1"/>
              <a:t>ConvertOwnerTeamToAccessTeam</a:t>
            </a:r>
            <a:r>
              <a:rPr lang="en-US" dirty="0"/>
              <a:t> </a:t>
            </a:r>
          </a:p>
          <a:p>
            <a:r>
              <a:rPr lang="en-US" dirty="0" err="1"/>
              <a:t>ConvertQuoteToSalesOrder</a:t>
            </a:r>
            <a:r>
              <a:rPr lang="en-US" dirty="0"/>
              <a:t> </a:t>
            </a:r>
          </a:p>
          <a:p>
            <a:r>
              <a:rPr lang="en-US" dirty="0" err="1"/>
              <a:t>ConvertSalesOrderToInvoice</a:t>
            </a:r>
            <a:r>
              <a:rPr lang="en-US" dirty="0"/>
              <a:t> </a:t>
            </a:r>
          </a:p>
          <a:p>
            <a:r>
              <a:rPr lang="en-US" dirty="0" err="1"/>
              <a:t>CopyCampaign</a:t>
            </a:r>
            <a:r>
              <a:rPr lang="en-US" dirty="0"/>
              <a:t> </a:t>
            </a:r>
          </a:p>
          <a:p>
            <a:r>
              <a:rPr lang="en-US" dirty="0" err="1"/>
              <a:t>CopyCampaignResponse</a:t>
            </a:r>
            <a:r>
              <a:rPr lang="en-US" dirty="0"/>
              <a:t> </a:t>
            </a:r>
          </a:p>
          <a:p>
            <a:r>
              <a:rPr lang="en-US" dirty="0" err="1"/>
              <a:t>CopyDynamicListToStatic</a:t>
            </a:r>
            <a:r>
              <a:rPr lang="en-US" dirty="0"/>
              <a:t> </a:t>
            </a:r>
          </a:p>
          <a:p>
            <a:r>
              <a:rPr lang="en-US" dirty="0" err="1"/>
              <a:t>CopyMembersList</a:t>
            </a:r>
            <a:r>
              <a:rPr lang="en-US" dirty="0"/>
              <a:t> </a:t>
            </a:r>
          </a:p>
          <a:p>
            <a:r>
              <a:rPr lang="en-US" dirty="0" err="1"/>
              <a:t>CreateActivitiesList</a:t>
            </a:r>
            <a:r>
              <a:rPr lang="en-US" dirty="0"/>
              <a:t> </a:t>
            </a:r>
          </a:p>
          <a:p>
            <a:r>
              <a:rPr lang="en-US" dirty="0" err="1"/>
              <a:t>CreateException</a:t>
            </a:r>
            <a:r>
              <a:rPr lang="en-US" dirty="0"/>
              <a:t> </a:t>
            </a:r>
          </a:p>
          <a:p>
            <a:r>
              <a:rPr lang="en-US" dirty="0" err="1"/>
              <a:t>CreateInstance</a:t>
            </a:r>
            <a:r>
              <a:rPr lang="en-US" dirty="0"/>
              <a:t> </a:t>
            </a:r>
          </a:p>
          <a:p>
            <a:r>
              <a:rPr lang="en-US" dirty="0" err="1"/>
              <a:t>DeleteAuditData</a:t>
            </a:r>
            <a:r>
              <a:rPr lang="en-US" dirty="0"/>
              <a:t> </a:t>
            </a:r>
          </a:p>
          <a:p>
            <a:r>
              <a:rPr lang="en-US" dirty="0" err="1"/>
              <a:t>DeleteOpenInstances</a:t>
            </a:r>
            <a:r>
              <a:rPr lang="en-US" dirty="0"/>
              <a:t> </a:t>
            </a:r>
          </a:p>
          <a:p>
            <a:r>
              <a:rPr lang="en-US" dirty="0" err="1"/>
              <a:t>DeliverIncomingEmail</a:t>
            </a:r>
            <a:r>
              <a:rPr lang="en-US" dirty="0"/>
              <a:t> </a:t>
            </a:r>
          </a:p>
          <a:p>
            <a:r>
              <a:rPr lang="en-US" dirty="0" err="1"/>
              <a:t>DeliverPromoteEmail</a:t>
            </a:r>
            <a:r>
              <a:rPr lang="en-US" dirty="0"/>
              <a:t> </a:t>
            </a:r>
          </a:p>
          <a:p>
            <a:r>
              <a:rPr lang="en-US" dirty="0" err="1"/>
              <a:t>DistributeCampaignActivity</a:t>
            </a:r>
            <a:r>
              <a:rPr lang="en-US" dirty="0"/>
              <a:t> </a:t>
            </a:r>
          </a:p>
          <a:p>
            <a:r>
              <a:rPr lang="en-US" dirty="0" err="1"/>
              <a:t>FulfillSalesOrder</a:t>
            </a:r>
            <a:r>
              <a:rPr lang="en-US" dirty="0"/>
              <a:t> </a:t>
            </a:r>
          </a:p>
          <a:p>
            <a:r>
              <a:rPr lang="en-US" dirty="0" err="1"/>
              <a:t>GenerateInvoiceFromOpportunity</a:t>
            </a:r>
            <a:r>
              <a:rPr lang="en-US" dirty="0"/>
              <a:t> </a:t>
            </a:r>
          </a:p>
          <a:p>
            <a:r>
              <a:rPr lang="en-US" dirty="0" err="1"/>
              <a:t>GenerateQuoteFromOpportunity</a:t>
            </a:r>
            <a:r>
              <a:rPr lang="en-US" dirty="0"/>
              <a:t> </a:t>
            </a:r>
          </a:p>
          <a:p>
            <a:r>
              <a:rPr lang="en-US" dirty="0" err="1"/>
              <a:t>GenerateSalesOrderFromOpportunity</a:t>
            </a:r>
            <a:r>
              <a:rPr lang="en-US" dirty="0"/>
              <a:t> </a:t>
            </a:r>
          </a:p>
          <a:p>
            <a:r>
              <a:rPr lang="en-US" dirty="0" err="1"/>
              <a:t>GenerateSocialProfile</a:t>
            </a:r>
            <a:r>
              <a:rPr lang="en-US" dirty="0"/>
              <a:t> </a:t>
            </a:r>
          </a:p>
          <a:p>
            <a:r>
              <a:rPr lang="en-US" dirty="0" err="1"/>
              <a:t>GetTrackingTokenEmail</a:t>
            </a:r>
            <a:r>
              <a:rPr lang="en-US" dirty="0"/>
              <a:t> </a:t>
            </a:r>
          </a:p>
          <a:p>
            <a:r>
              <a:rPr lang="en-US" dirty="0" err="1"/>
              <a:t>ImportFieldTranslation</a:t>
            </a:r>
            <a:r>
              <a:rPr lang="en-US" dirty="0"/>
              <a:t> </a:t>
            </a:r>
          </a:p>
          <a:p>
            <a:r>
              <a:rPr lang="en-US" dirty="0" err="1"/>
              <a:t>InstallSampleData</a:t>
            </a:r>
            <a:r>
              <a:rPr lang="en-US" dirty="0"/>
              <a:t> </a:t>
            </a:r>
          </a:p>
          <a:p>
            <a:r>
              <a:rPr lang="en-US" dirty="0" err="1"/>
              <a:t>InstantiateFilters</a:t>
            </a:r>
            <a:r>
              <a:rPr lang="en-US" dirty="0"/>
              <a:t> </a:t>
            </a:r>
          </a:p>
          <a:p>
            <a:r>
              <a:rPr lang="en-US" dirty="0" err="1"/>
              <a:t>LockInvoicePricing</a:t>
            </a:r>
            <a:r>
              <a:rPr lang="en-US" dirty="0"/>
              <a:t> </a:t>
            </a:r>
          </a:p>
          <a:p>
            <a:r>
              <a:rPr lang="en-US" dirty="0" err="1"/>
              <a:t>LockSalesOrderPricing</a:t>
            </a:r>
            <a:r>
              <a:rPr lang="en-US" dirty="0"/>
              <a:t> </a:t>
            </a:r>
          </a:p>
          <a:p>
            <a:r>
              <a:rPr lang="en-US" dirty="0" err="1"/>
              <a:t>LoseOpportunity</a:t>
            </a:r>
            <a:r>
              <a:rPr lang="en-US" dirty="0"/>
              <a:t> </a:t>
            </a:r>
          </a:p>
          <a:p>
            <a:r>
              <a:rPr lang="en-US" dirty="0"/>
              <a:t>Merge </a:t>
            </a:r>
          </a:p>
          <a:p>
            <a:r>
              <a:rPr lang="en-US" dirty="0" err="1"/>
              <a:t>PickFromQueue</a:t>
            </a:r>
            <a:r>
              <a:rPr lang="en-US" dirty="0"/>
              <a:t> </a:t>
            </a:r>
          </a:p>
          <a:p>
            <a:r>
              <a:rPr lang="en-US" dirty="0" err="1"/>
              <a:t>ProcessInboundEmail</a:t>
            </a:r>
            <a:r>
              <a:rPr lang="en-US" dirty="0"/>
              <a:t> </a:t>
            </a:r>
          </a:p>
          <a:p>
            <a:r>
              <a:rPr lang="en-US" dirty="0" err="1"/>
              <a:t>PublishProductHierarchy</a:t>
            </a:r>
            <a:r>
              <a:rPr lang="en-US" dirty="0"/>
              <a:t> </a:t>
            </a:r>
          </a:p>
          <a:p>
            <a:r>
              <a:rPr lang="en-US" dirty="0" err="1"/>
              <a:t>QualifyMemberList</a:t>
            </a:r>
            <a:r>
              <a:rPr lang="en-US" dirty="0"/>
              <a:t> </a:t>
            </a:r>
          </a:p>
          <a:p>
            <a:r>
              <a:rPr lang="en-US" dirty="0" err="1"/>
              <a:t>ReassignObjectsOwner</a:t>
            </a:r>
            <a:r>
              <a:rPr lang="en-US" dirty="0"/>
              <a:t> </a:t>
            </a:r>
          </a:p>
          <a:p>
            <a:r>
              <a:rPr lang="en-US" dirty="0" err="1"/>
              <a:t>ReassignObjectsSystemUser</a:t>
            </a:r>
            <a:r>
              <a:rPr lang="en-US" dirty="0"/>
              <a:t> </a:t>
            </a:r>
          </a:p>
          <a:p>
            <a:r>
              <a:rPr lang="en-US" dirty="0"/>
              <a:t>Recalculate </a:t>
            </a:r>
          </a:p>
          <a:p>
            <a:r>
              <a:rPr lang="en-US" dirty="0" err="1"/>
              <a:t>ReleaseToQueue</a:t>
            </a:r>
            <a:r>
              <a:rPr lang="en-US" dirty="0"/>
              <a:t> </a:t>
            </a:r>
          </a:p>
          <a:p>
            <a:r>
              <a:rPr lang="en-US" dirty="0" err="1"/>
              <a:t>RemoveFromQueue</a:t>
            </a:r>
            <a:r>
              <a:rPr lang="en-US" dirty="0"/>
              <a:t> </a:t>
            </a:r>
          </a:p>
          <a:p>
            <a:r>
              <a:rPr lang="en-US" dirty="0" err="1"/>
              <a:t>RemoveItemCampaign</a:t>
            </a:r>
            <a:r>
              <a:rPr lang="en-US" dirty="0"/>
              <a:t> </a:t>
            </a:r>
          </a:p>
          <a:p>
            <a:r>
              <a:rPr lang="en-US" dirty="0" err="1"/>
              <a:t>RemoveItemCampaignActivity</a:t>
            </a:r>
            <a:r>
              <a:rPr lang="en-US" dirty="0"/>
              <a:t> </a:t>
            </a:r>
          </a:p>
          <a:p>
            <a:r>
              <a:rPr lang="en-US" dirty="0" err="1"/>
              <a:t>RemoveMemberList</a:t>
            </a:r>
            <a:r>
              <a:rPr lang="en-US" dirty="0"/>
              <a:t> </a:t>
            </a:r>
          </a:p>
          <a:p>
            <a:r>
              <a:rPr lang="en-US" dirty="0" err="1"/>
              <a:t>RemoveMembersTeam</a:t>
            </a:r>
            <a:r>
              <a:rPr lang="en-US" dirty="0"/>
              <a:t> </a:t>
            </a:r>
          </a:p>
          <a:p>
            <a:r>
              <a:rPr lang="en-US" dirty="0" err="1"/>
              <a:t>RemoveParent</a:t>
            </a:r>
            <a:r>
              <a:rPr lang="en-US" dirty="0"/>
              <a:t> </a:t>
            </a:r>
          </a:p>
          <a:p>
            <a:r>
              <a:rPr lang="en-US" dirty="0" err="1"/>
              <a:t>RemoveRelated</a:t>
            </a:r>
            <a:r>
              <a:rPr lang="en-US" dirty="0"/>
              <a:t> </a:t>
            </a:r>
          </a:p>
          <a:p>
            <a:r>
              <a:rPr lang="en-US" dirty="0" err="1"/>
              <a:t>RemoveUserFromRecordTeam</a:t>
            </a:r>
            <a:r>
              <a:rPr lang="en-US" dirty="0"/>
              <a:t> </a:t>
            </a:r>
          </a:p>
          <a:p>
            <a:r>
              <a:rPr lang="en-US" dirty="0" err="1"/>
              <a:t>RenewContract</a:t>
            </a:r>
            <a:r>
              <a:rPr lang="en-US" dirty="0"/>
              <a:t> </a:t>
            </a:r>
          </a:p>
          <a:p>
            <a:r>
              <a:rPr lang="en-US" dirty="0" err="1"/>
              <a:t>RenewEntitlement</a:t>
            </a:r>
            <a:r>
              <a:rPr lang="en-US" dirty="0"/>
              <a:t> </a:t>
            </a:r>
          </a:p>
          <a:p>
            <a:r>
              <a:rPr lang="en-US" dirty="0"/>
              <a:t>Reschedule </a:t>
            </a:r>
          </a:p>
          <a:p>
            <a:r>
              <a:rPr lang="en-US" dirty="0" err="1"/>
              <a:t>ResetUserFilters</a:t>
            </a:r>
            <a:r>
              <a:rPr lang="en-US" dirty="0"/>
              <a:t> </a:t>
            </a:r>
          </a:p>
          <a:p>
            <a:r>
              <a:rPr lang="en-US" dirty="0" err="1"/>
              <a:t>RevertProduct</a:t>
            </a:r>
            <a:r>
              <a:rPr lang="en-US" dirty="0"/>
              <a:t> </a:t>
            </a:r>
          </a:p>
          <a:p>
            <a:r>
              <a:rPr lang="en-US" dirty="0" err="1"/>
              <a:t>ReviseQuote</a:t>
            </a:r>
            <a:r>
              <a:rPr lang="en-US" dirty="0"/>
              <a:t> </a:t>
            </a:r>
          </a:p>
          <a:p>
            <a:r>
              <a:rPr lang="en-US" dirty="0" err="1"/>
              <a:t>RevokeAccess</a:t>
            </a:r>
            <a:r>
              <a:rPr lang="en-US" dirty="0"/>
              <a:t> </a:t>
            </a:r>
          </a:p>
          <a:p>
            <a:r>
              <a:rPr lang="en-US" dirty="0" err="1"/>
              <a:t>RouteTo</a:t>
            </a:r>
            <a:r>
              <a:rPr lang="en-US" dirty="0"/>
              <a:t> </a:t>
            </a:r>
          </a:p>
          <a:p>
            <a:r>
              <a:rPr lang="en-US" dirty="0" err="1"/>
              <a:t>SendEmail</a:t>
            </a:r>
            <a:r>
              <a:rPr lang="en-US" dirty="0"/>
              <a:t> </a:t>
            </a:r>
          </a:p>
          <a:p>
            <a:r>
              <a:rPr lang="en-US" dirty="0" err="1"/>
              <a:t>SendEmailFromTemplate</a:t>
            </a:r>
            <a:r>
              <a:rPr lang="en-US" dirty="0"/>
              <a:t> </a:t>
            </a:r>
          </a:p>
          <a:p>
            <a:r>
              <a:rPr lang="en-US" dirty="0" err="1"/>
              <a:t>SendFax</a:t>
            </a:r>
            <a:r>
              <a:rPr lang="en-US" dirty="0"/>
              <a:t> </a:t>
            </a:r>
          </a:p>
          <a:p>
            <a:r>
              <a:rPr lang="en-US" dirty="0" err="1"/>
              <a:t>SetBusinessSystemUser</a:t>
            </a:r>
            <a:r>
              <a:rPr lang="en-US" dirty="0"/>
              <a:t> </a:t>
            </a:r>
          </a:p>
          <a:p>
            <a:r>
              <a:rPr lang="en-US" dirty="0" err="1"/>
              <a:t>SetParentSystemUser</a:t>
            </a:r>
            <a:r>
              <a:rPr lang="en-US" dirty="0"/>
              <a:t> </a:t>
            </a:r>
          </a:p>
          <a:p>
            <a:r>
              <a:rPr lang="en-US" dirty="0" err="1"/>
              <a:t>UninstallSampleData</a:t>
            </a:r>
            <a:r>
              <a:rPr lang="en-US" dirty="0"/>
              <a:t> </a:t>
            </a:r>
          </a:p>
          <a:p>
            <a:r>
              <a:rPr lang="en-US" dirty="0" err="1"/>
              <a:t>UnlockInvoicePricing</a:t>
            </a:r>
            <a:r>
              <a:rPr lang="en-US" dirty="0"/>
              <a:t> </a:t>
            </a:r>
          </a:p>
          <a:p>
            <a:r>
              <a:rPr lang="en-US" dirty="0" err="1"/>
              <a:t>UnlockSalesOrderPricing</a:t>
            </a:r>
            <a:r>
              <a:rPr lang="en-US" dirty="0"/>
              <a:t> </a:t>
            </a:r>
          </a:p>
          <a:p>
            <a:r>
              <a:rPr lang="en-US" dirty="0" err="1"/>
              <a:t>WinOpportunity</a:t>
            </a:r>
            <a:r>
              <a:rPr lang="en-US" dirty="0"/>
              <a:t> </a:t>
            </a:r>
          </a:p>
          <a:p>
            <a:r>
              <a:rPr lang="en-US" dirty="0" err="1"/>
              <a:t>WinQuote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Unbound Actions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84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can change the data in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Functions </a:t>
            </a:r>
            <a:r>
              <a:rPr lang="en-US" dirty="0"/>
              <a:t>should </a:t>
            </a:r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Difference Between Functions and Actions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5673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r>
              <a:rPr lang="en-US" dirty="0" err="1"/>
              <a:t>AppointmentProposal</a:t>
            </a:r>
            <a:r>
              <a:rPr lang="en-US" dirty="0"/>
              <a:t> </a:t>
            </a:r>
          </a:p>
          <a:p>
            <a:r>
              <a:rPr lang="en-US" dirty="0" err="1"/>
              <a:t>AppointmentRequest</a:t>
            </a:r>
            <a:r>
              <a:rPr lang="en-US" dirty="0"/>
              <a:t> </a:t>
            </a:r>
          </a:p>
          <a:p>
            <a:r>
              <a:rPr lang="en-US" dirty="0" err="1"/>
              <a:t>AppointmentsToIgnore</a:t>
            </a:r>
            <a:r>
              <a:rPr lang="en-US" dirty="0"/>
              <a:t> </a:t>
            </a:r>
          </a:p>
          <a:p>
            <a:r>
              <a:rPr lang="en-US" dirty="0" err="1"/>
              <a:t>AttributeMapping</a:t>
            </a:r>
            <a:r>
              <a:rPr lang="en-US" dirty="0"/>
              <a:t> </a:t>
            </a:r>
          </a:p>
          <a:p>
            <a:r>
              <a:rPr lang="en-US" dirty="0" err="1"/>
              <a:t>AttributePrivilege</a:t>
            </a:r>
            <a:r>
              <a:rPr lang="en-US" dirty="0"/>
              <a:t> </a:t>
            </a:r>
          </a:p>
          <a:p>
            <a:r>
              <a:rPr lang="en-US" dirty="0" err="1"/>
              <a:t>AuditPartitionDetail</a:t>
            </a:r>
            <a:r>
              <a:rPr lang="en-US" dirty="0"/>
              <a:t> </a:t>
            </a:r>
          </a:p>
          <a:p>
            <a:r>
              <a:rPr lang="en-US" dirty="0" err="1"/>
              <a:t>BookResponse</a:t>
            </a:r>
            <a:r>
              <a:rPr lang="en-US" dirty="0"/>
              <a:t> </a:t>
            </a:r>
          </a:p>
          <a:p>
            <a:r>
              <a:rPr lang="en-US" dirty="0" err="1"/>
              <a:t>BooleanManagedProperty</a:t>
            </a:r>
            <a:r>
              <a:rPr lang="en-US" dirty="0"/>
              <a:t> </a:t>
            </a:r>
          </a:p>
          <a:p>
            <a:r>
              <a:rPr lang="en-US" dirty="0" err="1"/>
              <a:t>BusinessNotification</a:t>
            </a:r>
            <a:r>
              <a:rPr lang="en-US" dirty="0"/>
              <a:t> </a:t>
            </a:r>
          </a:p>
          <a:p>
            <a:r>
              <a:rPr lang="en-US" dirty="0" err="1"/>
              <a:t>BusinessNotificationParameter</a:t>
            </a:r>
            <a:r>
              <a:rPr lang="en-US" dirty="0"/>
              <a:t> </a:t>
            </a:r>
          </a:p>
          <a:p>
            <a:r>
              <a:rPr lang="en-US" dirty="0" err="1"/>
              <a:t>CheckPromoteEmailResponse</a:t>
            </a:r>
            <a:r>
              <a:rPr lang="en-US" dirty="0"/>
              <a:t> </a:t>
            </a:r>
          </a:p>
          <a:p>
            <a:r>
              <a:rPr lang="en-US" dirty="0" err="1"/>
              <a:t>ColumnSet</a:t>
            </a:r>
            <a:r>
              <a:rPr lang="en-US" dirty="0"/>
              <a:t> </a:t>
            </a:r>
          </a:p>
          <a:p>
            <a:r>
              <a:rPr lang="en-US" dirty="0" err="1"/>
              <a:t>ConstraintRelation</a:t>
            </a:r>
            <a:r>
              <a:rPr lang="en-US" dirty="0"/>
              <a:t> </a:t>
            </a:r>
          </a:p>
          <a:p>
            <a:r>
              <a:rPr lang="en-US" dirty="0" err="1"/>
              <a:t>EndpointCollection</a:t>
            </a:r>
            <a:r>
              <a:rPr lang="en-US" dirty="0"/>
              <a:t> </a:t>
            </a:r>
          </a:p>
          <a:p>
            <a:r>
              <a:rPr lang="en-US" dirty="0" err="1"/>
              <a:t>ErrorInfo</a:t>
            </a:r>
            <a:r>
              <a:rPr lang="en-US" dirty="0"/>
              <a:t> </a:t>
            </a:r>
          </a:p>
          <a:p>
            <a:r>
              <a:rPr lang="en-US" dirty="0" err="1"/>
              <a:t>MailboxTrackingFolderMapping</a:t>
            </a:r>
            <a:r>
              <a:rPr lang="en-US" dirty="0"/>
              <a:t> </a:t>
            </a:r>
          </a:p>
          <a:p>
            <a:r>
              <a:rPr lang="en-US" dirty="0" err="1"/>
              <a:t>ObjectiveRelation</a:t>
            </a:r>
            <a:r>
              <a:rPr lang="en-US" dirty="0"/>
              <a:t> </a:t>
            </a:r>
          </a:p>
          <a:p>
            <a:r>
              <a:rPr lang="en-US" dirty="0" err="1"/>
              <a:t>OrganizationDetail</a:t>
            </a:r>
            <a:r>
              <a:rPr lang="en-US" dirty="0"/>
              <a:t> </a:t>
            </a:r>
          </a:p>
          <a:p>
            <a:r>
              <a:rPr lang="en-US" dirty="0" err="1"/>
              <a:t>OrganizationResources</a:t>
            </a:r>
            <a:r>
              <a:rPr lang="en-US" dirty="0"/>
              <a:t> </a:t>
            </a:r>
          </a:p>
          <a:p>
            <a:r>
              <a:rPr lang="en-US" dirty="0" err="1"/>
              <a:t>PagingInfo</a:t>
            </a:r>
            <a:r>
              <a:rPr lang="en-US" dirty="0"/>
              <a:t> </a:t>
            </a:r>
          </a:p>
          <a:p>
            <a:r>
              <a:rPr lang="en-US" dirty="0" err="1"/>
              <a:t>ProposalParty</a:t>
            </a:r>
            <a:r>
              <a:rPr lang="en-US" dirty="0"/>
              <a:t> </a:t>
            </a:r>
          </a:p>
          <a:p>
            <a:r>
              <a:rPr lang="en-US" dirty="0" err="1"/>
              <a:t>RequiredResource</a:t>
            </a:r>
            <a:r>
              <a:rPr lang="en-US" dirty="0"/>
              <a:t> </a:t>
            </a:r>
          </a:p>
          <a:p>
            <a:r>
              <a:rPr lang="en-US" dirty="0" err="1"/>
              <a:t>RescheduleResponse</a:t>
            </a:r>
            <a:r>
              <a:rPr lang="en-US" dirty="0"/>
              <a:t> </a:t>
            </a:r>
          </a:p>
          <a:p>
            <a:r>
              <a:rPr lang="en-US" dirty="0" err="1"/>
              <a:t>ResourceInfo</a:t>
            </a:r>
            <a:r>
              <a:rPr lang="en-US" dirty="0"/>
              <a:t> </a:t>
            </a:r>
          </a:p>
          <a:p>
            <a:r>
              <a:rPr lang="en-US" dirty="0" err="1"/>
              <a:t>RolePrivilege</a:t>
            </a:r>
            <a:r>
              <a:rPr lang="en-US" dirty="0"/>
              <a:t> </a:t>
            </a:r>
          </a:p>
          <a:p>
            <a:r>
              <a:rPr lang="en-US" dirty="0" err="1"/>
              <a:t>SearchResults</a:t>
            </a:r>
            <a:r>
              <a:rPr lang="en-US" dirty="0"/>
              <a:t> </a:t>
            </a:r>
          </a:p>
          <a:p>
            <a:r>
              <a:rPr lang="en-US" dirty="0" err="1"/>
              <a:t>TimeInfo</a:t>
            </a:r>
            <a:r>
              <a:rPr lang="en-US" dirty="0"/>
              <a:t> </a:t>
            </a:r>
          </a:p>
          <a:p>
            <a:r>
              <a:rPr lang="en-US" dirty="0" err="1"/>
              <a:t>TimeInfoCollection</a:t>
            </a:r>
            <a:r>
              <a:rPr lang="en-US" dirty="0"/>
              <a:t> </a:t>
            </a:r>
          </a:p>
          <a:p>
            <a:r>
              <a:rPr lang="en-US" dirty="0" err="1"/>
              <a:t>TraceInfo</a:t>
            </a:r>
            <a:r>
              <a:rPr lang="en-US" dirty="0"/>
              <a:t> </a:t>
            </a:r>
          </a:p>
          <a:p>
            <a:r>
              <a:rPr lang="en-US" dirty="0" err="1"/>
              <a:t>ValidationResult</a:t>
            </a:r>
            <a:r>
              <a:rPr lang="en-US" dirty="0"/>
              <a:t> </a:t>
            </a:r>
          </a:p>
          <a:p>
            <a:r>
              <a:rPr lang="en-US" dirty="0" err="1"/>
              <a:t>WhoAmIResponse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Frame your presentation by answering:</a:t>
            </a:r>
          </a:p>
          <a:p>
            <a:pPr lvl="1"/>
            <a:r>
              <a:rPr lang="en-US" dirty="0"/>
              <a:t>What do you want your audience to learn?</a:t>
            </a:r>
          </a:p>
          <a:p>
            <a:pPr lvl="1"/>
            <a:r>
              <a:rPr lang="en-US" dirty="0"/>
              <a:t>What do you want your audience to do differently?</a:t>
            </a:r>
          </a:p>
          <a:p>
            <a:pPr lvl="1"/>
            <a:r>
              <a:rPr lang="en-US" dirty="0"/>
              <a:t>What result or outcomes do you want your audience to realize?</a:t>
            </a:r>
          </a:p>
          <a:p>
            <a:r>
              <a:rPr lang="en-US" dirty="0"/>
              <a:t>Clarify your session objectives </a:t>
            </a:r>
            <a:r>
              <a:rPr lang="en-US" dirty="0" smtClean="0"/>
              <a:t>up front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 err="1"/>
              <a:t>AccessRights</a:t>
            </a:r>
            <a:r>
              <a:rPr lang="en-US" dirty="0"/>
              <a:t> </a:t>
            </a:r>
          </a:p>
          <a:p>
            <a:r>
              <a:rPr lang="en-US" sz="2600" dirty="0" err="1"/>
              <a:t>BusinessNotificationParameterType</a:t>
            </a:r>
            <a:r>
              <a:rPr lang="en-US" sz="2600" dirty="0"/>
              <a:t> </a:t>
            </a:r>
          </a:p>
          <a:p>
            <a:r>
              <a:rPr lang="en-US" dirty="0" err="1"/>
              <a:t>BusinessNotificationSeverity</a:t>
            </a:r>
            <a:r>
              <a:rPr lang="en-US" dirty="0"/>
              <a:t> </a:t>
            </a:r>
          </a:p>
          <a:p>
            <a:r>
              <a:rPr lang="en-US" dirty="0" err="1"/>
              <a:t>ConditionOperator</a:t>
            </a:r>
            <a:r>
              <a:rPr lang="en-US" dirty="0"/>
              <a:t> </a:t>
            </a:r>
          </a:p>
          <a:p>
            <a:r>
              <a:rPr lang="en-US" dirty="0" err="1"/>
              <a:t>EndpointAccessType</a:t>
            </a:r>
            <a:r>
              <a:rPr lang="en-US" dirty="0"/>
              <a:t> </a:t>
            </a:r>
          </a:p>
          <a:p>
            <a:r>
              <a:rPr lang="en-US" dirty="0" err="1"/>
              <a:t>EndpointType</a:t>
            </a:r>
            <a:r>
              <a:rPr lang="en-US" dirty="0"/>
              <a:t> </a:t>
            </a:r>
          </a:p>
          <a:p>
            <a:r>
              <a:rPr lang="en-US" dirty="0" err="1"/>
              <a:t>JoinOperator</a:t>
            </a:r>
            <a:r>
              <a:rPr lang="en-US" dirty="0"/>
              <a:t> </a:t>
            </a:r>
          </a:p>
          <a:p>
            <a:r>
              <a:rPr lang="en-US" dirty="0" err="1"/>
              <a:t>LogicalOperator</a:t>
            </a:r>
            <a:r>
              <a:rPr lang="en-US" dirty="0"/>
              <a:t> </a:t>
            </a:r>
          </a:p>
          <a:p>
            <a:r>
              <a:rPr lang="en-US" dirty="0" err="1"/>
              <a:t>OrganizationState</a:t>
            </a:r>
            <a:r>
              <a:rPr lang="en-US" dirty="0"/>
              <a:t> </a:t>
            </a:r>
          </a:p>
          <a:p>
            <a:r>
              <a:rPr lang="en-US" dirty="0" err="1"/>
              <a:t>PrivilegeDepth</a:t>
            </a:r>
            <a:r>
              <a:rPr lang="en-US" dirty="0"/>
              <a:t> </a:t>
            </a:r>
          </a:p>
          <a:p>
            <a:r>
              <a:rPr lang="en-US" sz="2600" dirty="0" err="1"/>
              <a:t>PropagationOwnershipOptions</a:t>
            </a:r>
            <a:r>
              <a:rPr lang="en-US" sz="2600" dirty="0"/>
              <a:t> </a:t>
            </a:r>
          </a:p>
          <a:p>
            <a:r>
              <a:rPr lang="en-US" dirty="0" err="1"/>
              <a:t>RollupType</a:t>
            </a:r>
            <a:r>
              <a:rPr lang="en-US" dirty="0"/>
              <a:t> </a:t>
            </a:r>
          </a:p>
          <a:p>
            <a:r>
              <a:rPr lang="en-US" dirty="0" err="1"/>
              <a:t>SearchDirection</a:t>
            </a:r>
            <a:r>
              <a:rPr lang="en-US" dirty="0"/>
              <a:t> </a:t>
            </a:r>
          </a:p>
          <a:p>
            <a:r>
              <a:rPr lang="en-US" dirty="0" err="1"/>
              <a:t>SubCode</a:t>
            </a:r>
            <a:r>
              <a:rPr lang="en-US" dirty="0"/>
              <a:t> </a:t>
            </a:r>
          </a:p>
          <a:p>
            <a:r>
              <a:rPr lang="en-US" dirty="0" err="1"/>
              <a:t>TargetFieldType</a:t>
            </a:r>
            <a:r>
              <a:rPr lang="en-US" dirty="0"/>
              <a:t> </a:t>
            </a:r>
          </a:p>
          <a:p>
            <a:r>
              <a:rPr lang="en-US" dirty="0" err="1"/>
              <a:t>TimeCode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74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277"/>
            <a:ext cx="7772400" cy="1101725"/>
          </a:xfrm>
        </p:spPr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Azure subscription</a:t>
            </a:r>
          </a:p>
          <a:p>
            <a:r>
              <a:rPr lang="en-US" dirty="0" smtClean="0"/>
              <a:t>Linked to your Office 365 business account</a:t>
            </a:r>
          </a:p>
          <a:p>
            <a:r>
              <a:rPr lang="en-US" dirty="0" smtClean="0"/>
              <a:t>Dynamics CRM 2015 Online, Update 1</a:t>
            </a:r>
          </a:p>
          <a:p>
            <a:r>
              <a:rPr lang="en-US" dirty="0" smtClean="0"/>
              <a:t>User with System Administrator role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the preview feature</a:t>
            </a:r>
          </a:p>
          <a:p>
            <a:r>
              <a:rPr lang="en-US" dirty="0" smtClean="0"/>
              <a:t>Register the application with Azure Active Directory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(one–time)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39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Activate the Web </a:t>
            </a:r>
            <a:r>
              <a:rPr lang="en-US" dirty="0" err="1" smtClean="0"/>
              <a:t>Api</a:t>
            </a:r>
            <a:r>
              <a:rPr lang="en-US" dirty="0" smtClean="0"/>
              <a:t> preview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13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the Web API Preview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41" y="1554051"/>
            <a:ext cx="667391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5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 your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Windows Azure Management Portal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manage.windowsazure.com</a:t>
            </a:r>
          </a:p>
          <a:p>
            <a:r>
              <a:rPr lang="en-US" dirty="0" smtClean="0"/>
              <a:t>Navigate to Active Directory node</a:t>
            </a:r>
          </a:p>
          <a:p>
            <a:pPr lvl="1"/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Select or create a new Active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Registration Steps (part 1)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45" y="2964917"/>
            <a:ext cx="1904762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4244"/>
            <a:ext cx="8229600" cy="18258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</a:t>
            </a:r>
            <a:r>
              <a:rPr lang="en-US" u="sng" dirty="0" smtClean="0"/>
              <a:t>Applications</a:t>
            </a:r>
            <a:r>
              <a:rPr lang="en-US" dirty="0" smtClean="0"/>
              <a:t> tab</a:t>
            </a:r>
          </a:p>
          <a:p>
            <a:r>
              <a:rPr lang="en-US" dirty="0" smtClean="0"/>
              <a:t>Click the Add button (bottom of screen)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Registration Steps (part </a:t>
            </a:r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73" y="2366574"/>
            <a:ext cx="227619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Use more pictures, far less words (7 words on a slide is wonderful).</a:t>
            </a:r>
          </a:p>
          <a:p>
            <a:r>
              <a:rPr lang="en-US" sz="2400" dirty="0" smtClean="0"/>
              <a:t>Use varying communication methods and media to increase attention and interaction (e.g., presentation or demonstration, small group discussion, polls, video, etc.)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application type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Registration Steps (part 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09" y="2050764"/>
            <a:ext cx="5752381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Registration Steps (part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89" y="1357630"/>
            <a:ext cx="444422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Registration Steps (part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33" y="1337311"/>
            <a:ext cx="446073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Registration Steps (part 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99" y="1189978"/>
            <a:ext cx="479220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</a:t>
            </a:r>
            <a:r>
              <a:rPr lang="en-US" u="sng" dirty="0" smtClean="0"/>
              <a:t>Configure</a:t>
            </a:r>
            <a:r>
              <a:rPr lang="en-US" dirty="0" smtClean="0"/>
              <a:t> tab</a:t>
            </a:r>
          </a:p>
          <a:p>
            <a:r>
              <a:rPr lang="en-US" dirty="0" smtClean="0"/>
              <a:t>Click </a:t>
            </a:r>
            <a:r>
              <a:rPr lang="en-US" u="sng" dirty="0" smtClean="0"/>
              <a:t>Add application</a:t>
            </a:r>
            <a:r>
              <a:rPr lang="en-US" dirty="0" smtClean="0"/>
              <a:t>, in the permission section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Registration Steps (part 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63" y="3067059"/>
            <a:ext cx="776190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u="sng" dirty="0" smtClean="0"/>
              <a:t>Dynamics CRM Online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Registration Steps (part 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96" y="1844923"/>
            <a:ext cx="552943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u="sng" dirty="0" smtClean="0"/>
              <a:t>Access CRM Online as organization users</a:t>
            </a:r>
            <a:r>
              <a:rPr lang="en-US" dirty="0" smtClean="0"/>
              <a:t> permission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Registration Steps (part 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1" y="2706178"/>
            <a:ext cx="7742857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your changes</a:t>
            </a:r>
          </a:p>
          <a:p>
            <a:endParaRPr lang="en-US" dirty="0"/>
          </a:p>
          <a:p>
            <a:r>
              <a:rPr lang="en-US" dirty="0" smtClean="0"/>
              <a:t>Your application is now registered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Registration Steps (part 2)</a:t>
            </a:r>
          </a:p>
        </p:txBody>
      </p:sp>
    </p:spTree>
    <p:extLst>
      <p:ext uri="{BB962C8B-B14F-4D97-AF65-F5344CB8AC3E}">
        <p14:creationId xmlns:p14="http://schemas.microsoft.com/office/powerpoint/2010/main" val="32513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Review all Preview documentation and samples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tinyurl.com/CRMWebApiPreview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r>
              <a:rPr lang="en-US" dirty="0" smtClean="0"/>
              <a:t>Working with OData</a:t>
            </a:r>
          </a:p>
          <a:p>
            <a:r>
              <a:rPr lang="en-US" dirty="0" smtClean="0"/>
              <a:t>Working with JSON.NET</a:t>
            </a:r>
          </a:p>
          <a:p>
            <a:r>
              <a:rPr lang="en-US" dirty="0" smtClean="0"/>
              <a:t>How OAuth works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4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60603"/>
            <a:ext cx="6400800" cy="849599"/>
          </a:xfrm>
        </p:spPr>
        <p:txBody>
          <a:bodyPr/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Mitch Milam,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xRM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Coaches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464" y="178306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cap="all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Session code: DEV01</a:t>
            </a:r>
            <a:b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New Web API for </a:t>
            </a:r>
            <a:b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CRM Online Development</a:t>
            </a:r>
            <a:endParaRPr lang="en-US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tinyurl.com/CRMWebApiHelper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Provides: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authentication framework</a:t>
            </a:r>
          </a:p>
          <a:p>
            <a:pPr lvl="1"/>
            <a:r>
              <a:rPr lang="en-US" dirty="0" smtClean="0"/>
              <a:t>Predefined methods for common operations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Helper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09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US" dirty="0"/>
              <a:t>Create </a:t>
            </a:r>
          </a:p>
          <a:p>
            <a:r>
              <a:rPr lang="en-US" dirty="0"/>
              <a:t>Retrieve </a:t>
            </a:r>
          </a:p>
          <a:p>
            <a:r>
              <a:rPr lang="en-US" dirty="0" err="1"/>
              <a:t>RetrievePropertyValue</a:t>
            </a:r>
            <a:r>
              <a:rPr lang="en-US" dirty="0"/>
              <a:t> </a:t>
            </a:r>
          </a:p>
          <a:p>
            <a:r>
              <a:rPr lang="en-US" dirty="0"/>
              <a:t>Update </a:t>
            </a:r>
          </a:p>
          <a:p>
            <a:r>
              <a:rPr lang="en-US" dirty="0" err="1"/>
              <a:t>UpdatePropertyValue</a:t>
            </a:r>
            <a:r>
              <a:rPr lang="en-US" dirty="0"/>
              <a:t> </a:t>
            </a:r>
          </a:p>
          <a:p>
            <a:r>
              <a:rPr lang="en-US" dirty="0" err="1"/>
              <a:t>Upsert</a:t>
            </a:r>
            <a:r>
              <a:rPr lang="en-US" dirty="0"/>
              <a:t> </a:t>
            </a:r>
          </a:p>
          <a:p>
            <a:r>
              <a:rPr lang="en-US" dirty="0"/>
              <a:t>Delete </a:t>
            </a:r>
          </a:p>
          <a:p>
            <a:r>
              <a:rPr lang="en-US" dirty="0" err="1"/>
              <a:t>DeletePropertyValue</a:t>
            </a:r>
            <a:r>
              <a:rPr lang="en-US" dirty="0"/>
              <a:t> </a:t>
            </a:r>
          </a:p>
          <a:p>
            <a:r>
              <a:rPr lang="en-US" dirty="0"/>
              <a:t>Associate </a:t>
            </a:r>
          </a:p>
          <a:p>
            <a:r>
              <a:rPr lang="en-US" dirty="0"/>
              <a:t>Disassociate </a:t>
            </a:r>
          </a:p>
          <a:p>
            <a:r>
              <a:rPr lang="en-US" dirty="0" err="1"/>
              <a:t>RemoveReference</a:t>
            </a:r>
            <a:r>
              <a:rPr lang="en-US" dirty="0"/>
              <a:t> </a:t>
            </a:r>
          </a:p>
          <a:p>
            <a:r>
              <a:rPr lang="en-US" dirty="0" err="1"/>
              <a:t>AddReference</a:t>
            </a:r>
            <a:r>
              <a:rPr lang="en-US" dirty="0"/>
              <a:t> </a:t>
            </a:r>
          </a:p>
          <a:p>
            <a:r>
              <a:rPr lang="en-US" dirty="0" err="1"/>
              <a:t>InvokeBoundFunction</a:t>
            </a:r>
            <a:r>
              <a:rPr lang="en-US" dirty="0"/>
              <a:t> </a:t>
            </a:r>
          </a:p>
          <a:p>
            <a:r>
              <a:rPr lang="en-US" dirty="0" err="1"/>
              <a:t>InvokeUnboundFunction</a:t>
            </a:r>
            <a:r>
              <a:rPr lang="en-US" dirty="0"/>
              <a:t> </a:t>
            </a:r>
          </a:p>
          <a:p>
            <a:r>
              <a:rPr lang="en-US" dirty="0" err="1"/>
              <a:t>InvokeUnboundAction</a:t>
            </a:r>
            <a:r>
              <a:rPr lang="en-US" dirty="0"/>
              <a:t> </a:t>
            </a:r>
          </a:p>
          <a:p>
            <a:r>
              <a:rPr lang="en-US" dirty="0" err="1"/>
              <a:t>QueryEntitySet</a:t>
            </a:r>
            <a:r>
              <a:rPr lang="en-US" dirty="0"/>
              <a:t> </a:t>
            </a:r>
          </a:p>
          <a:p>
            <a:r>
              <a:rPr lang="en-US" dirty="0" err="1"/>
              <a:t>GetNextPage</a:t>
            </a:r>
            <a:r>
              <a:rPr lang="en-US" dirty="0"/>
              <a:t> </a:t>
            </a:r>
          </a:p>
          <a:p>
            <a:r>
              <a:rPr lang="en-US" dirty="0" err="1"/>
              <a:t>ExecuteBatch</a:t>
            </a:r>
            <a:r>
              <a:rPr lang="en-US" dirty="0"/>
              <a:t> </a:t>
            </a:r>
          </a:p>
          <a:p>
            <a:r>
              <a:rPr lang="en-US" dirty="0" err="1"/>
              <a:t>GetEntityList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Helper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17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Mitch\AppData\Local\Temp\SNAGHTML1021365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947863"/>
            <a:ext cx="38481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879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143" y="1987663"/>
            <a:ext cx="5085714" cy="18190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66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494" y="1200150"/>
            <a:ext cx="4885012" cy="33940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(Execution)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48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571" y="1773378"/>
            <a:ext cx="5342857" cy="22476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Sample: Create an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20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905" y="1200150"/>
            <a:ext cx="4770190" cy="33940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Helper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Generating strongly typed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70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to:</a:t>
            </a:r>
          </a:p>
          <a:p>
            <a:pPr lvl="1"/>
            <a:r>
              <a:rPr lang="en-US" i="1" dirty="0" smtClean="0"/>
              <a:t>[</a:t>
            </a:r>
            <a:r>
              <a:rPr lang="en-US" i="1" dirty="0"/>
              <a:t>organization </a:t>
            </a:r>
            <a:r>
              <a:rPr lang="en-US" i="1" dirty="0" smtClean="0"/>
              <a:t>URL]/</a:t>
            </a:r>
            <a:r>
              <a:rPr lang="en-US" i="1" dirty="0" err="1"/>
              <a:t>api</a:t>
            </a:r>
            <a:r>
              <a:rPr lang="en-US" i="1" dirty="0"/>
              <a:t>/data/$metadata</a:t>
            </a:r>
            <a:endParaRPr lang="en-US" dirty="0" smtClean="0"/>
          </a:p>
          <a:p>
            <a:r>
              <a:rPr lang="en-US" dirty="0" smtClean="0"/>
              <a:t>Save the resulting XML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Strongly Typed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456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</a:t>
            </a:r>
            <a:r>
              <a:rPr lang="en-US" u="sng" dirty="0" err="1" smtClean="0"/>
              <a:t>Odata</a:t>
            </a:r>
            <a:r>
              <a:rPr lang="en-US" u="sng" dirty="0" smtClean="0"/>
              <a:t> v4 Client Code Generator</a:t>
            </a:r>
            <a:r>
              <a:rPr lang="en-US" dirty="0" smtClean="0"/>
              <a:t> Visual Studio extension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Strongly Typed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47" y="2413780"/>
            <a:ext cx="3361905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85" y="1200151"/>
            <a:ext cx="5733468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Head Coach, </a:t>
            </a:r>
            <a:r>
              <a:rPr lang="en-US" dirty="0" err="1" smtClean="0"/>
              <a:t>xRM</a:t>
            </a:r>
            <a:r>
              <a:rPr lang="en-US" dirty="0" smtClean="0"/>
              <a:t> Coaches</a:t>
            </a:r>
          </a:p>
          <a:p>
            <a:r>
              <a:rPr lang="en-US" dirty="0"/>
              <a:t>Independent consultant</a:t>
            </a:r>
          </a:p>
          <a:p>
            <a:r>
              <a:rPr lang="en-US" smtClean="0"/>
              <a:t>Ten–Time </a:t>
            </a:r>
            <a:r>
              <a:rPr lang="en-US" dirty="0"/>
              <a:t>Dynamics CRM </a:t>
            </a:r>
            <a:r>
              <a:rPr lang="en-US" dirty="0" smtClean="0"/>
              <a:t>MVP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92B4-310C-4CC7-9355-DE53152C0B5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44" y="1259257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533" y="3788452"/>
            <a:ext cx="1060948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OData Client template to the project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Strongly Typed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003" y="1835844"/>
            <a:ext cx="46179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266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OData client template 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Strongly Typed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39" y="1798266"/>
            <a:ext cx="642792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019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Resulting code generation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Strongly Typed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39" y="1798258"/>
            <a:ext cx="29347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2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generated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Strongly Typed Classes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95" y="2028893"/>
            <a:ext cx="2723809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3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85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LINQPad</a:t>
            </a:r>
            <a:r>
              <a:rPr lang="en-US" dirty="0"/>
              <a:t> Driver for Dynamics CRM Web </a:t>
            </a:r>
            <a:r>
              <a:rPr lang="en-US" dirty="0" smtClean="0"/>
              <a:t>API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crmlinqpadwebapi.codeplex.com</a:t>
            </a:r>
            <a:endParaRPr lang="en-US" dirty="0"/>
          </a:p>
          <a:p>
            <a:r>
              <a:rPr lang="fr-FR" dirty="0" err="1"/>
              <a:t>OData</a:t>
            </a:r>
            <a:r>
              <a:rPr lang="fr-FR" dirty="0"/>
              <a:t> v4 Client Code </a:t>
            </a:r>
            <a:r>
              <a:rPr lang="fr-FR" dirty="0" err="1"/>
              <a:t>Generator</a:t>
            </a:r>
            <a:r>
              <a:rPr lang="fr-FR" dirty="0"/>
              <a:t> VS Extension </a:t>
            </a:r>
            <a:endParaRPr lang="fr-FR" dirty="0" smtClean="0"/>
          </a:p>
          <a:p>
            <a:pPr marL="400050" lvl="1" indent="0">
              <a:buNone/>
            </a:pP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tinyurl.com/ODataClientGenerator</a:t>
            </a:r>
            <a:endParaRPr lang="fr-FR" dirty="0" smtClean="0"/>
          </a:p>
          <a:p>
            <a:r>
              <a:rPr lang="en-US" dirty="0"/>
              <a:t>Web API Preview Documentation </a:t>
            </a:r>
            <a:r>
              <a:rPr lang="en-US" dirty="0" smtClean="0"/>
              <a:t>Generator</a:t>
            </a:r>
          </a:p>
          <a:p>
            <a:pPr marL="400050" lvl="1" indent="0">
              <a:buNone/>
            </a:pP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code.msdn.microsoft.com/Web-API-Preview-Documentati-f46694cd</a:t>
            </a:r>
            <a:endParaRPr lang="en-US" sz="1800" dirty="0" smtClean="0"/>
          </a:p>
          <a:p>
            <a:pPr marL="400050" lvl="1" indent="0"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377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RESTBuilder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jlattimer.blogspot.com</a:t>
            </a:r>
            <a:endParaRPr lang="en-US" dirty="0" smtClean="0"/>
          </a:p>
          <a:p>
            <a:pPr marL="457200" lvl="1" indent="0"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879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 and developments</a:t>
            </a:r>
            <a:br>
              <a:rPr lang="en-US" dirty="0" smtClean="0"/>
            </a:br>
            <a:r>
              <a:rPr lang="en-US" dirty="0" smtClean="0"/>
              <a:t>(post–summit)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290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Fully–supported with Dynamics CRM 2016</a:t>
            </a:r>
          </a:p>
          <a:p>
            <a:r>
              <a:rPr lang="en-US" dirty="0" smtClean="0"/>
              <a:t>The samples are still in the “Preview” section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and Developments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642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major components of the Web API Preview</a:t>
            </a:r>
          </a:p>
          <a:p>
            <a:r>
              <a:rPr lang="en-US" dirty="0" smtClean="0"/>
              <a:t>Discuss what is required to write code against the API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3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Mitch Milam, </a:t>
            </a:r>
            <a:r>
              <a:rPr lang="en-US" dirty="0" err="1" smtClean="0"/>
              <a:t>xRM</a:t>
            </a:r>
            <a:r>
              <a:rPr lang="en-US" dirty="0" smtClean="0"/>
              <a:t> Coaches</a:t>
            </a:r>
            <a:endParaRPr lang="en-US" dirty="0"/>
          </a:p>
          <a:p>
            <a:pPr lvl="1"/>
            <a:r>
              <a:rPr lang="en-US" dirty="0" smtClean="0"/>
              <a:t>Email: </a:t>
            </a:r>
            <a:r>
              <a:rPr lang="en-US" dirty="0" err="1"/>
              <a:t>mitch@xrmcoaches</a:t>
            </a:r>
            <a:endParaRPr lang="en-US" dirty="0"/>
          </a:p>
          <a:p>
            <a:pPr lvl="1"/>
            <a:r>
              <a:rPr lang="en-US" dirty="0" smtClean="0"/>
              <a:t>Blog: </a:t>
            </a:r>
            <a:r>
              <a:rPr lang="en-US" dirty="0"/>
              <a:t>Infinite–x.net</a:t>
            </a:r>
          </a:p>
          <a:p>
            <a:pPr lvl="1"/>
            <a:r>
              <a:rPr lang="en-US" dirty="0" smtClean="0"/>
              <a:t>Twitter: </a:t>
            </a:r>
            <a:r>
              <a:rPr lang="en-US" dirty="0"/>
              <a:t>@</a:t>
            </a:r>
            <a:r>
              <a:rPr lang="en-US" dirty="0" err="1"/>
              <a:t>mitchmilam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45023"/>
            <a:ext cx="8229600" cy="3251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Please complete &amp; turn in your survey now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Visit the online CRMUG Summit 2015 community to download these slides, ask questions, and connect with participants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Visit </a:t>
            </a:r>
            <a:r>
              <a:rPr lang="en-US" sz="2800" dirty="0"/>
              <a:t>the CRMUG Medics in the </a:t>
            </a:r>
            <a:r>
              <a:rPr lang="en-US" sz="2800" dirty="0" smtClean="0"/>
              <a:t>HUB to </a:t>
            </a:r>
            <a:r>
              <a:rPr lang="en-US" sz="2800" dirty="0"/>
              <a:t>get expert advice on </a:t>
            </a:r>
            <a:r>
              <a:rPr lang="en-US" sz="2800" dirty="0" smtClean="0"/>
              <a:t>your CRM-related problems!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API Overview</a:t>
            </a:r>
            <a:endParaRPr lang="en-US" dirty="0"/>
          </a:p>
          <a:p>
            <a:r>
              <a:rPr lang="en-US" dirty="0" smtClean="0"/>
              <a:t>Technical Specifics</a:t>
            </a:r>
          </a:p>
          <a:p>
            <a:r>
              <a:rPr lang="en-US" dirty="0" smtClean="0"/>
              <a:t>Service Configuration</a:t>
            </a:r>
          </a:p>
          <a:p>
            <a:r>
              <a:rPr lang="en-US" dirty="0" smtClean="0"/>
              <a:t>Writing Code</a:t>
            </a:r>
          </a:p>
          <a:p>
            <a:r>
              <a:rPr lang="en-US" dirty="0" smtClean="0"/>
              <a:t>Final Q&amp;A</a:t>
            </a:r>
          </a:p>
          <a:p>
            <a:r>
              <a:rPr lang="en-US" dirty="0" smtClean="0"/>
              <a:t>Closing &amp; Surveys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8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&lt;Main Topic 1: Size 28pt&gt;</a:t>
            </a:r>
          </a:p>
          <a:p>
            <a:pPr lvl="1"/>
            <a:r>
              <a:rPr lang="en-US" dirty="0" smtClean="0"/>
              <a:t>&lt;Subtopic: Size 24 </a:t>
            </a:r>
            <a:r>
              <a:rPr lang="en-US" dirty="0" err="1" smtClean="0"/>
              <a:t>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&lt;Main Topic 2: Size 28pt&gt;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Subtopic: Size 24 </a:t>
            </a:r>
            <a:r>
              <a:rPr lang="en-US" dirty="0" err="1" smtClean="0"/>
              <a:t>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&lt;Main Topic 3: Size 28pt&gt;</a:t>
            </a:r>
          </a:p>
          <a:p>
            <a:pPr lvl="1"/>
            <a:r>
              <a:rPr lang="en-US" dirty="0" smtClean="0"/>
              <a:t>&lt;Subtopic: Size 24 </a:t>
            </a:r>
            <a:r>
              <a:rPr lang="en-US" dirty="0" err="1" smtClean="0"/>
              <a:t>pt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HEADer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: Size 30pt&gt;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013A48"/>
      </a:dk2>
      <a:lt2>
        <a:srgbClr val="D5D5D5"/>
      </a:lt2>
      <a:accent1>
        <a:srgbClr val="007490"/>
      </a:accent1>
      <a:accent2>
        <a:srgbClr val="66CFE1"/>
      </a:accent2>
      <a:accent3>
        <a:srgbClr val="ED2624"/>
      </a:accent3>
      <a:accent4>
        <a:srgbClr val="9DA0A2"/>
      </a:accent4>
      <a:accent5>
        <a:srgbClr val="ED2624"/>
      </a:accent5>
      <a:accent6>
        <a:srgbClr val="033E60"/>
      </a:accent6>
      <a:hlink>
        <a:srgbClr val="428BCA"/>
      </a:hlink>
      <a:folHlink>
        <a:srgbClr val="428B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D5D5D5"/>
      </a:lt2>
      <a:accent1>
        <a:srgbClr val="000048"/>
      </a:accent1>
      <a:accent2>
        <a:srgbClr val="000099"/>
      </a:accent2>
      <a:accent3>
        <a:srgbClr val="79AB03"/>
      </a:accent3>
      <a:accent4>
        <a:srgbClr val="9DA0A2"/>
      </a:accent4>
      <a:accent5>
        <a:srgbClr val="1C3F95"/>
      </a:accent5>
      <a:accent6>
        <a:srgbClr val="033E60"/>
      </a:accent6>
      <a:hlink>
        <a:srgbClr val="428BCA"/>
      </a:hlink>
      <a:folHlink>
        <a:srgbClr val="428B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3" ma:contentTypeDescription="Create a new document." ma:contentTypeScope="" ma:versionID="90a65f32ff113a750ff61ced8c8cf960">
  <xsd:schema xmlns:xsd="http://www.w3.org/2001/XMLSchema" xmlns:xs="http://www.w3.org/2001/XMLSchema" xmlns:p="http://schemas.microsoft.com/office/2006/metadata/properties" xmlns:ns2="bb5988d6-8fef-43bf-8684-73b55c79ce34" targetNamespace="http://schemas.microsoft.com/office/2006/metadata/properties" ma:root="true" ma:fieldsID="6fbfcf0d697d23a5ad96e9e0867e31df" ns2:_="">
    <xsd:import namespace="bb5988d6-8fef-43bf-8684-73b55c79ce3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6E8E9A-02A1-421C-AB21-0AF5076996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9C10F2-9044-4C9F-93AF-11DC0A3D15AC}">
  <ds:schemaRefs>
    <ds:schemaRef ds:uri="http://www.w3.org/XML/1998/namespace"/>
    <ds:schemaRef ds:uri="http://schemas.microsoft.com/office/2006/documentManagement/types"/>
    <ds:schemaRef ds:uri="bb5988d6-8fef-43bf-8684-73b55c79ce34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AA8B253-C32D-41B8-9DF0-924E042E1C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1584</Words>
  <Application>Microsoft Office PowerPoint</Application>
  <PresentationFormat>On-screen Show (16:9)</PresentationFormat>
  <Paragraphs>476</Paragraphs>
  <Slides>72</Slides>
  <Notes>10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Arial</vt:lpstr>
      <vt:lpstr>Calibri</vt:lpstr>
      <vt:lpstr>Myriad Bold</vt:lpstr>
      <vt:lpstr>Segoe UI</vt:lpstr>
      <vt:lpstr>Segoe UI Light</vt:lpstr>
      <vt:lpstr>Segoe UI Semilight</vt:lpstr>
      <vt:lpstr>Wingdings</vt:lpstr>
      <vt:lpstr>Office Theme</vt:lpstr>
      <vt:lpstr>Office Theme</vt:lpstr>
      <vt:lpstr>Office Theme</vt:lpstr>
      <vt:lpstr>Important Presenter Notes</vt:lpstr>
      <vt:lpstr>Important Presenter Notes</vt:lpstr>
      <vt:lpstr>Quick Best Practices</vt:lpstr>
      <vt:lpstr>Quick Best Practices</vt:lpstr>
      <vt:lpstr>PowerPoint Presentation</vt:lpstr>
      <vt:lpstr>Introduction – Mitch Milam</vt:lpstr>
      <vt:lpstr>Session Objectives</vt:lpstr>
      <vt:lpstr>Agenda</vt:lpstr>
      <vt:lpstr>&lt;HEADer TExt: Size 30pt&gt;</vt:lpstr>
      <vt:lpstr>overview</vt:lpstr>
      <vt:lpstr>What is the Web API Preview?</vt:lpstr>
      <vt:lpstr>New, Better, Different</vt:lpstr>
      <vt:lpstr>Remember, it is a Preview</vt:lpstr>
      <vt:lpstr>Why is this useful to me?</vt:lpstr>
      <vt:lpstr>Multiple Platforms</vt:lpstr>
      <vt:lpstr>Technical Specifics</vt:lpstr>
      <vt:lpstr>Self–Documenting</vt:lpstr>
      <vt:lpstr>Primitive types</vt:lpstr>
      <vt:lpstr>Entity Types</vt:lpstr>
      <vt:lpstr>Type Inheritance</vt:lpstr>
      <vt:lpstr>Entity Properties</vt:lpstr>
      <vt:lpstr>Navigation Properties</vt:lpstr>
      <vt:lpstr>Bound Functions</vt:lpstr>
      <vt:lpstr>Unbound Functions</vt:lpstr>
      <vt:lpstr>Unbound Function List</vt:lpstr>
      <vt:lpstr>Unbound Actions</vt:lpstr>
      <vt:lpstr>Unbound Actions List</vt:lpstr>
      <vt:lpstr>The Difference Between Functions and Actions</vt:lpstr>
      <vt:lpstr>Complex Types</vt:lpstr>
      <vt:lpstr>Enum Types</vt:lpstr>
      <vt:lpstr>Service configuration</vt:lpstr>
      <vt:lpstr>Assumptions</vt:lpstr>
      <vt:lpstr>The Process (one–time)</vt:lpstr>
      <vt:lpstr>Activate the Web Api preview feature</vt:lpstr>
      <vt:lpstr>Activate the Web API Preview</vt:lpstr>
      <vt:lpstr>Register your application</vt:lpstr>
      <vt:lpstr>Application Registration Steps (part 1)</vt:lpstr>
      <vt:lpstr>Azure Active Directory</vt:lpstr>
      <vt:lpstr>Application Registration Steps (part 2)</vt:lpstr>
      <vt:lpstr>Application Registration Steps (part 2)</vt:lpstr>
      <vt:lpstr>Application Registration Steps (part 2)</vt:lpstr>
      <vt:lpstr>Application Registration Steps (part 2)</vt:lpstr>
      <vt:lpstr>Application Registration Steps (part 2)</vt:lpstr>
      <vt:lpstr>Application Registration Steps (part 2)</vt:lpstr>
      <vt:lpstr>Application Registration Steps (part 2)</vt:lpstr>
      <vt:lpstr>Application Registration Steps (part 2)</vt:lpstr>
      <vt:lpstr>Application Registration Steps (part 2)</vt:lpstr>
      <vt:lpstr>Writing code</vt:lpstr>
      <vt:lpstr>Learning Path</vt:lpstr>
      <vt:lpstr>Web API Helper Code</vt:lpstr>
      <vt:lpstr>Web API Helper Methods</vt:lpstr>
      <vt:lpstr>Required Nuget Packages</vt:lpstr>
      <vt:lpstr>Authentication Configuration</vt:lpstr>
      <vt:lpstr>Authentication (Execution)</vt:lpstr>
      <vt:lpstr>Sample: Create an Account</vt:lpstr>
      <vt:lpstr>Create Helper Code</vt:lpstr>
      <vt:lpstr>Generating strongly typed classes</vt:lpstr>
      <vt:lpstr>Generating Strongly Typed Classes</vt:lpstr>
      <vt:lpstr>Generating Strongly Typed Classes</vt:lpstr>
      <vt:lpstr>Generating Strongly Typed Classes</vt:lpstr>
      <vt:lpstr>Generating Strongly Typed Classes</vt:lpstr>
      <vt:lpstr>Generating Strongly Typed Classes</vt:lpstr>
      <vt:lpstr>Generating Strongly Typed Classes</vt:lpstr>
      <vt:lpstr>Additional tools</vt:lpstr>
      <vt:lpstr>Additional Tools</vt:lpstr>
      <vt:lpstr>Additional Tools</vt:lpstr>
      <vt:lpstr>Notes and developments (post–summit)</vt:lpstr>
      <vt:lpstr>Notes and Developments</vt:lpstr>
      <vt:lpstr>Questions?</vt:lpstr>
      <vt:lpstr>Contact Info</vt:lpstr>
      <vt:lpstr>Thank you!</vt:lpstr>
      <vt:lpstr>PowerPoint Presentation</vt:lpstr>
    </vt:vector>
  </TitlesOfParts>
  <Company>Jeff Creative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Plowman</dc:creator>
  <cp:lastModifiedBy>Mitch Milam</cp:lastModifiedBy>
  <cp:revision>218</cp:revision>
  <dcterms:created xsi:type="dcterms:W3CDTF">2015-07-22T22:27:55Z</dcterms:created>
  <dcterms:modified xsi:type="dcterms:W3CDTF">2016-02-17T19:01:16Z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