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60" r:id="rId5"/>
    <p:sldMasterId id="2147483662" r:id="rId6"/>
  </p:sldMasterIdLst>
  <p:notesMasterIdLst>
    <p:notesMasterId r:id="rId45"/>
  </p:notesMasterIdLst>
  <p:handoutMasterIdLst>
    <p:handoutMasterId r:id="rId46"/>
  </p:handoutMasterIdLst>
  <p:sldIdLst>
    <p:sldId id="265" r:id="rId7"/>
    <p:sldId id="267" r:id="rId8"/>
    <p:sldId id="266" r:id="rId9"/>
    <p:sldId id="268" r:id="rId10"/>
    <p:sldId id="256" r:id="rId11"/>
    <p:sldId id="280" r:id="rId12"/>
    <p:sldId id="275" r:id="rId13"/>
    <p:sldId id="276" r:id="rId14"/>
    <p:sldId id="260" r:id="rId15"/>
    <p:sldId id="282" r:id="rId16"/>
    <p:sldId id="284" r:id="rId17"/>
    <p:sldId id="283" r:id="rId18"/>
    <p:sldId id="291" r:id="rId19"/>
    <p:sldId id="293" r:id="rId20"/>
    <p:sldId id="292" r:id="rId21"/>
    <p:sldId id="285" r:id="rId22"/>
    <p:sldId id="307" r:id="rId23"/>
    <p:sldId id="286" r:id="rId24"/>
    <p:sldId id="298" r:id="rId25"/>
    <p:sldId id="296" r:id="rId26"/>
    <p:sldId id="297" r:id="rId27"/>
    <p:sldId id="299" r:id="rId28"/>
    <p:sldId id="295" r:id="rId29"/>
    <p:sldId id="294" r:id="rId30"/>
    <p:sldId id="288" r:id="rId31"/>
    <p:sldId id="300" r:id="rId32"/>
    <p:sldId id="289" r:id="rId33"/>
    <p:sldId id="301" r:id="rId34"/>
    <p:sldId id="302" r:id="rId35"/>
    <p:sldId id="303" r:id="rId36"/>
    <p:sldId id="290" r:id="rId37"/>
    <p:sldId id="304" r:id="rId38"/>
    <p:sldId id="305" r:id="rId39"/>
    <p:sldId id="306" r:id="rId40"/>
    <p:sldId id="308" r:id="rId41"/>
    <p:sldId id="278" r:id="rId42"/>
    <p:sldId id="279" r:id="rId43"/>
    <p:sldId id="261" r:id="rId4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564AE01-CA99-9B48-A131-4D9BCB7E9CDA}">
          <p14:sldIdLst>
            <p14:sldId id="265"/>
            <p14:sldId id="267"/>
            <p14:sldId id="266"/>
            <p14:sldId id="268"/>
            <p14:sldId id="256"/>
            <p14:sldId id="280"/>
            <p14:sldId id="275"/>
            <p14:sldId id="276"/>
          </p14:sldIdLst>
        </p14:section>
        <p14:section name="Overview" id="{1B11C8F5-12CB-9948-B238-898DF3EFDE6C}">
          <p14:sldIdLst>
            <p14:sldId id="260"/>
            <p14:sldId id="282"/>
            <p14:sldId id="284"/>
            <p14:sldId id="283"/>
            <p14:sldId id="291"/>
            <p14:sldId id="293"/>
            <p14:sldId id="292"/>
            <p14:sldId id="285"/>
            <p14:sldId id="307"/>
            <p14:sldId id="286"/>
            <p14:sldId id="298"/>
            <p14:sldId id="296"/>
            <p14:sldId id="297"/>
            <p14:sldId id="299"/>
            <p14:sldId id="295"/>
            <p14:sldId id="294"/>
            <p14:sldId id="288"/>
            <p14:sldId id="300"/>
            <p14:sldId id="289"/>
            <p14:sldId id="301"/>
            <p14:sldId id="302"/>
            <p14:sldId id="303"/>
            <p14:sldId id="290"/>
            <p14:sldId id="304"/>
            <p14:sldId id="305"/>
            <p14:sldId id="306"/>
            <p14:sldId id="308"/>
            <p14:sldId id="278"/>
            <p14:sldId id="279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A48"/>
    <a:srgbClr val="ED2626"/>
    <a:srgbClr val="017490"/>
    <a:srgbClr val="66CFE1"/>
    <a:srgbClr val="ED2624"/>
    <a:srgbClr val="D4D4D4"/>
    <a:srgbClr val="FFFFFF"/>
    <a:srgbClr val="000026"/>
    <a:srgbClr val="00004D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599" autoAdjust="0"/>
  </p:normalViewPr>
  <p:slideViewPr>
    <p:cSldViewPr snapToGrid="0" snapToObjects="1">
      <p:cViewPr varScale="1">
        <p:scale>
          <a:sx n="140" d="100"/>
          <a:sy n="140" d="100"/>
        </p:scale>
        <p:origin x="696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45176-A105-D341-A5E0-1294E1A0FFE5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5AA56-D154-3749-9B92-00ADA0BE9C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965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706E6-6A5F-AE4B-801F-2A34364CD371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78B75-A691-EA4F-B215-437ECD8202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446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Title slide to be customized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78B75-A691-EA4F-B215-437ECD8202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74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Introduction slide to be customized. Add intro slide</a:t>
            </a:r>
            <a:r>
              <a:rPr lang="en-US" baseline="0" dirty="0" smtClean="0"/>
              <a:t> for each panelist.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D4FE4-F3FE-4293-BC96-3F37C8B025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15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Objectives slide to be customized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78B75-A691-EA4F-B215-437ECD8202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03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Agenda slide to be customized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78B75-A691-EA4F-B215-437ECD8202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86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</a:t>
            </a:r>
            <a:r>
              <a:rPr lang="en-US" baseline="0" dirty="0" smtClean="0"/>
              <a:t> of section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78B75-A691-EA4F-B215-437ECD8202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42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presenter contact info (no logos</a:t>
            </a:r>
            <a:r>
              <a:rPr lang="en-US" baseline="0" dirty="0" smtClean="0"/>
              <a:t> or images)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78B75-A691-EA4F-B215-437ECD8202D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90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 you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78B75-A691-EA4F-B215-437ECD8202D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23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78B75-A691-EA4F-B215-437ECD8202D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6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no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285" y="631768"/>
            <a:ext cx="1676400" cy="558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4" y="239948"/>
            <a:ext cx="1732095" cy="7621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464" y="1709082"/>
            <a:ext cx="7772400" cy="1102519"/>
          </a:xfrm>
        </p:spPr>
        <p:txBody>
          <a:bodyPr>
            <a:normAutofit/>
          </a:bodyPr>
          <a:lstStyle>
            <a:lvl1pPr algn="ctr">
              <a:defRPr sz="3200" b="0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64195"/>
            <a:ext cx="6400800" cy="846008"/>
          </a:xfrm>
        </p:spPr>
        <p:txBody>
          <a:bodyPr>
            <a:noAutofit/>
          </a:bodyPr>
          <a:lstStyle>
            <a:lvl1pPr marL="0" indent="0" algn="ctr">
              <a:buNone/>
              <a:defRPr sz="2200" b="0" i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157458"/>
            <a:ext cx="9144000" cy="91440"/>
          </a:xfrm>
          <a:prstGeom prst="rect">
            <a:avLst/>
          </a:prstGeom>
          <a:solidFill>
            <a:srgbClr val="0174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3894663"/>
            <a:ext cx="9144000" cy="91440"/>
          </a:xfrm>
          <a:prstGeom prst="rect">
            <a:avLst/>
          </a:prstGeom>
          <a:solidFill>
            <a:srgbClr val="0174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6371921" y="650990"/>
            <a:ext cx="932484" cy="932484"/>
          </a:xfrm>
          <a:prstGeom prst="ellipse">
            <a:avLst/>
          </a:prstGeom>
          <a:solidFill>
            <a:srgbClr val="013A48"/>
          </a:solidFill>
          <a:ln>
            <a:solidFill>
              <a:srgbClr val="D4D4D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13A48"/>
              </a:solidFill>
            </a:endParaRPr>
          </a:p>
        </p:txBody>
      </p:sp>
      <p:pic>
        <p:nvPicPr>
          <p:cNvPr id="15" name="Picture 14" descr="white_twitter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682251" y="797857"/>
            <a:ext cx="302748" cy="302748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314171" y="1136292"/>
            <a:ext cx="10438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kern="1200" baseline="30000" dirty="0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#</a:t>
            </a:r>
            <a:r>
              <a:rPr lang="en-US" sz="1200" b="1" kern="1200" baseline="30000" dirty="0" err="1" smtClean="0">
                <a:solidFill>
                  <a:schemeClr val="bg1"/>
                </a:solidFill>
                <a:latin typeface="Calibri"/>
                <a:ea typeface="+mn-ea"/>
                <a:cs typeface="Calibri"/>
              </a:rPr>
              <a:t>CRMUGSummit</a:t>
            </a:r>
            <a:endParaRPr lang="en-US" sz="1200" b="1" kern="1200" baseline="30000" dirty="0" smtClean="0">
              <a:solidFill>
                <a:schemeClr val="bg1"/>
              </a:solidFill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828234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28234"/>
            <a:ext cx="6019800" cy="3290888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157458"/>
            <a:ext cx="9144000" cy="3986042"/>
          </a:xfrm>
          <a:prstGeom prst="rect">
            <a:avLst/>
          </a:prstGeom>
          <a:solidFill>
            <a:srgbClr val="0174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26907"/>
            <a:ext cx="7772400" cy="1101725"/>
          </a:xfrm>
        </p:spPr>
        <p:txBody>
          <a:bodyPr>
            <a:normAutofit/>
          </a:bodyPr>
          <a:lstStyle>
            <a:lvl1pPr>
              <a:defRPr sz="3000" cap="all">
                <a:solidFill>
                  <a:srgbClr val="FFFFFF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64" y="239948"/>
            <a:ext cx="1732095" cy="762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248898"/>
            <a:ext cx="9144000" cy="2645765"/>
          </a:xfrm>
          <a:prstGeom prst="rect">
            <a:avLst/>
          </a:prstGeom>
          <a:solidFill>
            <a:srgbClr val="0174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0645" y="1883832"/>
            <a:ext cx="2857571" cy="126892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1157458"/>
            <a:ext cx="9144000" cy="91440"/>
          </a:xfrm>
          <a:prstGeom prst="rect">
            <a:avLst/>
          </a:prstGeom>
          <a:solidFill>
            <a:srgbClr val="ED26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3894663"/>
            <a:ext cx="9144000" cy="91440"/>
          </a:xfrm>
          <a:prstGeom prst="rect">
            <a:avLst/>
          </a:prstGeom>
          <a:solidFill>
            <a:srgbClr val="ED26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ED2624"/>
              </a:buClr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>
                <a:solidFill>
                  <a:srgbClr val="FFFFFF"/>
                </a:solidFill>
                <a:latin typeface="Myriad Bold"/>
                <a:cs typeface="Myriad Bold"/>
              </a:defRPr>
            </a:lvl1pPr>
          </a:lstStyle>
          <a:p>
            <a:fld id="{5CD6C17D-3397-F346-B995-5003D7EC1FF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16749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319" y="3073317"/>
            <a:ext cx="7868610" cy="1021556"/>
          </a:xfrm>
        </p:spPr>
        <p:txBody>
          <a:bodyPr anchor="t">
            <a:normAutofit/>
          </a:bodyPr>
          <a:lstStyle>
            <a:lvl1pPr algn="l">
              <a:defRPr sz="3000" b="0" cap="all">
                <a:solidFill>
                  <a:srgbClr val="013A4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5024"/>
            <a:ext cx="4038600" cy="254555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5024"/>
            <a:ext cx="4038600" cy="254555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rgbClr val="013A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200" b="1">
                <a:solidFill>
                  <a:srgbClr val="013A4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6749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>
            <a:normAutofit/>
          </a:bodyPr>
          <a:lstStyle>
            <a:lvl1pPr algn="l">
              <a:defRPr sz="1800" b="1">
                <a:solidFill>
                  <a:srgbClr val="013A4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solidFill>
                  <a:srgbClr val="013A4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47" y="4483943"/>
            <a:ext cx="692658" cy="3048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4883570"/>
            <a:ext cx="9144000" cy="274320"/>
          </a:xfrm>
          <a:prstGeom prst="rect">
            <a:avLst/>
          </a:prstGeom>
          <a:solidFill>
            <a:srgbClr val="0174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49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285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49533" y="48888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fld id="{5CD6C17D-3397-F346-B995-5003D7EC1FF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45655" y="942836"/>
            <a:ext cx="8229600" cy="1588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white_twitter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04285" y="4925416"/>
            <a:ext cx="162560" cy="16256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11856" y="4944658"/>
            <a:ext cx="2211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b="1" kern="1200" baseline="300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#</a:t>
            </a:r>
            <a:r>
              <a:rPr lang="en-US" sz="1500" b="1" kern="1200" baseline="30000" dirty="0" err="1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CRMUGSummit</a:t>
            </a:r>
            <a:r>
              <a:rPr lang="en-US" sz="1500" b="1" kern="1200" baseline="300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| #INreno15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000" b="1" i="0" kern="1200" cap="all">
          <a:solidFill>
            <a:srgbClr val="013A48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ED2624"/>
        </a:buClr>
        <a:buSzPct val="80000"/>
        <a:buFont typeface="Wingdings" charset="2"/>
        <a:buChar char="§"/>
        <a:defRPr sz="2800" b="0" i="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Tx/>
        <a:buSzPct val="60000"/>
        <a:buFont typeface="Arial"/>
        <a:buChar char="–"/>
        <a:defRPr sz="2400" b="0" i="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chemeClr val="bg1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7565C-20E1-FA4E-A039-41B7B109729E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BFB23-46FF-484F-AA9F-7BB9B2B457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78ABE-807D-7042-ABF2-71D316539D84}" type="datetimeFigureOut">
              <a:rPr lang="en-US" smtClean="0"/>
              <a:pPr/>
              <a:t>10/15/2015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40B0B-3B8E-8C49-AFDC-F75DD8BF8D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mug.com/viewdocument/?DocumentKey=8dc8e942-a018-4ae0-90ef-7d2eeb113677" TargetMode="External"/><Relationship Id="rId2" Type="http://schemas.openxmlformats.org/officeDocument/2006/relationships/hyperlink" Target="http://1drv.ms/1U1xUA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Please save this </a:t>
            </a:r>
            <a:r>
              <a:rPr lang="en-US" sz="2000" dirty="0"/>
              <a:t>file </a:t>
            </a:r>
            <a:r>
              <a:rPr lang="en-US" sz="2000" dirty="0" smtClean="0"/>
              <a:t>using the Session Code and Title, e.g., </a:t>
            </a:r>
            <a:r>
              <a:rPr lang="en-US" sz="2000" i="1" dirty="0" smtClean="0"/>
              <a:t>“FIN08_BestPracticesWithYearEndClosing”</a:t>
            </a:r>
          </a:p>
          <a:p>
            <a:r>
              <a:rPr lang="en-US" sz="2000" dirty="0" smtClean="0"/>
              <a:t>Slides 1-4 contain presenter notes and are hidden.</a:t>
            </a:r>
          </a:p>
          <a:p>
            <a:r>
              <a:rPr lang="en-US" sz="2000" dirty="0" smtClean="0"/>
              <a:t>Slides 5 and following are slide layouts. Delete any you don’t use.</a:t>
            </a:r>
          </a:p>
          <a:p>
            <a:r>
              <a:rPr lang="en-US" sz="2000" dirty="0" smtClean="0"/>
              <a:t>Include your photo &amp; company </a:t>
            </a:r>
            <a:r>
              <a:rPr lang="en-US" sz="2000" dirty="0"/>
              <a:t>logo on </a:t>
            </a:r>
            <a:r>
              <a:rPr lang="en-US" sz="2000" dirty="0" smtClean="0"/>
              <a:t>your </a:t>
            </a:r>
            <a:r>
              <a:rPr lang="en-US" sz="2000" u="sng" dirty="0" smtClean="0"/>
              <a:t>intro </a:t>
            </a:r>
            <a:r>
              <a:rPr lang="en-US" sz="2000" u="sng" dirty="0"/>
              <a:t>slide only</a:t>
            </a:r>
            <a:r>
              <a:rPr lang="en-US" sz="2000" dirty="0"/>
              <a:t> (slide </a:t>
            </a:r>
            <a:r>
              <a:rPr lang="en-US" sz="2000" dirty="0" smtClean="0"/>
              <a:t>6)</a:t>
            </a:r>
            <a:endParaRPr lang="en-US" sz="2000" dirty="0"/>
          </a:p>
          <a:p>
            <a:r>
              <a:rPr lang="en-US" sz="2000" dirty="0" smtClean="0"/>
              <a:t>During your introduction, it is </a:t>
            </a:r>
            <a:r>
              <a:rPr lang="en-US" sz="2000" dirty="0"/>
              <a:t>appropriate to provide a brief background (1 minute or less) on your organization</a:t>
            </a:r>
            <a:r>
              <a:rPr lang="en-US" sz="2000" dirty="0" smtClean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Presenter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WPF Login control</a:t>
            </a:r>
          </a:p>
          <a:p>
            <a:r>
              <a:rPr lang="en-US" dirty="0" smtClean="0"/>
              <a:t>PowerShell support for authentication and connections</a:t>
            </a:r>
          </a:p>
          <a:p>
            <a:r>
              <a:rPr lang="en-US" dirty="0" smtClean="0"/>
              <a:t>Provides thread safety</a:t>
            </a:r>
          </a:p>
          <a:p>
            <a:r>
              <a:rPr lang="en-US" dirty="0" smtClean="0"/>
              <a:t>Supports secure storage of credentials</a:t>
            </a:r>
          </a:p>
          <a:p>
            <a:r>
              <a:rPr lang="en-US" dirty="0" smtClean="0"/>
              <a:t>Provides built-in diagnostics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Xrm</a:t>
            </a:r>
            <a:r>
              <a:rPr lang="en-US" dirty="0" smtClean="0"/>
              <a:t> tools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00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Unified Service Desk</a:t>
            </a:r>
          </a:p>
          <a:p>
            <a:r>
              <a:rPr lang="en-US" dirty="0" smtClean="0"/>
              <a:t>Package </a:t>
            </a:r>
            <a:r>
              <a:rPr lang="en-US" dirty="0" err="1" smtClean="0"/>
              <a:t>Deployer</a:t>
            </a:r>
            <a:endParaRPr lang="en-US" dirty="0" smtClean="0"/>
          </a:p>
          <a:p>
            <a:r>
              <a:rPr lang="en-US" dirty="0" smtClean="0"/>
              <a:t>Configuration Migration Tool</a:t>
            </a:r>
          </a:p>
          <a:p>
            <a:r>
              <a:rPr lang="en-US" dirty="0" smtClean="0"/>
              <a:t>And others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6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Interface for CRM APIs</a:t>
            </a:r>
          </a:p>
          <a:p>
            <a:r>
              <a:rPr lang="en-US" dirty="0" smtClean="0"/>
              <a:t>Common login control</a:t>
            </a:r>
          </a:p>
          <a:p>
            <a:r>
              <a:rPr lang="en-US" dirty="0" smtClean="0"/>
              <a:t>Web resource utility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</a:t>
            </a:r>
            <a:r>
              <a:rPr lang="en-US" dirty="0" err="1" smtClean="0"/>
              <a:t>xrm</a:t>
            </a:r>
            <a:r>
              <a:rPr lang="en-US" dirty="0" smtClean="0"/>
              <a:t> tooling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3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Low-level </a:t>
            </a:r>
            <a:r>
              <a:rPr lang="en-US" dirty="0"/>
              <a:t>interaction and wrapper methods for the CRM </a:t>
            </a:r>
            <a:r>
              <a:rPr lang="en-US" dirty="0" smtClean="0"/>
              <a:t>APIs</a:t>
            </a:r>
          </a:p>
          <a:p>
            <a:r>
              <a:rPr lang="en-US" dirty="0"/>
              <a:t>I</a:t>
            </a:r>
            <a:r>
              <a:rPr lang="en-US" dirty="0" smtClean="0"/>
              <a:t>nstrumented API</a:t>
            </a:r>
          </a:p>
          <a:p>
            <a:r>
              <a:rPr lang="en-US" dirty="0" smtClean="0"/>
              <a:t>Thread-safe</a:t>
            </a:r>
          </a:p>
          <a:p>
            <a:r>
              <a:rPr lang="en-US" dirty="0" smtClean="0"/>
              <a:t>Built-in debugging and tracing support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 for CRM </a:t>
            </a:r>
            <a:r>
              <a:rPr lang="en-US" dirty="0" smtClean="0"/>
              <a:t>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35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WPF user control that provides a common user interface for the sign in experience to Microsoft Dynamics </a:t>
            </a:r>
            <a:r>
              <a:rPr lang="en-US" dirty="0" smtClean="0"/>
              <a:t>CRM</a:t>
            </a:r>
          </a:p>
          <a:p>
            <a:r>
              <a:rPr lang="en-US" dirty="0"/>
              <a:t>S</a:t>
            </a:r>
            <a:r>
              <a:rPr lang="en-US" dirty="0" smtClean="0"/>
              <a:t>upports </a:t>
            </a:r>
            <a:r>
              <a:rPr lang="en-US" dirty="0"/>
              <a:t>all the authentication modes, except </a:t>
            </a:r>
            <a:r>
              <a:rPr lang="en-US" dirty="0" err="1" smtClean="0"/>
              <a:t>Oauth</a:t>
            </a:r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uilt-in </a:t>
            </a:r>
            <a:r>
              <a:rPr lang="en-US" dirty="0"/>
              <a:t>encryption for securely storing your </a:t>
            </a:r>
            <a:r>
              <a:rPr lang="en-US" dirty="0" smtClean="0"/>
              <a:t>credentials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login control</a:t>
            </a:r>
          </a:p>
        </p:txBody>
      </p:sp>
    </p:spTree>
    <p:extLst>
      <p:ext uri="{BB962C8B-B14F-4D97-AF65-F5344CB8AC3E}">
        <p14:creationId xmlns:p14="http://schemas.microsoft.com/office/powerpoint/2010/main" val="111916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support for accessing web resources of the types:</a:t>
            </a:r>
          </a:p>
          <a:p>
            <a:pPr lvl="1"/>
            <a:r>
              <a:rPr lang="en-US" dirty="0" smtClean="0"/>
              <a:t>Image</a:t>
            </a:r>
          </a:p>
          <a:p>
            <a:pPr lvl="1"/>
            <a:r>
              <a:rPr lang="en-US" dirty="0" smtClean="0"/>
              <a:t>XML</a:t>
            </a:r>
          </a:p>
          <a:p>
            <a:r>
              <a:rPr lang="en-US" dirty="0" smtClean="0"/>
              <a:t>Images are returned as a </a:t>
            </a:r>
            <a:r>
              <a:rPr lang="en-US" dirty="0"/>
              <a:t>WPF </a:t>
            </a:r>
            <a:r>
              <a:rPr lang="en-US" dirty="0" err="1" smtClean="0"/>
              <a:t>BitmapImage</a:t>
            </a:r>
            <a:endParaRPr lang="en-US" dirty="0"/>
          </a:p>
          <a:p>
            <a:r>
              <a:rPr lang="en-US" dirty="0" smtClean="0"/>
              <a:t>XML is returned as a string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resource utility</a:t>
            </a:r>
          </a:p>
        </p:txBody>
      </p:sp>
    </p:spTree>
    <p:extLst>
      <p:ext uri="{BB962C8B-B14F-4D97-AF65-F5344CB8AC3E}">
        <p14:creationId xmlns:p14="http://schemas.microsoft.com/office/powerpoint/2010/main" val="57169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Connect to CRM using </a:t>
            </a:r>
            <a:r>
              <a:rPr lang="en-US" dirty="0" smtClean="0"/>
              <a:t>an existing </a:t>
            </a:r>
            <a:r>
              <a:rPr lang="en-US" dirty="0" err="1" smtClean="0"/>
              <a:t>OrganizationServiceProxy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Connect to:</a:t>
            </a:r>
          </a:p>
          <a:p>
            <a:pPr lvl="1"/>
            <a:r>
              <a:rPr lang="en-US" dirty="0"/>
              <a:t>CRM Online (Live ID) </a:t>
            </a:r>
          </a:p>
          <a:p>
            <a:pPr lvl="1"/>
            <a:r>
              <a:rPr lang="en-US" dirty="0"/>
              <a:t>CRM Online (Office 365) </a:t>
            </a:r>
          </a:p>
          <a:p>
            <a:pPr lvl="1"/>
            <a:r>
              <a:rPr lang="en-US" dirty="0"/>
              <a:t>CRM on-premises (Active Directory) </a:t>
            </a:r>
          </a:p>
          <a:p>
            <a:pPr lvl="1"/>
            <a:r>
              <a:rPr lang="en-US" dirty="0"/>
              <a:t>CRM Internet-facing deployment (IFD) </a:t>
            </a:r>
          </a:p>
          <a:p>
            <a:pPr lvl="1"/>
            <a:r>
              <a:rPr lang="en-US" dirty="0"/>
              <a:t>CRM (Claims-based)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Xrm</a:t>
            </a:r>
            <a:r>
              <a:rPr lang="en-US" dirty="0" smtClean="0"/>
              <a:t> tooling for </a:t>
            </a:r>
            <a:r>
              <a:rPr lang="en-US" dirty="0" smtClean="0"/>
              <a:t>Connecting to CRM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CrmServiceClient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crmSvc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CrmServiceClient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"&lt;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&gt;",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"&lt;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Password&gt;",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CRMonlineRegion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&gt;",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&gt;",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isOffice365:true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Sample: Connect to </a:t>
            </a:r>
            <a:r>
              <a:rPr lang="en-US" dirty="0" err="1" smtClean="0"/>
              <a:t>crm</a:t>
            </a:r>
            <a:r>
              <a:rPr lang="en-US" dirty="0" smtClean="0"/>
              <a:t> using office 365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6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Get-</a:t>
            </a:r>
            <a:r>
              <a:rPr lang="en-US" b="1" dirty="0" err="1"/>
              <a:t>CrmConnection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Connects to CRM given a value URL and credentials</a:t>
            </a:r>
          </a:p>
          <a:p>
            <a:r>
              <a:rPr lang="en-US" b="1" dirty="0" smtClean="0"/>
              <a:t>Get-</a:t>
            </a:r>
            <a:r>
              <a:rPr lang="en-US" b="1" dirty="0" err="1" smtClean="0"/>
              <a:t>CrmOrganizations</a:t>
            </a:r>
            <a:endParaRPr lang="en-US" dirty="0"/>
          </a:p>
          <a:p>
            <a:pPr lvl="1"/>
            <a:r>
              <a:rPr lang="en-US" dirty="0" smtClean="0"/>
              <a:t>Returns a list of CRM organizations available to the user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powershell</a:t>
            </a:r>
            <a:r>
              <a:rPr lang="en-US" dirty="0" smtClean="0"/>
              <a:t> </a:t>
            </a:r>
            <a:r>
              <a:rPr lang="en-US" dirty="0" err="1" smtClean="0"/>
              <a:t>cmdlets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00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err="1"/>
              <a:t>Microsoft.Xrm.Tooling.Connector</a:t>
            </a:r>
            <a:r>
              <a:rPr lang="en-US" sz="3200" dirty="0"/>
              <a:t> Namespace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6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Attendees </a:t>
            </a:r>
            <a:r>
              <a:rPr lang="en-US" dirty="0"/>
              <a:t>love when you submit your slides and reference materials </a:t>
            </a:r>
            <a:r>
              <a:rPr lang="en-US" dirty="0" smtClean="0"/>
              <a:t>(if using) in </a:t>
            </a:r>
            <a:r>
              <a:rPr lang="en-US" dirty="0"/>
              <a:t>advance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Submit your slides and reference materials by Sept. </a:t>
            </a:r>
            <a:r>
              <a:rPr lang="en-US" dirty="0">
                <a:solidFill>
                  <a:srgbClr val="FF0000"/>
                </a:solidFill>
              </a:rPr>
              <a:t>30 via OneDrive - 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http://</a:t>
            </a:r>
            <a:r>
              <a:rPr lang="en-US" dirty="0" smtClean="0">
                <a:solidFill>
                  <a:srgbClr val="FF0000"/>
                </a:solidFill>
                <a:hlinkClick r:id="rId2"/>
              </a:rPr>
              <a:t>1drv.ms/1U1xUAy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CRMUG will review and edit slides if needed. </a:t>
            </a:r>
            <a:br>
              <a:rPr lang="en-US" dirty="0" smtClean="0"/>
            </a:br>
            <a:r>
              <a:rPr lang="en-US" dirty="0" smtClean="0"/>
              <a:t>If edited, CRMUG will email your final slides. </a:t>
            </a:r>
          </a:p>
          <a:p>
            <a:r>
              <a:rPr lang="en-US" dirty="0" smtClean="0"/>
              <a:t>Check out the </a:t>
            </a:r>
            <a:r>
              <a:rPr lang="en-US" dirty="0" smtClean="0">
                <a:hlinkClick r:id="rId3"/>
              </a:rPr>
              <a:t>Speaker Guide</a:t>
            </a:r>
            <a:r>
              <a:rPr lang="en-US" dirty="0" smtClean="0"/>
              <a:t> for more details!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Presenter Notes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2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2">
            <a:normAutofit fontScale="47500" lnSpcReduction="20000"/>
          </a:bodyPr>
          <a:lstStyle/>
          <a:p>
            <a:r>
              <a:rPr lang="en-US" dirty="0" err="1" smtClean="0"/>
              <a:t>AttributeData</a:t>
            </a:r>
            <a:endParaRPr lang="en-US" dirty="0"/>
          </a:p>
          <a:p>
            <a:r>
              <a:rPr lang="en-US" dirty="0" err="1"/>
              <a:t>BatchItemOrganizationRequest</a:t>
            </a:r>
            <a:endParaRPr lang="en-US" dirty="0"/>
          </a:p>
          <a:p>
            <a:r>
              <a:rPr lang="en-US" dirty="0" err="1"/>
              <a:t>BooleanAttributeData</a:t>
            </a:r>
            <a:endParaRPr lang="en-US" dirty="0"/>
          </a:p>
          <a:p>
            <a:r>
              <a:rPr lang="en-US" dirty="0" err="1"/>
              <a:t>CrmDataTypeWrapper</a:t>
            </a:r>
            <a:endParaRPr lang="en-US" dirty="0"/>
          </a:p>
          <a:p>
            <a:r>
              <a:rPr lang="en-US" dirty="0" err="1"/>
              <a:t>crmMessageInspector</a:t>
            </a:r>
            <a:endParaRPr lang="en-US" dirty="0"/>
          </a:p>
          <a:p>
            <a:r>
              <a:rPr lang="en-US" dirty="0" err="1"/>
              <a:t>CrmServiceClient</a:t>
            </a:r>
            <a:endParaRPr lang="en-US" dirty="0"/>
          </a:p>
          <a:p>
            <a:r>
              <a:rPr lang="en-US" dirty="0" err="1"/>
              <a:t>CrmFilterConditionItem</a:t>
            </a:r>
            <a:endParaRPr lang="en-US" dirty="0"/>
          </a:p>
          <a:p>
            <a:r>
              <a:rPr lang="en-US" dirty="0" err="1"/>
              <a:t>CrmSearchFilter</a:t>
            </a:r>
            <a:endParaRPr lang="en-US" dirty="0"/>
          </a:p>
          <a:p>
            <a:r>
              <a:rPr lang="en-US" dirty="0" err="1"/>
              <a:t>ImportFileItem</a:t>
            </a:r>
            <a:endParaRPr lang="en-US" dirty="0"/>
          </a:p>
          <a:p>
            <a:r>
              <a:rPr lang="en-US" dirty="0" err="1"/>
              <a:t>ImportRequest</a:t>
            </a:r>
            <a:endParaRPr lang="en-US" dirty="0"/>
          </a:p>
          <a:p>
            <a:r>
              <a:rPr lang="en-US" dirty="0" err="1"/>
              <a:t>PickListItem</a:t>
            </a:r>
            <a:endParaRPr lang="en-US" dirty="0"/>
          </a:p>
          <a:p>
            <a:r>
              <a:rPr lang="en-US" dirty="0" err="1"/>
              <a:t>PickListMetaElement</a:t>
            </a:r>
            <a:endParaRPr lang="en-US" dirty="0"/>
          </a:p>
          <a:p>
            <a:r>
              <a:rPr lang="en-US" dirty="0" err="1"/>
              <a:t>DeviceIdManager</a:t>
            </a:r>
            <a:endParaRPr lang="en-US" dirty="0"/>
          </a:p>
          <a:p>
            <a:r>
              <a:rPr lang="en-US" dirty="0" err="1"/>
              <a:t>DeviceRegistrationAuthentication</a:t>
            </a:r>
            <a:endParaRPr lang="en-US" dirty="0"/>
          </a:p>
          <a:p>
            <a:r>
              <a:rPr lang="en-US" dirty="0" err="1"/>
              <a:t>DeviceRegistrationClientInfo</a:t>
            </a:r>
            <a:endParaRPr lang="en-US" dirty="0"/>
          </a:p>
          <a:p>
            <a:r>
              <a:rPr lang="en-US" dirty="0" err="1"/>
              <a:t>DeviceRegistrationFailedException</a:t>
            </a:r>
            <a:endParaRPr lang="en-US" dirty="0"/>
          </a:p>
          <a:p>
            <a:r>
              <a:rPr lang="en-US" dirty="0" err="1"/>
              <a:t>DeviceRegistrationRequest</a:t>
            </a:r>
            <a:endParaRPr lang="en-US" dirty="0"/>
          </a:p>
          <a:p>
            <a:r>
              <a:rPr lang="en-US" dirty="0" err="1"/>
              <a:t>DeviceRegistrationResponse</a:t>
            </a:r>
            <a:endParaRPr lang="en-US" dirty="0"/>
          </a:p>
          <a:p>
            <a:r>
              <a:rPr lang="en-US" dirty="0" err="1"/>
              <a:t>DeviceRegistrationResponseError</a:t>
            </a:r>
            <a:endParaRPr lang="en-US" dirty="0"/>
          </a:p>
          <a:p>
            <a:r>
              <a:rPr lang="en-US" dirty="0" err="1"/>
              <a:t>DeviceUserName</a:t>
            </a:r>
            <a:endParaRPr lang="en-US" dirty="0"/>
          </a:p>
          <a:p>
            <a:r>
              <a:rPr lang="en-US" dirty="0" err="1"/>
              <a:t>DynamicsFileLogTraceListener</a:t>
            </a:r>
            <a:endParaRPr lang="en-US" dirty="0"/>
          </a:p>
          <a:p>
            <a:r>
              <a:rPr lang="en-US" dirty="0" err="1"/>
              <a:t>LiveDevice</a:t>
            </a:r>
            <a:endParaRPr lang="en-US" dirty="0"/>
          </a:p>
          <a:p>
            <a:r>
              <a:rPr lang="en-US" dirty="0" err="1"/>
              <a:t>PicklistAttributeData</a:t>
            </a:r>
            <a:endParaRPr lang="en-US" dirty="0"/>
          </a:p>
          <a:p>
            <a:r>
              <a:rPr lang="en-US" dirty="0" err="1"/>
              <a:t>RequestBatch</a:t>
            </a:r>
            <a:endParaRPr lang="en-US" dirty="0"/>
          </a:p>
          <a:p>
            <a:r>
              <a:rPr lang="en-US" dirty="0" err="1"/>
              <a:t>StringAttributeData</a:t>
            </a:r>
            <a:endParaRPr lang="en-US" dirty="0"/>
          </a:p>
          <a:p>
            <a:r>
              <a:rPr lang="en-US" dirty="0" err="1"/>
              <a:t>TraceControlSettings</a:t>
            </a:r>
            <a:endParaRPr lang="en-US" dirty="0"/>
          </a:p>
          <a:p>
            <a:r>
              <a:rPr lang="en-US" dirty="0"/>
              <a:t>Utilities</a:t>
            </a:r>
          </a:p>
          <a:p>
            <a:r>
              <a:rPr lang="en-US" dirty="0" err="1"/>
              <a:t>XmlUtil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classes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308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Enumeration</a:t>
            </a:r>
          </a:p>
          <a:p>
            <a:r>
              <a:rPr lang="en-US" dirty="0" err="1"/>
              <a:t>AuthenticationType</a:t>
            </a:r>
            <a:endParaRPr lang="en-US" dirty="0"/>
          </a:p>
          <a:p>
            <a:r>
              <a:rPr lang="en-US" dirty="0" err="1"/>
              <a:t>BatchStatus</a:t>
            </a:r>
            <a:endParaRPr lang="en-US" dirty="0"/>
          </a:p>
          <a:p>
            <a:r>
              <a:rPr lang="en-US" dirty="0" err="1"/>
              <a:t>CrmFieldType</a:t>
            </a:r>
            <a:endParaRPr lang="en-US" dirty="0"/>
          </a:p>
          <a:p>
            <a:r>
              <a:rPr lang="en-US" dirty="0" err="1"/>
              <a:t>FormTypeId</a:t>
            </a:r>
            <a:endParaRPr lang="en-US" dirty="0"/>
          </a:p>
          <a:p>
            <a:r>
              <a:rPr lang="en-US" dirty="0" err="1"/>
              <a:t>DataDelimiterCode</a:t>
            </a:r>
            <a:endParaRPr lang="en-US" dirty="0"/>
          </a:p>
          <a:p>
            <a:r>
              <a:rPr lang="en-US" dirty="0" err="1"/>
              <a:t>FieldDelimiterCode</a:t>
            </a:r>
            <a:endParaRPr lang="en-US" dirty="0"/>
          </a:p>
          <a:p>
            <a:r>
              <a:rPr lang="en-US" dirty="0" err="1"/>
              <a:t>FileTypeCode</a:t>
            </a:r>
            <a:endParaRPr lang="en-US" dirty="0"/>
          </a:p>
          <a:p>
            <a:r>
              <a:rPr lang="en-US" dirty="0" err="1"/>
              <a:t>ImportMode</a:t>
            </a:r>
            <a:endParaRPr lang="en-US" dirty="0"/>
          </a:p>
          <a:p>
            <a:r>
              <a:rPr lang="en-US" dirty="0" err="1"/>
              <a:t>ImportStatus</a:t>
            </a:r>
            <a:endParaRPr lang="en-US" dirty="0"/>
          </a:p>
          <a:p>
            <a:r>
              <a:rPr lang="en-US" dirty="0" err="1"/>
              <a:t>LogicalSearchOperator</a:t>
            </a:r>
            <a:endParaRPr lang="en-US" dirty="0"/>
          </a:p>
          <a:p>
            <a:r>
              <a:rPr lang="en-US" dirty="0" err="1"/>
              <a:t>LogicalSortOrder</a:t>
            </a:r>
            <a:endParaRPr lang="en-US" dirty="0"/>
          </a:p>
          <a:p>
            <a:r>
              <a:rPr lang="en-US" dirty="0" err="1" smtClean="0"/>
              <a:t>DeviceRegistrationErrorCode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Enumerations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0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CrmServiceClient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ConnectedOrgFriendlyName</a:t>
            </a:r>
            <a:endParaRPr lang="en-US" dirty="0"/>
          </a:p>
          <a:p>
            <a:r>
              <a:rPr lang="en-US" dirty="0" err="1"/>
              <a:t>ConnectedOrgPublishedEndpoints</a:t>
            </a:r>
            <a:endParaRPr lang="en-US" dirty="0"/>
          </a:p>
          <a:p>
            <a:r>
              <a:rPr lang="en-US" dirty="0" err="1"/>
              <a:t>ConnectedOrgUniqueName</a:t>
            </a:r>
            <a:endParaRPr lang="en-US" dirty="0"/>
          </a:p>
          <a:p>
            <a:r>
              <a:rPr lang="en-US" dirty="0" err="1"/>
              <a:t>ConnectedOrgVersion</a:t>
            </a:r>
            <a:endParaRPr lang="en-US" dirty="0"/>
          </a:p>
          <a:p>
            <a:r>
              <a:rPr lang="en-US" dirty="0" err="1"/>
              <a:t>ConnectionLockObject</a:t>
            </a:r>
            <a:endParaRPr lang="en-US" dirty="0"/>
          </a:p>
          <a:p>
            <a:r>
              <a:rPr lang="en-US" dirty="0" err="1"/>
              <a:t>CrmConnectOrgUriActual</a:t>
            </a:r>
            <a:endParaRPr lang="en-US" dirty="0"/>
          </a:p>
          <a:p>
            <a:r>
              <a:rPr lang="en-US" dirty="0" err="1"/>
              <a:t>IsBatchOperationsAvailable</a:t>
            </a:r>
            <a:endParaRPr lang="en-US" dirty="0"/>
          </a:p>
          <a:p>
            <a:r>
              <a:rPr lang="en-US" dirty="0" err="1"/>
              <a:t>IsReady</a:t>
            </a:r>
            <a:endParaRPr lang="en-US" dirty="0"/>
          </a:p>
          <a:p>
            <a:r>
              <a:rPr lang="en-US" dirty="0" err="1"/>
              <a:t>LastCrmError</a:t>
            </a:r>
            <a:endParaRPr lang="en-US" dirty="0"/>
          </a:p>
          <a:p>
            <a:r>
              <a:rPr lang="en-US" dirty="0" err="1"/>
              <a:t>LastCrmException</a:t>
            </a:r>
            <a:endParaRPr lang="en-US" dirty="0"/>
          </a:p>
          <a:p>
            <a:r>
              <a:rPr lang="en-US" dirty="0" err="1"/>
              <a:t>OrganizationServiceProxy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CrmServiceClient</a:t>
            </a:r>
            <a:r>
              <a:rPr lang="en-US" dirty="0" smtClean="0"/>
              <a:t>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1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numCol="3">
            <a:normAutofit fontScale="32500" lnSpcReduction="20000"/>
          </a:bodyPr>
          <a:lstStyle/>
          <a:p>
            <a:r>
              <a:rPr lang="en-US" dirty="0" err="1"/>
              <a:t>AddEntityToQueue</a:t>
            </a:r>
            <a:endParaRPr lang="en-US" dirty="0"/>
          </a:p>
          <a:p>
            <a:r>
              <a:rPr lang="en-US" dirty="0" err="1"/>
              <a:t>AssignEntityToUser</a:t>
            </a:r>
            <a:endParaRPr lang="en-US" dirty="0"/>
          </a:p>
          <a:p>
            <a:r>
              <a:rPr lang="en-US" dirty="0" err="1"/>
              <a:t>CancelSalesOrder</a:t>
            </a:r>
            <a:endParaRPr lang="en-US" dirty="0"/>
          </a:p>
          <a:p>
            <a:r>
              <a:rPr lang="en-US" dirty="0" err="1"/>
              <a:t>CloseActivity</a:t>
            </a:r>
            <a:endParaRPr lang="en-US" dirty="0"/>
          </a:p>
          <a:p>
            <a:r>
              <a:rPr lang="en-US" dirty="0" err="1"/>
              <a:t>CloseIncident</a:t>
            </a:r>
            <a:endParaRPr lang="en-US" dirty="0"/>
          </a:p>
          <a:p>
            <a:r>
              <a:rPr lang="en-US" dirty="0" err="1"/>
              <a:t>CloseOpportunity</a:t>
            </a:r>
            <a:endParaRPr lang="en-US" dirty="0"/>
          </a:p>
          <a:p>
            <a:r>
              <a:rPr lang="en-US" dirty="0" err="1"/>
              <a:t>CloseQuote</a:t>
            </a:r>
            <a:endParaRPr lang="en-US" dirty="0"/>
          </a:p>
          <a:p>
            <a:r>
              <a:rPr lang="en-US" dirty="0" err="1"/>
              <a:t>CloseTroubleTicket</a:t>
            </a:r>
            <a:endParaRPr lang="en-US" dirty="0"/>
          </a:p>
          <a:p>
            <a:r>
              <a:rPr lang="en-US" dirty="0" err="1"/>
              <a:t>CreateAnnotation</a:t>
            </a:r>
            <a:endParaRPr lang="en-US" dirty="0"/>
          </a:p>
          <a:p>
            <a:r>
              <a:rPr lang="en-US" dirty="0" err="1"/>
              <a:t>CreateBatchOperationRequest</a:t>
            </a:r>
            <a:endParaRPr lang="en-US" dirty="0"/>
          </a:p>
          <a:p>
            <a:r>
              <a:rPr lang="en-US" dirty="0" err="1"/>
              <a:t>CreateEntityAssociation</a:t>
            </a:r>
            <a:endParaRPr lang="en-US" dirty="0"/>
          </a:p>
          <a:p>
            <a:r>
              <a:rPr lang="en-US" dirty="0" err="1"/>
              <a:t>CreateMultiEntityAssociation</a:t>
            </a:r>
            <a:endParaRPr lang="en-US" dirty="0"/>
          </a:p>
          <a:p>
            <a:r>
              <a:rPr lang="en-US" dirty="0" err="1"/>
              <a:t>CreateNewActivityEntry</a:t>
            </a:r>
            <a:endParaRPr lang="en-US" dirty="0"/>
          </a:p>
          <a:p>
            <a:r>
              <a:rPr lang="en-US" dirty="0" err="1"/>
              <a:t>CreateNewRecord</a:t>
            </a:r>
            <a:endParaRPr lang="en-US" dirty="0"/>
          </a:p>
          <a:p>
            <a:r>
              <a:rPr lang="en-US" dirty="0" err="1"/>
              <a:t>CreateOrUpdatePickListElement</a:t>
            </a:r>
            <a:endParaRPr lang="en-US" dirty="0"/>
          </a:p>
          <a:p>
            <a:r>
              <a:rPr lang="en-US" dirty="0" err="1"/>
              <a:t>DeleteEntity</a:t>
            </a:r>
            <a:endParaRPr lang="en-US" dirty="0"/>
          </a:p>
          <a:p>
            <a:r>
              <a:rPr lang="en-US" dirty="0" err="1"/>
              <a:t>DeleteEntityAssociation</a:t>
            </a:r>
            <a:endParaRPr lang="en-US" dirty="0"/>
          </a:p>
          <a:p>
            <a:r>
              <a:rPr lang="en-US" dirty="0" err="1"/>
              <a:t>DiscoverOrganizations</a:t>
            </a:r>
            <a:endParaRPr lang="en-US" dirty="0"/>
          </a:p>
          <a:p>
            <a:r>
              <a:rPr lang="en-US" dirty="0" err="1" smtClean="0"/>
              <a:t>ExecuteBatch</a:t>
            </a:r>
            <a:endParaRPr lang="en-US" dirty="0"/>
          </a:p>
          <a:p>
            <a:r>
              <a:rPr lang="en-US" dirty="0" err="1"/>
              <a:t>ExecuteCrmEntityDeleteRequest</a:t>
            </a:r>
            <a:endParaRPr lang="en-US" dirty="0"/>
          </a:p>
          <a:p>
            <a:r>
              <a:rPr lang="en-US" dirty="0" err="1"/>
              <a:t>ExecuteCrmOrganizationRequest</a:t>
            </a:r>
            <a:endParaRPr lang="en-US" dirty="0"/>
          </a:p>
          <a:p>
            <a:r>
              <a:rPr lang="en-US" dirty="0" err="1"/>
              <a:t>ExecuteWorkflowOnEntity</a:t>
            </a:r>
            <a:endParaRPr lang="en-US" dirty="0"/>
          </a:p>
          <a:p>
            <a:r>
              <a:rPr lang="en-US" dirty="0" err="1"/>
              <a:t>GetActivitiesBy</a:t>
            </a:r>
            <a:endParaRPr lang="en-US" dirty="0"/>
          </a:p>
          <a:p>
            <a:r>
              <a:rPr lang="en-US" dirty="0" err="1"/>
              <a:t>GetAllAttributesForEntity</a:t>
            </a:r>
            <a:endParaRPr lang="en-US" dirty="0"/>
          </a:p>
          <a:p>
            <a:r>
              <a:rPr lang="en-US" dirty="0" err="1"/>
              <a:t>GetAllEntityMetadata</a:t>
            </a:r>
            <a:endParaRPr lang="en-US" dirty="0"/>
          </a:p>
          <a:p>
            <a:r>
              <a:rPr lang="en-US" dirty="0" err="1"/>
              <a:t>GetBatchById</a:t>
            </a:r>
            <a:endParaRPr lang="en-US" dirty="0"/>
          </a:p>
          <a:p>
            <a:r>
              <a:rPr lang="en-US" dirty="0" err="1"/>
              <a:t>GetBatchOperationIdRequestByName</a:t>
            </a:r>
            <a:endParaRPr lang="en-US" dirty="0"/>
          </a:p>
          <a:p>
            <a:r>
              <a:rPr lang="en-US" dirty="0" err="1"/>
              <a:t>GetBatchRequestAtPosition</a:t>
            </a:r>
            <a:endParaRPr lang="en-US" dirty="0"/>
          </a:p>
          <a:p>
            <a:r>
              <a:rPr lang="en-US" dirty="0" err="1"/>
              <a:t>GetDataByKeyFromResultsSet</a:t>
            </a:r>
            <a:endParaRPr lang="en-US" dirty="0"/>
          </a:p>
          <a:p>
            <a:r>
              <a:rPr lang="en-US" dirty="0" err="1"/>
              <a:t>GetEntityAttributeMetadataForAttribute</a:t>
            </a:r>
            <a:endParaRPr lang="en-US" dirty="0"/>
          </a:p>
          <a:p>
            <a:r>
              <a:rPr lang="en-US" dirty="0" err="1"/>
              <a:t>GetEntityDataByFetchSearch</a:t>
            </a:r>
            <a:endParaRPr lang="en-US" dirty="0"/>
          </a:p>
          <a:p>
            <a:r>
              <a:rPr lang="en-US" dirty="0" err="1"/>
              <a:t>GetEntityDataByFetchSearchEC</a:t>
            </a:r>
            <a:endParaRPr lang="en-US" dirty="0"/>
          </a:p>
          <a:p>
            <a:r>
              <a:rPr lang="en-US" dirty="0" err="1"/>
              <a:t>GetEntityDataById</a:t>
            </a:r>
            <a:endParaRPr lang="en-US" dirty="0"/>
          </a:p>
          <a:p>
            <a:r>
              <a:rPr lang="en-US" dirty="0" err="1"/>
              <a:t>GetEntityDataByLinkedSearch</a:t>
            </a:r>
            <a:endParaRPr lang="en-US" dirty="0"/>
          </a:p>
          <a:p>
            <a:r>
              <a:rPr lang="en-US" dirty="0" err="1"/>
              <a:t>GetEntityDataByRollup</a:t>
            </a:r>
            <a:endParaRPr lang="en-US" dirty="0"/>
          </a:p>
          <a:p>
            <a:r>
              <a:rPr lang="en-US" dirty="0" err="1"/>
              <a:t>GetEntityDataBySearchParams</a:t>
            </a:r>
            <a:endParaRPr lang="en-US" dirty="0"/>
          </a:p>
          <a:p>
            <a:r>
              <a:rPr lang="en-US" dirty="0" err="1"/>
              <a:t>GetEntityDisplayName</a:t>
            </a:r>
            <a:endParaRPr lang="en-US" dirty="0"/>
          </a:p>
          <a:p>
            <a:r>
              <a:rPr lang="en-US" dirty="0" err="1"/>
              <a:t>GetEntityDisplayNamePlural</a:t>
            </a:r>
            <a:endParaRPr lang="en-US" dirty="0"/>
          </a:p>
          <a:p>
            <a:r>
              <a:rPr lang="en-US" dirty="0" err="1"/>
              <a:t>GetEntityFormIdListByType</a:t>
            </a:r>
            <a:endParaRPr lang="en-US" dirty="0"/>
          </a:p>
          <a:p>
            <a:r>
              <a:rPr lang="en-US" dirty="0" err="1"/>
              <a:t>GetEntityMetadata</a:t>
            </a:r>
            <a:endParaRPr lang="en-US" dirty="0"/>
          </a:p>
          <a:p>
            <a:r>
              <a:rPr lang="en-US" dirty="0" err="1"/>
              <a:t>GetEntityName</a:t>
            </a:r>
            <a:endParaRPr lang="en-US" dirty="0"/>
          </a:p>
          <a:p>
            <a:r>
              <a:rPr lang="en-US" dirty="0" err="1"/>
              <a:t>GetEntityTypeCode</a:t>
            </a:r>
            <a:endParaRPr lang="en-US" dirty="0"/>
          </a:p>
          <a:p>
            <a:r>
              <a:rPr lang="en-US" dirty="0" err="1"/>
              <a:t>GetGlobalOptionSetMetadata</a:t>
            </a:r>
            <a:endParaRPr lang="en-US" dirty="0"/>
          </a:p>
          <a:p>
            <a:r>
              <a:rPr lang="en-US" dirty="0" err="1"/>
              <a:t>GetHashCode</a:t>
            </a:r>
            <a:r>
              <a:rPr lang="en-US" dirty="0"/>
              <a:t> </a:t>
            </a:r>
          </a:p>
          <a:p>
            <a:r>
              <a:rPr lang="en-US" dirty="0" err="1"/>
              <a:t>GetMyCrmUserId</a:t>
            </a:r>
            <a:endParaRPr lang="en-US" dirty="0"/>
          </a:p>
          <a:p>
            <a:r>
              <a:rPr lang="en-US" dirty="0" err="1"/>
              <a:t>GetPickListElementFromMetadataEntity</a:t>
            </a:r>
            <a:endParaRPr lang="en-US" dirty="0"/>
          </a:p>
          <a:p>
            <a:r>
              <a:rPr lang="en-US" dirty="0" err="1" smtClean="0"/>
              <a:t>ImportDataMapToCrm</a:t>
            </a:r>
            <a:endParaRPr lang="en-US" dirty="0"/>
          </a:p>
          <a:p>
            <a:r>
              <a:rPr lang="en-US" dirty="0" err="1"/>
              <a:t>ImportSolutionToCrm</a:t>
            </a:r>
            <a:endParaRPr lang="en-US" dirty="0"/>
          </a:p>
          <a:p>
            <a:r>
              <a:rPr lang="en-US" dirty="0" err="1"/>
              <a:t>InstallSampleDataToCrm</a:t>
            </a:r>
            <a:endParaRPr lang="en-US" dirty="0"/>
          </a:p>
          <a:p>
            <a:r>
              <a:rPr lang="en-US" dirty="0" err="1"/>
              <a:t>IsSampleDataInstalled</a:t>
            </a:r>
            <a:endParaRPr lang="en-US" dirty="0"/>
          </a:p>
          <a:p>
            <a:r>
              <a:rPr lang="en-US" dirty="0" err="1"/>
              <a:t>MakeSecureString</a:t>
            </a:r>
            <a:endParaRPr lang="en-US" dirty="0"/>
          </a:p>
          <a:p>
            <a:r>
              <a:rPr lang="en-US" dirty="0" err="1"/>
              <a:t>PublishEntity</a:t>
            </a:r>
            <a:endParaRPr lang="en-US" dirty="0"/>
          </a:p>
          <a:p>
            <a:r>
              <a:rPr lang="en-US" dirty="0" err="1"/>
              <a:t>ReleaseBatchInfoById</a:t>
            </a:r>
            <a:endParaRPr lang="en-US" dirty="0"/>
          </a:p>
          <a:p>
            <a:r>
              <a:rPr lang="en-US" dirty="0" err="1"/>
              <a:t>ResetLocalMetadataCache</a:t>
            </a:r>
            <a:endParaRPr lang="en-US" dirty="0"/>
          </a:p>
          <a:p>
            <a:r>
              <a:rPr lang="en-US" dirty="0" err="1"/>
              <a:t>RetrieveBatchResponse</a:t>
            </a:r>
            <a:endParaRPr lang="en-US" dirty="0"/>
          </a:p>
          <a:p>
            <a:r>
              <a:rPr lang="en-US" dirty="0" err="1"/>
              <a:t>SendSingleEmail</a:t>
            </a:r>
            <a:endParaRPr lang="en-US" dirty="0"/>
          </a:p>
          <a:p>
            <a:r>
              <a:rPr lang="en-US" dirty="0" err="1"/>
              <a:t>SubmitImportRequest</a:t>
            </a:r>
            <a:endParaRPr lang="en-US" dirty="0"/>
          </a:p>
          <a:p>
            <a:r>
              <a:rPr lang="en-US" dirty="0" err="1" smtClean="0"/>
              <a:t>UninstallSampleDataFromCrm</a:t>
            </a:r>
            <a:endParaRPr lang="en-US" dirty="0"/>
          </a:p>
          <a:p>
            <a:r>
              <a:rPr lang="en-US" dirty="0" err="1"/>
              <a:t>UpdateEntity</a:t>
            </a:r>
            <a:endParaRPr lang="en-US" dirty="0"/>
          </a:p>
          <a:p>
            <a:r>
              <a:rPr lang="en-US" dirty="0" err="1"/>
              <a:t>UpdateStateAndStatusForEntity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CrmServiceClient</a:t>
            </a:r>
            <a:r>
              <a:rPr lang="en-US" dirty="0"/>
              <a:t> </a:t>
            </a:r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5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Microsoft.Xrm.Tooling.Connector</a:t>
            </a:r>
            <a:r>
              <a:rPr lang="en-US" dirty="0"/>
              <a:t> assembly doesn’t directly provide interfaces for the entity and data context classes generated using the code-generation </a:t>
            </a:r>
            <a:r>
              <a:rPr lang="en-US" dirty="0" smtClean="0"/>
              <a:t>tool</a:t>
            </a:r>
            <a:endParaRPr lang="en-US" dirty="0"/>
          </a:p>
          <a:p>
            <a:r>
              <a:rPr lang="en-US" dirty="0" smtClean="0"/>
              <a:t>You can use CRM </a:t>
            </a:r>
            <a:r>
              <a:rPr lang="en-US" dirty="0"/>
              <a:t>connection created by the </a:t>
            </a:r>
            <a:r>
              <a:rPr lang="en-US" dirty="0" err="1"/>
              <a:t>CrmServiceClient</a:t>
            </a:r>
            <a:r>
              <a:rPr lang="en-US" dirty="0"/>
              <a:t> class to set up your entity and data context classes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Working with classes generated by the code-</a:t>
            </a:r>
            <a:r>
              <a:rPr lang="en-US" sz="2000" dirty="0"/>
              <a:t>g</a:t>
            </a:r>
            <a:r>
              <a:rPr lang="en-US" sz="2000" dirty="0" smtClean="0"/>
              <a:t>eneration tool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148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279" y="1673378"/>
            <a:ext cx="8066667" cy="244761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Sample: </a:t>
            </a:r>
            <a:r>
              <a:rPr lang="en-US" dirty="0" err="1" smtClean="0"/>
              <a:t>Crmserviceclient.organizationserciceProxy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2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86" y="1200150"/>
            <a:ext cx="3358253" cy="339407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login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1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.NET Framework 4.5.2 </a:t>
            </a:r>
          </a:p>
          <a:p>
            <a:r>
              <a:rPr lang="en-US" dirty="0" smtClean="0"/>
              <a:t>Microsoft </a:t>
            </a:r>
            <a:r>
              <a:rPr lang="en-US" dirty="0"/>
              <a:t>Visual Studio 2012 or Visual Studio </a:t>
            </a:r>
            <a:r>
              <a:rPr lang="en-US" dirty="0" smtClean="0"/>
              <a:t>2013</a:t>
            </a:r>
          </a:p>
          <a:p>
            <a:r>
              <a:rPr lang="en-US" dirty="0" err="1" smtClean="0"/>
              <a:t>Nuget</a:t>
            </a:r>
            <a:r>
              <a:rPr lang="en-US" dirty="0" smtClean="0"/>
              <a:t> </a:t>
            </a:r>
            <a:r>
              <a:rPr lang="en-US" dirty="0"/>
              <a:t>Package Manager for Visual Studio 2012 or Visual Studio </a:t>
            </a:r>
            <a:r>
              <a:rPr lang="en-US" dirty="0" smtClean="0"/>
              <a:t>2013</a:t>
            </a:r>
            <a:endParaRPr lang="en-US" dirty="0"/>
          </a:p>
          <a:p>
            <a:r>
              <a:rPr lang="en-US" dirty="0" smtClean="0"/>
              <a:t>Microsoft </a:t>
            </a:r>
            <a:r>
              <a:rPr lang="en-US" dirty="0"/>
              <a:t>Dynamics CRM SDK templates for Visual Studio that contains the common login control </a:t>
            </a:r>
            <a:r>
              <a:rPr lang="en-US" dirty="0" smtClean="0"/>
              <a:t>template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</p:spTree>
    <p:extLst>
      <p:ext uri="{BB962C8B-B14F-4D97-AF65-F5344CB8AC3E}">
        <p14:creationId xmlns:p14="http://schemas.microsoft.com/office/powerpoint/2010/main" val="296830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1348198"/>
            <a:ext cx="8229600" cy="309797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WPF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Frame your presentation by answering:</a:t>
            </a:r>
          </a:p>
          <a:p>
            <a:pPr lvl="1"/>
            <a:r>
              <a:rPr lang="en-US" dirty="0"/>
              <a:t>What do you want your audience to learn?</a:t>
            </a:r>
          </a:p>
          <a:p>
            <a:pPr lvl="1"/>
            <a:r>
              <a:rPr lang="en-US" dirty="0"/>
              <a:t>What do you want your audience to do differently?</a:t>
            </a:r>
          </a:p>
          <a:p>
            <a:pPr lvl="1"/>
            <a:r>
              <a:rPr lang="en-US" dirty="0"/>
              <a:t>What result or outcomes do you want your audience to realize?</a:t>
            </a:r>
          </a:p>
          <a:p>
            <a:r>
              <a:rPr lang="en-US" dirty="0"/>
              <a:t>Clarify your session objectives </a:t>
            </a:r>
            <a:r>
              <a:rPr lang="en-US" dirty="0" smtClean="0"/>
              <a:t>up front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7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3" y="1722801"/>
            <a:ext cx="8229600" cy="234877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to an existing </a:t>
            </a:r>
            <a:r>
              <a:rPr lang="en-US" dirty="0" err="1" smtClean="0"/>
              <a:t>wpf</a:t>
            </a:r>
            <a:r>
              <a:rPr lang="en-US" dirty="0" smtClean="0"/>
              <a:t>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record </a:t>
            </a:r>
            <a:r>
              <a:rPr lang="en-US" dirty="0"/>
              <a:t>data related to process milestones across all components of XRM tooling, such </a:t>
            </a:r>
            <a:r>
              <a:rPr lang="en-US" dirty="0" smtClean="0"/>
              <a:t>as: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peration calls</a:t>
            </a:r>
          </a:p>
          <a:p>
            <a:pPr lvl="1"/>
            <a:r>
              <a:rPr lang="en-US" dirty="0" smtClean="0"/>
              <a:t>Warnings</a:t>
            </a:r>
          </a:p>
          <a:p>
            <a:pPr lvl="1"/>
            <a:r>
              <a:rPr lang="en-US" dirty="0" smtClean="0"/>
              <a:t>Exceptions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ther </a:t>
            </a:r>
            <a:r>
              <a:rPr lang="en-US" dirty="0"/>
              <a:t>significant events</a:t>
            </a:r>
            <a:endParaRPr lang="en-US" dirty="0" smtClean="0"/>
          </a:p>
          <a:p>
            <a:r>
              <a:rPr lang="en-US" dirty="0"/>
              <a:t>Tracing in XRM tooling is built on top of </a:t>
            </a:r>
            <a:r>
              <a:rPr lang="en-US" dirty="0" err="1"/>
              <a:t>System.Tracing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xrm</a:t>
            </a:r>
            <a:r>
              <a:rPr lang="en-US" dirty="0" smtClean="0"/>
              <a:t> tooling diagnostics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0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record to:</a:t>
            </a:r>
          </a:p>
          <a:p>
            <a:pPr lvl="1"/>
            <a:r>
              <a:rPr lang="en-US" dirty="0" smtClean="0"/>
              <a:t>Console</a:t>
            </a:r>
          </a:p>
          <a:p>
            <a:pPr lvl="1"/>
            <a:r>
              <a:rPr lang="en-US" dirty="0" smtClean="0"/>
              <a:t>File system (text file)</a:t>
            </a:r>
          </a:p>
          <a:p>
            <a:pPr lvl="1"/>
            <a:r>
              <a:rPr lang="en-US" dirty="0" smtClean="0"/>
              <a:t>Windows Event Log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listeners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1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Possible values for switches: </a:t>
            </a:r>
            <a:endParaRPr lang="en-US" dirty="0" smtClean="0"/>
          </a:p>
          <a:p>
            <a:pPr lvl="1"/>
            <a:r>
              <a:rPr lang="en-US" dirty="0" smtClean="0"/>
              <a:t>Off</a:t>
            </a:r>
          </a:p>
          <a:p>
            <a:pPr lvl="1"/>
            <a:r>
              <a:rPr lang="en-US" dirty="0" smtClean="0"/>
              <a:t>Error</a:t>
            </a:r>
          </a:p>
          <a:p>
            <a:pPr lvl="1"/>
            <a:r>
              <a:rPr lang="en-US" dirty="0" smtClean="0"/>
              <a:t>Warning</a:t>
            </a:r>
          </a:p>
          <a:p>
            <a:pPr lvl="1"/>
            <a:r>
              <a:rPr lang="en-US" dirty="0" smtClean="0"/>
              <a:t>Info</a:t>
            </a:r>
          </a:p>
          <a:p>
            <a:pPr lvl="1"/>
            <a:r>
              <a:rPr lang="en-US" dirty="0" smtClean="0"/>
              <a:t>Verbose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Verbose includes:</a:t>
            </a:r>
          </a:p>
          <a:p>
            <a:pPr lvl="1"/>
            <a:r>
              <a:rPr lang="en-US" dirty="0" smtClean="0"/>
              <a:t>Error</a:t>
            </a:r>
            <a:r>
              <a:rPr lang="en-US" dirty="0"/>
              <a:t>, Warning, Info, Trace levels</a:t>
            </a:r>
          </a:p>
          <a:p>
            <a:r>
              <a:rPr lang="en-US" dirty="0" smtClean="0"/>
              <a:t>Info includes:</a:t>
            </a:r>
          </a:p>
          <a:p>
            <a:pPr lvl="1"/>
            <a:r>
              <a:rPr lang="en-US" dirty="0" smtClean="0"/>
              <a:t>Error</a:t>
            </a:r>
            <a:r>
              <a:rPr lang="en-US" dirty="0"/>
              <a:t>, Warning, Info levels</a:t>
            </a:r>
          </a:p>
          <a:p>
            <a:r>
              <a:rPr lang="en-US" dirty="0" smtClean="0"/>
              <a:t>Warning includes:</a:t>
            </a:r>
          </a:p>
          <a:p>
            <a:pPr lvl="1"/>
            <a:r>
              <a:rPr lang="en-US" dirty="0" smtClean="0"/>
              <a:t>Error</a:t>
            </a:r>
            <a:r>
              <a:rPr lang="en-US" dirty="0"/>
              <a:t>, Warning levels</a:t>
            </a:r>
          </a:p>
          <a:p>
            <a:r>
              <a:rPr lang="en-US" dirty="0" smtClean="0"/>
              <a:t>Error includes:</a:t>
            </a:r>
          </a:p>
          <a:p>
            <a:pPr lvl="1"/>
            <a:r>
              <a:rPr lang="en-US" dirty="0" smtClean="0"/>
              <a:t>Error </a:t>
            </a:r>
            <a:r>
              <a:rPr lang="en-US" dirty="0"/>
              <a:t>level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level detail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18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62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Mitch Milam, </a:t>
            </a:r>
            <a:r>
              <a:rPr lang="en-US" dirty="0" err="1" smtClean="0"/>
              <a:t>xRM</a:t>
            </a:r>
            <a:r>
              <a:rPr lang="en-US" dirty="0" smtClean="0"/>
              <a:t> Coaches</a:t>
            </a:r>
            <a:endParaRPr lang="en-US" dirty="0"/>
          </a:p>
          <a:p>
            <a:pPr lvl="1"/>
            <a:r>
              <a:rPr lang="en-US" dirty="0" smtClean="0"/>
              <a:t>Email: </a:t>
            </a:r>
            <a:r>
              <a:rPr lang="en-US" dirty="0" err="1"/>
              <a:t>mitch@xrmcoaches</a:t>
            </a:r>
            <a:endParaRPr lang="en-US" dirty="0"/>
          </a:p>
          <a:p>
            <a:pPr lvl="1"/>
            <a:r>
              <a:rPr lang="en-US" dirty="0" smtClean="0"/>
              <a:t>Blog: </a:t>
            </a:r>
            <a:r>
              <a:rPr lang="en-US" dirty="0"/>
              <a:t>Infinite–x.net</a:t>
            </a:r>
          </a:p>
          <a:p>
            <a:pPr lvl="1"/>
            <a:r>
              <a:rPr lang="en-US" dirty="0" smtClean="0"/>
              <a:t>Twitter: </a:t>
            </a:r>
            <a:r>
              <a:rPr lang="en-US" dirty="0"/>
              <a:t>@</a:t>
            </a:r>
            <a:r>
              <a:rPr lang="en-US" dirty="0" err="1"/>
              <a:t>mitchmilam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6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245023"/>
            <a:ext cx="8229600" cy="32518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Please complete &amp; turn in your survey now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Visit the online CRMUG Summit 2015 community to download these slides, ask questions, and connect with participants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Visit </a:t>
            </a:r>
            <a:r>
              <a:rPr lang="en-US" sz="2800" dirty="0"/>
              <a:t>the CRMUG Medics in the </a:t>
            </a:r>
            <a:r>
              <a:rPr lang="en-US" sz="2800" dirty="0" smtClean="0"/>
              <a:t>HUB to </a:t>
            </a:r>
            <a:r>
              <a:rPr lang="en-US" sz="2800" dirty="0"/>
              <a:t>get expert advice on </a:t>
            </a:r>
            <a:r>
              <a:rPr lang="en-US" sz="2800" dirty="0" smtClean="0"/>
              <a:t>your CRM-related problems!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4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Use more pictures, far less words (7 words on a slide is wonderful).</a:t>
            </a:r>
          </a:p>
          <a:p>
            <a:r>
              <a:rPr lang="en-US" sz="2400" dirty="0" smtClean="0"/>
              <a:t>Use varying communication methods and media to increase attention and interaction (e.g., presentation or demonstration, small group discussion, polls, video, etc.)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2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60603"/>
            <a:ext cx="6400800" cy="849599"/>
          </a:xfrm>
        </p:spPr>
        <p:txBody>
          <a:bodyPr/>
          <a:lstStyle/>
          <a:p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Mitch Milam, </a:t>
            </a:r>
            <a:r>
              <a:rPr lang="en-US" dirty="0" err="1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xRM</a:t>
            </a:r>
            <a:r>
              <a:rPr lang="en-US" dirty="0" smtClean="0">
                <a:latin typeface="Segoe UI Semilight" panose="020B0402040204020203" pitchFamily="34" charset="0"/>
                <a:cs typeface="Segoe UI Semilight" panose="020B0402040204020203" pitchFamily="34" charset="0"/>
              </a:rPr>
              <a:t> Coaches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70464" y="1783068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 cap="all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Session code: DEV03</a:t>
            </a:r>
            <a:br>
              <a:rPr lang="en-US" sz="24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3600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Extending with XRM Tooling</a:t>
            </a:r>
            <a:endParaRPr lang="en-US" sz="35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– Mitch Milam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285" y="1200151"/>
            <a:ext cx="5733468" cy="3394472"/>
          </a:xfrm>
        </p:spPr>
        <p:txBody>
          <a:bodyPr>
            <a:normAutofit/>
          </a:bodyPr>
          <a:lstStyle/>
          <a:p>
            <a:r>
              <a:rPr lang="en-US" dirty="0" smtClean="0"/>
              <a:t>Head Coach, </a:t>
            </a:r>
            <a:r>
              <a:rPr lang="en-US" dirty="0" err="1" smtClean="0"/>
              <a:t>xRM</a:t>
            </a:r>
            <a:r>
              <a:rPr lang="en-US" dirty="0" smtClean="0"/>
              <a:t> Coaches</a:t>
            </a:r>
          </a:p>
          <a:p>
            <a:r>
              <a:rPr lang="en-US" dirty="0"/>
              <a:t>Independent consultant</a:t>
            </a:r>
          </a:p>
          <a:p>
            <a:r>
              <a:rPr lang="en-US" dirty="0"/>
              <a:t>Nine–Time Dynamics CRM </a:t>
            </a:r>
            <a:r>
              <a:rPr lang="en-US" dirty="0" smtClean="0"/>
              <a:t>MVP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92B4-310C-4CC7-9355-DE53152C0B59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244" y="1259257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533" y="3788452"/>
            <a:ext cx="1060948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5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the components included in the XML Tooling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3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XRM Tooling Overview</a:t>
            </a:r>
          </a:p>
          <a:p>
            <a:r>
              <a:rPr lang="en-US" dirty="0" smtClean="0"/>
              <a:t>Review the various components</a:t>
            </a:r>
            <a:endParaRPr lang="en-US" dirty="0" smtClean="0"/>
          </a:p>
          <a:p>
            <a:r>
              <a:rPr lang="en-US" dirty="0" smtClean="0"/>
              <a:t>Final Q&amp;A</a:t>
            </a:r>
            <a:endParaRPr lang="en-US" dirty="0" smtClean="0"/>
          </a:p>
          <a:p>
            <a:r>
              <a:rPr lang="en-US" dirty="0" smtClean="0"/>
              <a:t>Closing </a:t>
            </a:r>
            <a:r>
              <a:rPr lang="en-US" dirty="0" smtClean="0"/>
              <a:t>&amp; </a:t>
            </a:r>
            <a:r>
              <a:rPr lang="en-US" dirty="0" smtClean="0"/>
              <a:t>Surveys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C17D-3397-F346-B995-5003D7EC1FF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58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4277"/>
            <a:ext cx="7772400" cy="1101725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013A48"/>
      </a:dk2>
      <a:lt2>
        <a:srgbClr val="D5D5D5"/>
      </a:lt2>
      <a:accent1>
        <a:srgbClr val="007490"/>
      </a:accent1>
      <a:accent2>
        <a:srgbClr val="66CFE1"/>
      </a:accent2>
      <a:accent3>
        <a:srgbClr val="ED2624"/>
      </a:accent3>
      <a:accent4>
        <a:srgbClr val="9DA0A2"/>
      </a:accent4>
      <a:accent5>
        <a:srgbClr val="ED2624"/>
      </a:accent5>
      <a:accent6>
        <a:srgbClr val="033E60"/>
      </a:accent6>
      <a:hlink>
        <a:srgbClr val="428BCA"/>
      </a:hlink>
      <a:folHlink>
        <a:srgbClr val="428B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000000"/>
      </a:dk2>
      <a:lt2>
        <a:srgbClr val="D5D5D5"/>
      </a:lt2>
      <a:accent1>
        <a:srgbClr val="000048"/>
      </a:accent1>
      <a:accent2>
        <a:srgbClr val="000099"/>
      </a:accent2>
      <a:accent3>
        <a:srgbClr val="79AB03"/>
      </a:accent3>
      <a:accent4>
        <a:srgbClr val="9DA0A2"/>
      </a:accent4>
      <a:accent5>
        <a:srgbClr val="1C3F95"/>
      </a:accent5>
      <a:accent6>
        <a:srgbClr val="033E60"/>
      </a:accent6>
      <a:hlink>
        <a:srgbClr val="428BCA"/>
      </a:hlink>
      <a:folHlink>
        <a:srgbClr val="428BC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27F6A29DBC5499A29145CCF8A6FEF" ma:contentTypeVersion="3" ma:contentTypeDescription="Create a new document." ma:contentTypeScope="" ma:versionID="90a65f32ff113a750ff61ced8c8cf960">
  <xsd:schema xmlns:xsd="http://www.w3.org/2001/XMLSchema" xmlns:xs="http://www.w3.org/2001/XMLSchema" xmlns:p="http://schemas.microsoft.com/office/2006/metadata/properties" xmlns:ns2="bb5988d6-8fef-43bf-8684-73b55c79ce34" targetNamespace="http://schemas.microsoft.com/office/2006/metadata/properties" ma:root="true" ma:fieldsID="6fbfcf0d697d23a5ad96e9e0867e31df" ns2:_="">
    <xsd:import namespace="bb5988d6-8fef-43bf-8684-73b55c79ce3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5988d6-8fef-43bf-8684-73b55c79ce3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9C10F2-9044-4C9F-93AF-11DC0A3D15AC}">
  <ds:schemaRefs>
    <ds:schemaRef ds:uri="http://schemas.microsoft.com/office/2006/metadata/properties"/>
    <ds:schemaRef ds:uri="bb5988d6-8fef-43bf-8684-73b55c79ce34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AA8B253-C32D-41B8-9DF0-924E042E1C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5988d6-8fef-43bf-8684-73b55c79ce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6E8E9A-02A1-421C-AB21-0AF5076996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946</Words>
  <Application>Microsoft Office PowerPoint</Application>
  <PresentationFormat>On-screen Show (16:9)</PresentationFormat>
  <Paragraphs>301</Paragraphs>
  <Slides>38</Slides>
  <Notes>8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Calibri</vt:lpstr>
      <vt:lpstr>Courier New</vt:lpstr>
      <vt:lpstr>Myriad Bold</vt:lpstr>
      <vt:lpstr>Segoe UI</vt:lpstr>
      <vt:lpstr>Segoe UI Light</vt:lpstr>
      <vt:lpstr>Segoe UI Semilight</vt:lpstr>
      <vt:lpstr>Wingdings</vt:lpstr>
      <vt:lpstr>Office Theme</vt:lpstr>
      <vt:lpstr>Office Theme</vt:lpstr>
      <vt:lpstr>Office Theme</vt:lpstr>
      <vt:lpstr>Important Presenter Notes</vt:lpstr>
      <vt:lpstr>Important Presenter Notes</vt:lpstr>
      <vt:lpstr>Quick Best Practices</vt:lpstr>
      <vt:lpstr>Quick Best Practices</vt:lpstr>
      <vt:lpstr>PowerPoint Presentation</vt:lpstr>
      <vt:lpstr>Introduction – Mitch Milam</vt:lpstr>
      <vt:lpstr>Session Objectives</vt:lpstr>
      <vt:lpstr>Agenda</vt:lpstr>
      <vt:lpstr>overview</vt:lpstr>
      <vt:lpstr>Xrm tools overview</vt:lpstr>
      <vt:lpstr>Who uses it?</vt:lpstr>
      <vt:lpstr>Components of xrm tooling</vt:lpstr>
      <vt:lpstr>Interface for CRM APIs</vt:lpstr>
      <vt:lpstr>Common login control</vt:lpstr>
      <vt:lpstr>Web resource utility</vt:lpstr>
      <vt:lpstr>Using Xrm tooling for Connecting to CRM</vt:lpstr>
      <vt:lpstr>Sample: Connect to crm using office 365</vt:lpstr>
      <vt:lpstr>The powershell cmdlets</vt:lpstr>
      <vt:lpstr>Microsoft.Xrm.Tooling.Connector Namespace</vt:lpstr>
      <vt:lpstr>classes</vt:lpstr>
      <vt:lpstr>Enumerations</vt:lpstr>
      <vt:lpstr>CrmServiceClient</vt:lpstr>
      <vt:lpstr>CrmServiceClient properties</vt:lpstr>
      <vt:lpstr>CrmServiceClient Methods</vt:lpstr>
      <vt:lpstr>Working with classes generated by the code-generation tool</vt:lpstr>
      <vt:lpstr>Sample: Crmserviceclient.organizationserciceProxy</vt:lpstr>
      <vt:lpstr>Using the login control</vt:lpstr>
      <vt:lpstr>Prerequisites</vt:lpstr>
      <vt:lpstr>Creating a new WPF Application</vt:lpstr>
      <vt:lpstr>Add to an existing wpf application</vt:lpstr>
      <vt:lpstr>Using xrm tooling diagnostics</vt:lpstr>
      <vt:lpstr>Trace listeners</vt:lpstr>
      <vt:lpstr>Trace levels</vt:lpstr>
      <vt:lpstr>Trace level detail</vt:lpstr>
      <vt:lpstr>Questions?</vt:lpstr>
      <vt:lpstr>Contact Info</vt:lpstr>
      <vt:lpstr>Thank you!</vt:lpstr>
      <vt:lpstr>PowerPoint Presentation</vt:lpstr>
    </vt:vector>
  </TitlesOfParts>
  <Company>Jeff Creative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Jeffrey Plowman</dc:creator>
  <cp:lastModifiedBy>Mitch Milam</cp:lastModifiedBy>
  <cp:revision>141</cp:revision>
  <dcterms:created xsi:type="dcterms:W3CDTF">2015-07-22T22:27:55Z</dcterms:created>
  <dcterms:modified xsi:type="dcterms:W3CDTF">2015-10-15T17:50:50Z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0x01010028C27F6A29DBC5499A29145CCF8A6FEF</vt:lpwstr>
  </property>
</Properties>
</file>