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13"/>
  </p:notesMasterIdLst>
  <p:sldIdLst>
    <p:sldId id="257" r:id="rId3"/>
    <p:sldId id="260" r:id="rId4"/>
    <p:sldId id="261" r:id="rId5"/>
    <p:sldId id="262" r:id="rId6"/>
    <p:sldId id="265" r:id="rId7"/>
    <p:sldId id="266" r:id="rId8"/>
    <p:sldId id="267" r:id="rId9"/>
    <p:sldId id="268"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46"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5808CB-A555-41AE-A369-0D7698FF9310}" type="datetimeFigureOut">
              <a:rPr lang="en-US" smtClean="0"/>
              <a:pPr/>
              <a:t>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BD964-ADA3-4B54-B88C-EE740755B830}" type="slidenum">
              <a:rPr lang="en-US" smtClean="0"/>
              <a:pPr/>
              <a:t>‹#›</a:t>
            </a:fld>
            <a:endParaRPr lang="en-US"/>
          </a:p>
        </p:txBody>
      </p:sp>
    </p:spTree>
    <p:extLst>
      <p:ext uri="{BB962C8B-B14F-4D97-AF65-F5344CB8AC3E}">
        <p14:creationId xmlns:p14="http://schemas.microsoft.com/office/powerpoint/2010/main" val="281737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2/9/2011 11:09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a:prstGeom prst="rect">
            <a:avLst/>
          </a:prstGeo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a:prstGeom prst="rect">
            <a:avLst/>
          </a:prstGeo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28600" y="3200400"/>
            <a:ext cx="8153400" cy="664797"/>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a:prstGeom prst="rect">
            <a:avLst/>
          </a:prstGeo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28600" y="3200400"/>
            <a:ext cx="8153400" cy="664797"/>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a:prstGeom prst="rect">
            <a:avLst/>
          </a:prstGeo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cstate="print"/>
          <a:stretch>
            <a:fillRect/>
          </a:stretch>
        </p:blipFill>
        <p:spPr>
          <a:xfrm>
            <a:off x="0" y="1143000"/>
            <a:ext cx="9144000" cy="3202682"/>
          </a:xfrm>
          <a:prstGeom prst="rect">
            <a:avLst/>
          </a:prstGeom>
        </p:spPr>
      </p:pic>
      <p:sp>
        <p:nvSpPr>
          <p:cNvPr id="2" name="Title 1"/>
          <p:cNvSpPr>
            <a:spLocks noGrp="1"/>
          </p:cNvSpPr>
          <p:nvPr>
            <p:ph type="ctrTitle"/>
          </p:nvPr>
        </p:nvSpPr>
        <p:spPr>
          <a:xfrm>
            <a:off x="1369219" y="649805"/>
            <a:ext cx="7043208" cy="1523494"/>
          </a:xfrm>
          <a:prstGeom prst="rect">
            <a:avLst/>
          </a:prstGeo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a:prstGeom prst="rect">
            <a:avLst/>
          </a:prstGeo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a:prstGeom prst="rect">
            <a:avLst/>
          </a:prstGeo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33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cstate="print"/>
          <a:stretch>
            <a:fillRect/>
          </a:stretch>
        </p:blipFill>
        <p:spPr>
          <a:xfrm>
            <a:off x="0" y="1143000"/>
            <a:ext cx="9144000" cy="3202682"/>
          </a:xfrm>
          <a:prstGeom prst="rect">
            <a:avLst/>
          </a:prstGeom>
        </p:spPr>
      </p:pic>
      <p:sp>
        <p:nvSpPr>
          <p:cNvPr id="2" name="Title 1"/>
          <p:cNvSpPr>
            <a:spLocks noGrp="1"/>
          </p:cNvSpPr>
          <p:nvPr>
            <p:ph type="ctrTitle"/>
          </p:nvPr>
        </p:nvSpPr>
        <p:spPr>
          <a:xfrm>
            <a:off x="1369219" y="649805"/>
            <a:ext cx="7043208" cy="1523494"/>
          </a:xfrm>
          <a:prstGeom prst="rect">
            <a:avLst/>
          </a:prstGeo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a:prstGeom prst="rect">
            <a:avLst/>
          </a:prstGeo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a:prstGeom prst="rect">
            <a:avLst/>
          </a:prstGeo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519398"/>
          </a:xfrm>
          <a:prstGeom prst="rect">
            <a:avLst/>
          </a:prstGeom>
        </p:spPr>
        <p:txBody>
          <a:bodyPr anchor="b" anchorCtr="0">
            <a:no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914400" y="1295400"/>
            <a:ext cx="7772400" cy="4800600"/>
          </a:xfrm>
          <a:prstGeom prst="rect">
            <a:avLst/>
          </a:prstGeom>
        </p:spPr>
        <p:txBody>
          <a:bodyPr>
            <a:noAutofit/>
          </a:bodyPr>
          <a:lstStyle>
            <a:lvl1pPr>
              <a:lnSpc>
                <a:spcPct val="100000"/>
              </a:lnSpc>
              <a:spcBef>
                <a:spcPts val="672"/>
              </a:spcBef>
              <a:defRPr sz="3200">
                <a:latin typeface="Segoe UI" pitchFamily="34" charset="0"/>
                <a:ea typeface="Verdana" pitchFamily="34" charset="0"/>
                <a:cs typeface="Segoe UI" pitchFamily="34" charset="0"/>
              </a:defRPr>
            </a:lvl1pPr>
            <a:lvl2pPr>
              <a:lnSpc>
                <a:spcPct val="100000"/>
              </a:lnSpc>
              <a:spcBef>
                <a:spcPts val="672"/>
              </a:spcBef>
              <a:defRPr sz="2800">
                <a:latin typeface="Segoe UI" pitchFamily="34" charset="0"/>
                <a:ea typeface="Verdana" pitchFamily="34" charset="0"/>
                <a:cs typeface="Segoe UI" pitchFamily="34" charset="0"/>
              </a:defRPr>
            </a:lvl2pPr>
            <a:lvl3pPr>
              <a:lnSpc>
                <a:spcPct val="100000"/>
              </a:lnSpc>
              <a:spcBef>
                <a:spcPts val="672"/>
              </a:spcBef>
              <a:defRPr sz="2400">
                <a:latin typeface="Segoe UI" pitchFamily="34" charset="0"/>
                <a:ea typeface="Verdana" pitchFamily="34" charset="0"/>
                <a:cs typeface="Segoe UI" pitchFamily="34" charset="0"/>
              </a:defRPr>
            </a:lvl3pPr>
            <a:lvl4pPr>
              <a:lnSpc>
                <a:spcPct val="100000"/>
              </a:lnSpc>
              <a:spcBef>
                <a:spcPts val="672"/>
              </a:spcBef>
              <a:defRPr sz="2400">
                <a:latin typeface="Segoe UI" pitchFamily="34" charset="0"/>
                <a:ea typeface="Verdana" pitchFamily="34" charset="0"/>
                <a:cs typeface="Segoe UI" pitchFamily="34" charset="0"/>
              </a:defRPr>
            </a:lvl4pPr>
            <a:lvl5pPr>
              <a:lnSpc>
                <a:spcPct val="100000"/>
              </a:lnSpc>
              <a:spcBef>
                <a:spcPts val="672"/>
              </a:spcBef>
              <a:defRPr sz="2400">
                <a:latin typeface="Segoe UI" pitchFamily="34" charset="0"/>
                <a:ea typeface="Verdana"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2" descr="C:\Users\kjustice.MD1\Desktop\CRMUG_Tag_BW.png"/>
          <p:cNvPicPr>
            <a:picLocks noChangeAspect="1" noChangeArrowheads="1"/>
          </p:cNvPicPr>
          <p:nvPr userDrawn="1"/>
        </p:nvPicPr>
        <p:blipFill>
          <a:blip r:embed="rId2" cstate="print">
            <a:lum bright="100000" contrast="-100000"/>
          </a:blip>
          <a:srcRect/>
          <a:stretch>
            <a:fillRect/>
          </a:stretch>
        </p:blipFill>
        <p:spPr bwMode="auto">
          <a:xfrm>
            <a:off x="6629400" y="6334249"/>
            <a:ext cx="2209800" cy="276629"/>
          </a:xfrm>
          <a:prstGeom prst="rect">
            <a:avLst/>
          </a:prstGeom>
          <a:noFill/>
        </p:spPr>
      </p:pic>
      <p:sp>
        <p:nvSpPr>
          <p:cNvPr id="6" name="TextBox 5"/>
          <p:cNvSpPr txBox="1"/>
          <p:nvPr userDrawn="1"/>
        </p:nvSpPr>
        <p:spPr>
          <a:xfrm>
            <a:off x="7517684" y="6519446"/>
            <a:ext cx="1321516" cy="276999"/>
          </a:xfrm>
          <a:prstGeom prst="rect">
            <a:avLst/>
          </a:prstGeom>
          <a:noFill/>
        </p:spPr>
        <p:txBody>
          <a:bodyPr vert="horz" wrap="none" rtlCol="0">
            <a:spAutoFit/>
          </a:bodyPr>
          <a:lstStyle/>
          <a:p>
            <a:r>
              <a:rPr lang="en-US" sz="1200" i="1" dirty="0" smtClean="0">
                <a:solidFill>
                  <a:schemeClr val="tx1">
                    <a:lumMod val="85000"/>
                  </a:schemeClr>
                </a:solidFill>
                <a:latin typeface="Segoe UI" pitchFamily="34" charset="0"/>
                <a:cs typeface="Segoe UI" pitchFamily="34" charset="0"/>
              </a:rPr>
              <a:t>www.crmug.com </a:t>
            </a:r>
            <a:endParaRPr lang="en-US" sz="1200" i="1" dirty="0">
              <a:solidFill>
                <a:schemeClr val="tx1">
                  <a:lumMod val="85000"/>
                </a:schemeClr>
              </a:solidFill>
              <a:latin typeface="Segoe UI" pitchFamily="34" charset="0"/>
              <a:cs typeface="Segoe UI" pitchFamily="34" charset="0"/>
            </a:endParaRPr>
          </a:p>
        </p:txBody>
      </p:sp>
      <p:sp>
        <p:nvSpPr>
          <p:cNvPr id="7" name="TextBox 6"/>
          <p:cNvSpPr txBox="1"/>
          <p:nvPr userDrawn="1"/>
        </p:nvSpPr>
        <p:spPr>
          <a:xfrm>
            <a:off x="762000" y="6400800"/>
            <a:ext cx="1926040" cy="338554"/>
          </a:xfrm>
          <a:prstGeom prst="rect">
            <a:avLst/>
          </a:prstGeom>
          <a:noFill/>
        </p:spPr>
        <p:txBody>
          <a:bodyPr wrap="none" rtlCol="0">
            <a:spAutoFit/>
          </a:bodyPr>
          <a:lstStyle/>
          <a:p>
            <a:r>
              <a:rPr lang="en-US" sz="1600" i="1" dirty="0" smtClean="0">
                <a:latin typeface="Segoe UI" pitchFamily="34" charset="0"/>
                <a:cs typeface="Segoe UI" pitchFamily="34" charset="0"/>
              </a:rPr>
              <a:t>Share | Learn |</a:t>
            </a:r>
            <a:r>
              <a:rPr lang="en-US" sz="1600" i="1" baseline="0" dirty="0" smtClean="0">
                <a:latin typeface="Segoe UI" pitchFamily="34" charset="0"/>
                <a:cs typeface="Segoe UI" pitchFamily="34" charset="0"/>
              </a:rPr>
              <a:t> Save</a:t>
            </a:r>
            <a:endParaRPr lang="en-US" sz="1600" i="1" dirty="0">
              <a:latin typeface="Segoe UI" pitchFamily="34" charset="0"/>
              <a:cs typeface="Segoe UI"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153400" cy="498598"/>
          </a:xfrm>
          <a:prstGeom prst="rect">
            <a:avLst/>
          </a:prstGeom>
        </p:spPr>
        <p:txBody>
          <a:bodyPr/>
          <a:lstStyle>
            <a:lvl1pPr>
              <a:defRPr sz="36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609600" y="1599138"/>
            <a:ext cx="8153400" cy="1809726"/>
          </a:xfrm>
          <a:prstGeom prst="rect">
            <a:avLst/>
          </a:prstGeom>
        </p:spPr>
        <p:txBody>
          <a:bodyPr/>
          <a:lstStyle>
            <a:lvl1pPr>
              <a:lnSpc>
                <a:spcPct val="90000"/>
              </a:lnSpc>
              <a:defRPr sz="2800">
                <a:latin typeface="Verdana" pitchFamily="34" charset="0"/>
                <a:ea typeface="Verdana" pitchFamily="34" charset="0"/>
                <a:cs typeface="Verdana" pitchFamily="34" charset="0"/>
              </a:defRPr>
            </a:lvl1pPr>
            <a:lvl2pPr>
              <a:lnSpc>
                <a:spcPct val="90000"/>
              </a:lnSpc>
              <a:defRPr sz="2400">
                <a:latin typeface="Verdana" pitchFamily="34" charset="0"/>
                <a:ea typeface="Verdana" pitchFamily="34" charset="0"/>
                <a:cs typeface="Verdana" pitchFamily="34" charset="0"/>
              </a:defRPr>
            </a:lvl2pPr>
            <a:lvl3pPr>
              <a:lnSpc>
                <a:spcPct val="90000"/>
              </a:lnSpc>
              <a:defRPr sz="2000">
                <a:latin typeface="Verdana" pitchFamily="34" charset="0"/>
                <a:ea typeface="Verdana" pitchFamily="34" charset="0"/>
                <a:cs typeface="Verdana" pitchFamily="34" charset="0"/>
              </a:defRPr>
            </a:lvl3pPr>
            <a:lvl4pPr>
              <a:lnSpc>
                <a:spcPct val="90000"/>
              </a:lnSpc>
              <a:defRPr sz="2000">
                <a:latin typeface="Verdana" pitchFamily="34" charset="0"/>
                <a:ea typeface="Verdana" pitchFamily="34" charset="0"/>
                <a:cs typeface="Verdana" pitchFamily="34" charset="0"/>
              </a:defRPr>
            </a:lvl4pPr>
            <a:lvl5pPr>
              <a:lnSpc>
                <a:spcPct val="90000"/>
              </a:lnSpc>
              <a:defRPr sz="2000">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371600"/>
            <a:ext cx="4114800" cy="2129814"/>
          </a:xfrm>
          <a:prstGeom prst="rect">
            <a:avLst/>
          </a:prstGeom>
        </p:spPr>
        <p:txBody>
          <a:bodyPr/>
          <a:lstStyle>
            <a:lvl1pPr marL="339976" indent="-339976">
              <a:lnSpc>
                <a:spcPct val="90000"/>
              </a:lnSpc>
              <a:defRPr sz="2800">
                <a:latin typeface="Segoe UI" pitchFamily="34" charset="0"/>
                <a:cs typeface="Segoe UI" pitchFamily="34" charset="0"/>
              </a:defRPr>
            </a:lvl1pPr>
            <a:lvl2pPr marL="673338" indent="-325424">
              <a:lnSpc>
                <a:spcPct val="90000"/>
              </a:lnSpc>
              <a:defRPr sz="2400">
                <a:latin typeface="Segoe UI" pitchFamily="34" charset="0"/>
                <a:cs typeface="Segoe UI" pitchFamily="34" charset="0"/>
              </a:defRPr>
            </a:lvl2pPr>
            <a:lvl3pPr marL="953785" indent="-288384">
              <a:lnSpc>
                <a:spcPct val="90000"/>
              </a:lnSpc>
              <a:defRPr sz="2000">
                <a:latin typeface="Segoe UI" pitchFamily="34" charset="0"/>
                <a:cs typeface="Segoe UI" pitchFamily="34" charset="0"/>
              </a:defRPr>
            </a:lvl3pPr>
            <a:lvl4pPr marL="1227618" indent="-273833">
              <a:lnSpc>
                <a:spcPct val="90000"/>
              </a:lnSpc>
              <a:defRPr sz="1800">
                <a:latin typeface="Segoe UI" pitchFamily="34" charset="0"/>
                <a:cs typeface="Segoe UI" pitchFamily="34" charset="0"/>
              </a:defRPr>
            </a:lvl4pPr>
            <a:lvl5pPr marL="1516002" indent="-280447">
              <a:lnSpc>
                <a:spcPct val="90000"/>
              </a:lnSpc>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11553"/>
            <a:ext cx="4114800" cy="2129814"/>
          </a:xfrm>
          <a:prstGeom prst="rect">
            <a:avLst/>
          </a:prstGeom>
        </p:spPr>
        <p:txBody>
          <a:bodyPr/>
          <a:lstStyle>
            <a:lvl1pPr marL="347914" indent="-347914">
              <a:lnSpc>
                <a:spcPct val="90000"/>
              </a:lnSpc>
              <a:defRPr sz="2800">
                <a:latin typeface="Segoe UI" pitchFamily="34" charset="0"/>
                <a:cs typeface="Segoe UI" pitchFamily="34" charset="0"/>
              </a:defRPr>
            </a:lvl1pPr>
            <a:lvl2pPr marL="673338" indent="-339976">
              <a:lnSpc>
                <a:spcPct val="90000"/>
              </a:lnSpc>
              <a:defRPr sz="2400">
                <a:latin typeface="Segoe UI" pitchFamily="34" charset="0"/>
                <a:cs typeface="Segoe UI" pitchFamily="34" charset="0"/>
              </a:defRPr>
            </a:lvl2pPr>
            <a:lvl3pPr marL="961722" indent="-302936">
              <a:lnSpc>
                <a:spcPct val="90000"/>
              </a:lnSpc>
              <a:defRPr sz="2000">
                <a:latin typeface="Segoe UI" pitchFamily="34" charset="0"/>
                <a:cs typeface="Segoe UI" pitchFamily="34" charset="0"/>
              </a:defRPr>
            </a:lvl3pPr>
            <a:lvl4pPr marL="1227618" indent="-265896">
              <a:lnSpc>
                <a:spcPct val="90000"/>
              </a:lnSpc>
              <a:defRPr sz="1800">
                <a:latin typeface="Segoe UI" pitchFamily="34" charset="0"/>
                <a:cs typeface="Segoe UI" pitchFamily="34" charset="0"/>
              </a:defRPr>
            </a:lvl4pPr>
            <a:lvl5pPr marL="1516002" indent="-273833">
              <a:lnSpc>
                <a:spcPct val="90000"/>
              </a:lnSpc>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3200400"/>
            <a:ext cx="8153400" cy="664797"/>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a:prstGeom prst="rect">
            <a:avLst/>
          </a:prstGeo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a:prstGeom prst="rect">
            <a:avLst/>
          </a:prstGeo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a:prstGeom prst="rect">
            <a:avLst/>
          </a:prstGeo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a:prstGeom prst="rect">
            <a:avLst/>
          </a:prstGeo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3200400"/>
            <a:ext cx="8153400" cy="664797"/>
          </a:xfrm>
          <a:prstGeom prst="rect">
            <a:avLst/>
          </a:prstGeom>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3" r:id="rId1"/>
    <p:sldLayoutId id="2147483664" r:id="rId2"/>
    <p:sldLayoutId id="2147483666"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gif"/><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mitch@crmaccelerators.ne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5588"/>
            <a:ext cx="7681913" cy="2133601"/>
          </a:xfrm>
        </p:spPr>
        <p:txBody>
          <a:bodyPr anchor="b" anchorCtr="0"/>
          <a:lstStyle/>
          <a:p>
            <a:r>
              <a:rPr lang="en-US" sz="4800" dirty="0" smtClean="0"/>
              <a:t>Developing Plugins</a:t>
            </a:r>
          </a:p>
        </p:txBody>
      </p:sp>
      <p:sp>
        <p:nvSpPr>
          <p:cNvPr id="3" name="Subtitle 2"/>
          <p:cNvSpPr>
            <a:spLocks noGrp="1"/>
          </p:cNvSpPr>
          <p:nvPr>
            <p:ph type="subTitle" idx="1"/>
          </p:nvPr>
        </p:nvSpPr>
        <p:spPr>
          <a:xfrm>
            <a:off x="958849" y="4040188"/>
            <a:ext cx="3841751" cy="455612"/>
          </a:xfrm>
        </p:spPr>
        <p:txBody>
          <a:bodyPr>
            <a:noAutofit/>
          </a:bodyPr>
          <a:lstStyle/>
          <a:p>
            <a:r>
              <a:rPr lang="en-US" dirty="0" smtClean="0">
                <a:latin typeface="Segoe UI" pitchFamily="34" charset="0"/>
                <a:ea typeface="Verdana" pitchFamily="34" charset="0"/>
                <a:cs typeface="Segoe UI" pitchFamily="34" charset="0"/>
              </a:rPr>
              <a:t>Summit 2010</a:t>
            </a:r>
            <a:endParaRPr lang="en-US" dirty="0">
              <a:latin typeface="Segoe UI" pitchFamily="34" charset="0"/>
              <a:ea typeface="Verdana" pitchFamily="34" charset="0"/>
              <a:cs typeface="Segoe UI" pitchFamily="34" charset="0"/>
            </a:endParaRPr>
          </a:p>
        </p:txBody>
      </p:sp>
      <p:pic>
        <p:nvPicPr>
          <p:cNvPr id="6" name="Picture 2" descr="C:\Users\kjustice.MD1\Desktop\CRMUG_Tag_BW.png"/>
          <p:cNvPicPr>
            <a:picLocks noChangeAspect="1" noChangeArrowheads="1"/>
          </p:cNvPicPr>
          <p:nvPr/>
        </p:nvPicPr>
        <p:blipFill>
          <a:blip r:embed="rId3" cstate="print">
            <a:lum bright="100000" contrast="-100000"/>
          </a:blip>
          <a:srcRect/>
          <a:stretch>
            <a:fillRect/>
          </a:stretch>
        </p:blipFill>
        <p:spPr bwMode="auto">
          <a:xfrm>
            <a:off x="838200" y="762000"/>
            <a:ext cx="3352800" cy="419714"/>
          </a:xfrm>
          <a:prstGeom prst="rect">
            <a:avLst/>
          </a:prstGeom>
          <a:noFill/>
        </p:spPr>
      </p:pic>
      <p:cxnSp>
        <p:nvCxnSpPr>
          <p:cNvPr id="8" name="Straight Connector 7"/>
          <p:cNvCxnSpPr/>
          <p:nvPr/>
        </p:nvCxnSpPr>
        <p:spPr>
          <a:xfrm>
            <a:off x="914400" y="3811588"/>
            <a:ext cx="7315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flipV="1">
            <a:off x="0" y="6248400"/>
            <a:ext cx="9144000" cy="609600"/>
          </a:xfrm>
          <a:prstGeom prst="rect">
            <a:avLst/>
          </a:prstGeom>
          <a:solidFill>
            <a:schemeClr val="tx1"/>
          </a:solidFill>
          <a:ln>
            <a:noFill/>
            <a:headEnd type="none" w="med" len="med"/>
            <a:tailEnd type="none" w="med" len="med"/>
          </a:ln>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TextBox 3"/>
          <p:cNvSpPr txBox="1"/>
          <p:nvPr/>
        </p:nvSpPr>
        <p:spPr>
          <a:xfrm>
            <a:off x="173242" y="6417269"/>
            <a:ext cx="2112758" cy="338554"/>
          </a:xfrm>
          <a:prstGeom prst="rect">
            <a:avLst/>
          </a:prstGeom>
          <a:noFill/>
        </p:spPr>
        <p:txBody>
          <a:bodyPr wrap="none" rtlCol="0">
            <a:spAutoFit/>
          </a:bodyPr>
          <a:lstStyle/>
          <a:p>
            <a:pPr algn="r"/>
            <a:r>
              <a:rPr lang="en-US" sz="1600" i="1" dirty="0" smtClean="0">
                <a:solidFill>
                  <a:schemeClr val="bg1"/>
                </a:solidFill>
                <a:latin typeface="Segoe UI" pitchFamily="34" charset="0"/>
                <a:cs typeface="Segoe UI" pitchFamily="34" charset="0"/>
              </a:rPr>
              <a:t>Our Premier Sponsors</a:t>
            </a:r>
            <a:endParaRPr lang="en-US" sz="1600" i="1" dirty="0">
              <a:solidFill>
                <a:schemeClr val="bg1"/>
              </a:solidFill>
              <a:latin typeface="Segoe UI" pitchFamily="34" charset="0"/>
              <a:cs typeface="Segoe UI" pitchFamily="34" charset="0"/>
            </a:endParaRPr>
          </a:p>
        </p:txBody>
      </p:sp>
      <p:pic>
        <p:nvPicPr>
          <p:cNvPr id="5" name="Picture 4" descr="Cincom Acquire.jpg"/>
          <p:cNvPicPr>
            <a:picLocks noChangeAspect="1"/>
          </p:cNvPicPr>
          <p:nvPr/>
        </p:nvPicPr>
        <p:blipFill>
          <a:blip r:embed="rId4" cstate="print"/>
          <a:stretch>
            <a:fillRect/>
          </a:stretch>
        </p:blipFill>
        <p:spPr>
          <a:xfrm>
            <a:off x="4953000" y="6298623"/>
            <a:ext cx="1447800" cy="559377"/>
          </a:xfrm>
          <a:prstGeom prst="rect">
            <a:avLst/>
          </a:prstGeom>
          <a:effectLst>
            <a:softEdge rad="12700"/>
          </a:effectLst>
        </p:spPr>
      </p:pic>
      <p:pic>
        <p:nvPicPr>
          <p:cNvPr id="10" name="Picture 9" descr="fastpath.gif"/>
          <p:cNvPicPr>
            <a:picLocks noChangeAspect="1"/>
          </p:cNvPicPr>
          <p:nvPr/>
        </p:nvPicPr>
        <p:blipFill>
          <a:blip r:embed="rId5" cstate="print"/>
          <a:stretch>
            <a:fillRect/>
          </a:stretch>
        </p:blipFill>
        <p:spPr>
          <a:xfrm>
            <a:off x="2438400" y="6388157"/>
            <a:ext cx="2209800" cy="386715"/>
          </a:xfrm>
          <a:prstGeom prst="rect">
            <a:avLst/>
          </a:prstGeom>
        </p:spPr>
      </p:pic>
      <p:pic>
        <p:nvPicPr>
          <p:cNvPr id="11" name="Picture 10" descr="Customer Effective.jpg"/>
          <p:cNvPicPr>
            <a:picLocks noChangeAspect="1"/>
          </p:cNvPicPr>
          <p:nvPr/>
        </p:nvPicPr>
        <p:blipFill>
          <a:blip r:embed="rId6" cstate="print"/>
          <a:stretch>
            <a:fillRect/>
          </a:stretch>
        </p:blipFill>
        <p:spPr>
          <a:xfrm>
            <a:off x="6705600" y="6459659"/>
            <a:ext cx="2209800" cy="250444"/>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a:t>
            </a:r>
            <a:endParaRPr lang="en-US" dirty="0"/>
          </a:p>
        </p:txBody>
      </p:sp>
      <p:sp>
        <p:nvSpPr>
          <p:cNvPr id="6" name="Text Placeholder 5"/>
          <p:cNvSpPr>
            <a:spLocks noGrp="1"/>
          </p:cNvSpPr>
          <p:nvPr>
            <p:ph idx="1"/>
          </p:nvPr>
        </p:nvSpPr>
        <p:spPr>
          <a:xfrm>
            <a:off x="914400" y="1295400"/>
            <a:ext cx="5562600" cy="4800600"/>
          </a:xfrm>
        </p:spPr>
        <p:txBody>
          <a:bodyPr/>
          <a:lstStyle/>
          <a:p>
            <a:pPr>
              <a:buNone/>
            </a:pPr>
            <a:r>
              <a:rPr lang="en-US" sz="2400" dirty="0" smtClean="0">
                <a:solidFill>
                  <a:schemeClr val="bg2">
                    <a:lumMod val="20000"/>
                    <a:lumOff val="80000"/>
                  </a:schemeClr>
                </a:solidFill>
              </a:rPr>
              <a:t>Sub-title</a:t>
            </a:r>
          </a:p>
          <a:p>
            <a:r>
              <a:rPr lang="en-US" sz="2400" dirty="0" smtClean="0"/>
              <a:t>Using the sub-title is optional</a:t>
            </a:r>
          </a:p>
          <a:p>
            <a:r>
              <a:rPr lang="en-US" sz="2400" dirty="0" smtClean="0"/>
              <a:t>Follow basic presentation guidelines – keep it simple; less is more</a:t>
            </a:r>
          </a:p>
          <a:p>
            <a:r>
              <a:rPr lang="en-US" sz="2400" dirty="0" smtClean="0"/>
              <a:t>Suggested color palette is to the right, from the Shape Styles selection on the Drawing Tools Format tab</a:t>
            </a:r>
          </a:p>
          <a:p>
            <a:r>
              <a:rPr lang="en-US" sz="2400" dirty="0" smtClean="0"/>
              <a:t>The standard slide layout is “Title and Content” </a:t>
            </a:r>
          </a:p>
          <a:p>
            <a:endParaRPr lang="en-US" sz="2400" dirty="0" smtClean="0">
              <a:solidFill>
                <a:srgbClr val="FFFF00"/>
              </a:solidFill>
            </a:endParaRPr>
          </a:p>
        </p:txBody>
      </p:sp>
      <p:sp>
        <p:nvSpPr>
          <p:cNvPr id="4" name="Rectangle 3"/>
          <p:cNvSpPr/>
          <p:nvPr/>
        </p:nvSpPr>
        <p:spPr bwMode="auto">
          <a:xfrm>
            <a:off x="7086600" y="1752600"/>
            <a:ext cx="1447800" cy="8382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lumMod val="65000"/>
                    <a:lumOff val="35000"/>
                  </a:schemeClr>
                </a:solidFill>
                <a:latin typeface="Segoe" pitchFamily="34" charset="0"/>
              </a:rPr>
              <a:t>text</a:t>
            </a:r>
          </a:p>
        </p:txBody>
      </p:sp>
      <p:sp>
        <p:nvSpPr>
          <p:cNvPr id="15" name="Rectangle 14"/>
          <p:cNvSpPr/>
          <p:nvPr/>
        </p:nvSpPr>
        <p:spPr bwMode="auto">
          <a:xfrm>
            <a:off x="7086600" y="2743200"/>
            <a:ext cx="1447800" cy="838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lumMod val="65000"/>
                    <a:lumOff val="35000"/>
                  </a:schemeClr>
                </a:solidFill>
                <a:latin typeface="Segoe" pitchFamily="34" charset="0"/>
              </a:rPr>
              <a:t>text</a:t>
            </a:r>
          </a:p>
        </p:txBody>
      </p:sp>
      <p:sp>
        <p:nvSpPr>
          <p:cNvPr id="16" name="Rectangle 15"/>
          <p:cNvSpPr/>
          <p:nvPr/>
        </p:nvSpPr>
        <p:spPr bwMode="auto">
          <a:xfrm>
            <a:off x="7086600" y="3733800"/>
            <a:ext cx="1447800" cy="838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lumMod val="65000"/>
                    <a:lumOff val="35000"/>
                  </a:schemeClr>
                </a:solidFill>
                <a:latin typeface="Segoe" pitchFamily="34" charset="0"/>
              </a:rPr>
              <a:t>text</a:t>
            </a:r>
          </a:p>
        </p:txBody>
      </p:sp>
      <p:sp>
        <p:nvSpPr>
          <p:cNvPr id="17" name="Rectangle 16"/>
          <p:cNvSpPr/>
          <p:nvPr/>
        </p:nvSpPr>
        <p:spPr bwMode="auto">
          <a:xfrm>
            <a:off x="7086600" y="4724400"/>
            <a:ext cx="1447800" cy="8382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lumMod val="65000"/>
                    <a:lumOff val="35000"/>
                  </a:schemeClr>
                </a:solidFill>
                <a:latin typeface="Segoe" pitchFamily="34" charset="0"/>
              </a:rPr>
              <a:t>text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Developing Plugins</a:t>
            </a:r>
          </a:p>
        </p:txBody>
      </p:sp>
      <p:sp>
        <p:nvSpPr>
          <p:cNvPr id="6" name="Text Placeholder 5"/>
          <p:cNvSpPr>
            <a:spLocks noGrp="1"/>
          </p:cNvSpPr>
          <p:nvPr>
            <p:ph idx="1"/>
          </p:nvPr>
        </p:nvSpPr>
        <p:spPr/>
        <p:txBody>
          <a:bodyPr/>
          <a:lstStyle/>
          <a:p>
            <a:pPr>
              <a:buNone/>
            </a:pPr>
            <a:r>
              <a:rPr lang="en-US" dirty="0" smtClean="0">
                <a:solidFill>
                  <a:schemeClr val="bg2">
                    <a:lumMod val="20000"/>
                    <a:lumOff val="80000"/>
                  </a:schemeClr>
                </a:solidFill>
              </a:rPr>
              <a:t>Agenda</a:t>
            </a:r>
          </a:p>
          <a:p>
            <a:r>
              <a:rPr lang="en-US" dirty="0" smtClean="0"/>
              <a:t>Welcome</a:t>
            </a:r>
          </a:p>
          <a:p>
            <a:r>
              <a:rPr lang="en-US" dirty="0" smtClean="0"/>
              <a:t>Short Presentation</a:t>
            </a:r>
          </a:p>
          <a:p>
            <a:r>
              <a:rPr lang="en-US" dirty="0" smtClean="0"/>
              <a:t>Interactive Discussion</a:t>
            </a:r>
          </a:p>
          <a:p>
            <a:r>
              <a:rPr lang="en-US" dirty="0" smtClean="0"/>
              <a:t>Wrap-up</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Developing Plugins</a:t>
            </a:r>
            <a:endParaRPr lang="en-US" dirty="0"/>
          </a:p>
        </p:txBody>
      </p:sp>
      <p:sp>
        <p:nvSpPr>
          <p:cNvPr id="6" name="Text Placeholder 5"/>
          <p:cNvSpPr>
            <a:spLocks noGrp="1"/>
          </p:cNvSpPr>
          <p:nvPr>
            <p:ph idx="1"/>
          </p:nvPr>
        </p:nvSpPr>
        <p:spPr/>
        <p:txBody>
          <a:bodyPr/>
          <a:lstStyle/>
          <a:p>
            <a:pPr>
              <a:buNone/>
            </a:pPr>
            <a:r>
              <a:rPr lang="en-US" dirty="0" smtClean="0">
                <a:solidFill>
                  <a:schemeClr val="bg2">
                    <a:lumMod val="20000"/>
                    <a:lumOff val="80000"/>
                  </a:schemeClr>
                </a:solidFill>
              </a:rPr>
              <a:t>Your Speaker</a:t>
            </a:r>
          </a:p>
          <a:p>
            <a:r>
              <a:rPr lang="en-US" dirty="0" smtClean="0"/>
              <a:t>Mitch Milam</a:t>
            </a:r>
          </a:p>
          <a:p>
            <a:r>
              <a:rPr lang="en-US" dirty="0" smtClean="0"/>
              <a:t>CRM Accelerators</a:t>
            </a:r>
          </a:p>
          <a:p>
            <a:r>
              <a:rPr lang="en-US" dirty="0" smtClean="0">
                <a:hlinkClick r:id="rId2"/>
              </a:rPr>
              <a:t>mitch@crmaccelerators.net</a:t>
            </a:r>
            <a:endParaRPr lang="en-US" dirty="0" smtClean="0"/>
          </a:p>
          <a:p>
            <a:r>
              <a:rPr lang="en-US" dirty="0" smtClean="0"/>
              <a:t>blogs.infinite-x.net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4672084"/>
            <a:ext cx="2260879" cy="914400"/>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Developing Plugins</a:t>
            </a:r>
            <a:endParaRPr lang="en-US" dirty="0"/>
          </a:p>
        </p:txBody>
      </p:sp>
      <p:sp>
        <p:nvSpPr>
          <p:cNvPr id="6" name="Text Placeholder 5"/>
          <p:cNvSpPr>
            <a:spLocks noGrp="1"/>
          </p:cNvSpPr>
          <p:nvPr>
            <p:ph idx="1"/>
          </p:nvPr>
        </p:nvSpPr>
        <p:spPr/>
        <p:txBody>
          <a:bodyPr/>
          <a:lstStyle/>
          <a:p>
            <a:pPr>
              <a:buNone/>
            </a:pPr>
            <a:r>
              <a:rPr lang="en-US" dirty="0" smtClean="0">
                <a:solidFill>
                  <a:schemeClr val="bg2">
                    <a:lumMod val="20000"/>
                    <a:lumOff val="80000"/>
                  </a:schemeClr>
                </a:solidFill>
              </a:rPr>
              <a:t>Getting Started</a:t>
            </a:r>
          </a:p>
          <a:p>
            <a:r>
              <a:rPr lang="en-US" dirty="0" smtClean="0"/>
              <a:t>Tools</a:t>
            </a:r>
          </a:p>
          <a:p>
            <a:pPr lvl="1"/>
            <a:r>
              <a:rPr lang="en-US" dirty="0" smtClean="0"/>
              <a:t>CRM SDK Visual Studio Templates</a:t>
            </a:r>
          </a:p>
          <a:p>
            <a:pPr lvl="1"/>
            <a:r>
              <a:rPr lang="en-US" dirty="0" smtClean="0"/>
              <a:t>Plugin Registration Tool</a:t>
            </a:r>
          </a:p>
          <a:p>
            <a:r>
              <a:rPr lang="en-US" dirty="0" smtClean="0"/>
              <a:t>Setting up a development environment</a:t>
            </a:r>
          </a:p>
          <a:p>
            <a:pPr lvl="1"/>
            <a:r>
              <a:rPr lang="en-US" dirty="0" smtClean="0"/>
              <a:t>Development server</a:t>
            </a:r>
          </a:p>
          <a:p>
            <a:pPr lvl="1"/>
            <a:r>
              <a:rPr lang="en-US" dirty="0" smtClean="0"/>
              <a:t>Virtual machine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Developing Plugins</a:t>
            </a:r>
            <a:endParaRPr lang="en-US" dirty="0"/>
          </a:p>
        </p:txBody>
      </p:sp>
      <p:sp>
        <p:nvSpPr>
          <p:cNvPr id="6" name="Text Placeholder 5"/>
          <p:cNvSpPr>
            <a:spLocks noGrp="1"/>
          </p:cNvSpPr>
          <p:nvPr>
            <p:ph idx="1"/>
          </p:nvPr>
        </p:nvSpPr>
        <p:spPr/>
        <p:txBody>
          <a:bodyPr/>
          <a:lstStyle/>
          <a:p>
            <a:pPr>
              <a:buNone/>
            </a:pPr>
            <a:r>
              <a:rPr lang="en-US" dirty="0" smtClean="0">
                <a:solidFill>
                  <a:schemeClr val="bg2">
                    <a:lumMod val="20000"/>
                    <a:lumOff val="80000"/>
                  </a:schemeClr>
                </a:solidFill>
              </a:rPr>
              <a:t>What</a:t>
            </a:r>
          </a:p>
          <a:p>
            <a:r>
              <a:rPr lang="en-US" dirty="0" smtClean="0"/>
              <a:t>Business Logic </a:t>
            </a:r>
            <a:r>
              <a:rPr lang="en-US" dirty="0" smtClean="0"/>
              <a:t>Plugin</a:t>
            </a:r>
            <a:endParaRPr lang="en-US" dirty="0" smtClean="0"/>
          </a:p>
          <a:p>
            <a:r>
              <a:rPr lang="en-US" dirty="0" smtClean="0"/>
              <a:t>Custom Workflow </a:t>
            </a:r>
            <a:r>
              <a:rPr lang="en-US" dirty="0" smtClean="0"/>
              <a:t>Activity</a:t>
            </a:r>
            <a:endParaRPr lang="en-US" dirty="0" smtClean="0"/>
          </a:p>
        </p:txBody>
      </p:sp>
    </p:spTree>
    <p:extLst>
      <p:ext uri="{BB962C8B-B14F-4D97-AF65-F5344CB8AC3E}">
        <p14:creationId xmlns:p14="http://schemas.microsoft.com/office/powerpoint/2010/main" val="41937940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Developing Plugins</a:t>
            </a:r>
            <a:endParaRPr lang="en-US" dirty="0"/>
          </a:p>
        </p:txBody>
      </p:sp>
      <p:sp>
        <p:nvSpPr>
          <p:cNvPr id="6" name="Text Placeholder 5"/>
          <p:cNvSpPr>
            <a:spLocks noGrp="1"/>
          </p:cNvSpPr>
          <p:nvPr>
            <p:ph idx="1"/>
          </p:nvPr>
        </p:nvSpPr>
        <p:spPr/>
        <p:txBody>
          <a:bodyPr/>
          <a:lstStyle/>
          <a:p>
            <a:pPr>
              <a:buNone/>
            </a:pPr>
            <a:r>
              <a:rPr lang="en-US" dirty="0" smtClean="0">
                <a:solidFill>
                  <a:schemeClr val="bg2">
                    <a:lumMod val="20000"/>
                    <a:lumOff val="80000"/>
                  </a:schemeClr>
                </a:solidFill>
              </a:rPr>
              <a:t>When</a:t>
            </a:r>
          </a:p>
          <a:p>
            <a:r>
              <a:rPr lang="en-US" dirty="0" smtClean="0"/>
              <a:t>What is the purpose of the plugin?</a:t>
            </a:r>
          </a:p>
          <a:p>
            <a:r>
              <a:rPr lang="en-US" dirty="0" smtClean="0"/>
              <a:t>Is the plugin really necessary?</a:t>
            </a:r>
          </a:p>
          <a:p>
            <a:r>
              <a:rPr lang="en-US" dirty="0" smtClean="0"/>
              <a:t>Who/how will it be maintained?</a:t>
            </a:r>
          </a:p>
          <a:p>
            <a:endParaRPr lang="en-US" dirty="0" smtClean="0"/>
          </a:p>
        </p:txBody>
      </p:sp>
    </p:spTree>
    <p:extLst>
      <p:ext uri="{BB962C8B-B14F-4D97-AF65-F5344CB8AC3E}">
        <p14:creationId xmlns:p14="http://schemas.microsoft.com/office/powerpoint/2010/main" val="263872520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Developing Plugins</a:t>
            </a:r>
            <a:endParaRPr lang="en-US" dirty="0"/>
          </a:p>
        </p:txBody>
      </p:sp>
      <p:sp>
        <p:nvSpPr>
          <p:cNvPr id="6" name="Text Placeholder 5"/>
          <p:cNvSpPr>
            <a:spLocks noGrp="1"/>
          </p:cNvSpPr>
          <p:nvPr>
            <p:ph idx="1"/>
          </p:nvPr>
        </p:nvSpPr>
        <p:spPr/>
        <p:txBody>
          <a:bodyPr/>
          <a:lstStyle/>
          <a:p>
            <a:pPr>
              <a:buNone/>
            </a:pPr>
            <a:r>
              <a:rPr lang="en-US" dirty="0" smtClean="0">
                <a:solidFill>
                  <a:schemeClr val="bg2">
                    <a:lumMod val="20000"/>
                    <a:lumOff val="80000"/>
                  </a:schemeClr>
                </a:solidFill>
              </a:rPr>
              <a:t>Where</a:t>
            </a:r>
          </a:p>
          <a:p>
            <a:r>
              <a:rPr lang="en-US" dirty="0" smtClean="0"/>
              <a:t>Location to load your plugin</a:t>
            </a:r>
          </a:p>
          <a:p>
            <a:pPr lvl="1"/>
            <a:r>
              <a:rPr lang="en-US" dirty="0" smtClean="0"/>
              <a:t>On disk</a:t>
            </a:r>
          </a:p>
          <a:p>
            <a:pPr lvl="1"/>
            <a:r>
              <a:rPr lang="en-US" dirty="0" smtClean="0"/>
              <a:t>In the database</a:t>
            </a:r>
          </a:p>
          <a:p>
            <a:pPr lvl="1"/>
            <a:r>
              <a:rPr lang="en-US" dirty="0" smtClean="0"/>
              <a:t>In the GAC</a:t>
            </a:r>
          </a:p>
          <a:p>
            <a:pPr marL="0" indent="0">
              <a:buNone/>
            </a:pPr>
            <a:endParaRPr lang="en-US" dirty="0" smtClean="0"/>
          </a:p>
        </p:txBody>
      </p:sp>
    </p:spTree>
    <p:extLst>
      <p:ext uri="{BB962C8B-B14F-4D97-AF65-F5344CB8AC3E}">
        <p14:creationId xmlns:p14="http://schemas.microsoft.com/office/powerpoint/2010/main" val="9138882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Developing Plugins</a:t>
            </a:r>
            <a:endParaRPr lang="en-US" dirty="0"/>
          </a:p>
        </p:txBody>
      </p:sp>
      <p:sp>
        <p:nvSpPr>
          <p:cNvPr id="6" name="Text Placeholder 5"/>
          <p:cNvSpPr>
            <a:spLocks noGrp="1"/>
          </p:cNvSpPr>
          <p:nvPr>
            <p:ph idx="1"/>
          </p:nvPr>
        </p:nvSpPr>
        <p:spPr/>
        <p:txBody>
          <a:bodyPr/>
          <a:lstStyle/>
          <a:p>
            <a:pPr>
              <a:buNone/>
            </a:pPr>
            <a:r>
              <a:rPr lang="en-US" dirty="0" smtClean="0">
                <a:solidFill>
                  <a:schemeClr val="bg2">
                    <a:lumMod val="20000"/>
                    <a:lumOff val="80000"/>
                  </a:schemeClr>
                </a:solidFill>
              </a:rPr>
              <a:t>How</a:t>
            </a:r>
          </a:p>
          <a:p>
            <a:r>
              <a:rPr lang="en-US" dirty="0" smtClean="0"/>
              <a:t>Development best practices</a:t>
            </a:r>
          </a:p>
          <a:p>
            <a:pPr lvl="1"/>
            <a:r>
              <a:rPr lang="en-US" smtClean="0"/>
              <a:t>** Group discussion **</a:t>
            </a:r>
            <a:endParaRPr lang="en-US" dirty="0" smtClean="0"/>
          </a:p>
          <a:p>
            <a:pPr marL="0" indent="0">
              <a:buNone/>
            </a:pPr>
            <a:endParaRPr lang="en-US" dirty="0" smtClean="0"/>
          </a:p>
        </p:txBody>
      </p:sp>
    </p:spTree>
    <p:extLst>
      <p:ext uri="{BB962C8B-B14F-4D97-AF65-F5344CB8AC3E}">
        <p14:creationId xmlns:p14="http://schemas.microsoft.com/office/powerpoint/2010/main" val="112877752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Developing Plugins</a:t>
            </a:r>
            <a:endParaRPr lang="en-US" dirty="0"/>
          </a:p>
        </p:txBody>
      </p:sp>
      <p:sp>
        <p:nvSpPr>
          <p:cNvPr id="6" name="Text Placeholder 5"/>
          <p:cNvSpPr>
            <a:spLocks noGrp="1"/>
          </p:cNvSpPr>
          <p:nvPr>
            <p:ph idx="1"/>
          </p:nvPr>
        </p:nvSpPr>
        <p:spPr/>
        <p:txBody>
          <a:bodyPr/>
          <a:lstStyle/>
          <a:p>
            <a:pPr>
              <a:buNone/>
            </a:pPr>
            <a:r>
              <a:rPr lang="en-US" dirty="0" smtClean="0">
                <a:solidFill>
                  <a:schemeClr val="bg2">
                    <a:lumMod val="20000"/>
                    <a:lumOff val="80000"/>
                  </a:schemeClr>
                </a:solidFill>
              </a:rPr>
              <a:t>Wrap-Up</a:t>
            </a:r>
          </a:p>
          <a:p>
            <a:r>
              <a:rPr lang="en-US" dirty="0" smtClean="0"/>
              <a:t>Thanks for joining us</a:t>
            </a:r>
            <a:r>
              <a:rPr lang="en-US" dirty="0" smtClean="0"/>
              <a:t>!</a:t>
            </a:r>
            <a:endParaRPr lang="en-US"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ample presentation slides">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 presentation slides</Template>
  <TotalTime>284</TotalTime>
  <Words>268</Words>
  <Application>Microsoft Office PowerPoint</Application>
  <PresentationFormat>On-screen Show (4:3)</PresentationFormat>
  <Paragraphs>59</Paragraphs>
  <Slides>10</Slides>
  <Notes>1</Notes>
  <HiddenSlides>1</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Sample presentation slides</vt:lpstr>
      <vt:lpstr>White with Courier font for code slides</vt:lpstr>
      <vt:lpstr>Developing Plugins</vt:lpstr>
      <vt:lpstr>Developing Plugins</vt:lpstr>
      <vt:lpstr>Developing Plugins</vt:lpstr>
      <vt:lpstr>Developing Plugins</vt:lpstr>
      <vt:lpstr>Developing Plugins</vt:lpstr>
      <vt:lpstr>Developing Plugins</vt:lpstr>
      <vt:lpstr>Developing Plugins</vt:lpstr>
      <vt:lpstr>Developing Plugins</vt:lpstr>
      <vt:lpstr>Developing Plugins</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Mark</dc:creator>
  <cp:lastModifiedBy>Mitch Milam</cp:lastModifiedBy>
  <cp:revision>39</cp:revision>
  <dcterms:created xsi:type="dcterms:W3CDTF">2009-08-12T19:19:32Z</dcterms:created>
  <dcterms:modified xsi:type="dcterms:W3CDTF">2011-02-09T17:28:38Z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TC102867161033</vt:lpwstr>
  </property>
</Properties>
</file>