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343" r:id="rId4"/>
    <p:sldId id="346" r:id="rId5"/>
    <p:sldId id="356" r:id="rId6"/>
    <p:sldId id="357" r:id="rId7"/>
    <p:sldId id="358" r:id="rId8"/>
    <p:sldId id="359" r:id="rId9"/>
    <p:sldId id="360" r:id="rId10"/>
    <p:sldId id="361" r:id="rId11"/>
    <p:sldId id="349" r:id="rId12"/>
    <p:sldId id="363" r:id="rId13"/>
    <p:sldId id="388" r:id="rId14"/>
    <p:sldId id="347" r:id="rId15"/>
    <p:sldId id="389" r:id="rId16"/>
    <p:sldId id="351" r:id="rId17"/>
    <p:sldId id="390" r:id="rId18"/>
    <p:sldId id="352" r:id="rId19"/>
    <p:sldId id="391" r:id="rId20"/>
    <p:sldId id="353" r:id="rId21"/>
    <p:sldId id="392" r:id="rId22"/>
    <p:sldId id="354" r:id="rId23"/>
    <p:sldId id="393" r:id="rId24"/>
    <p:sldId id="355" r:id="rId25"/>
    <p:sldId id="394" r:id="rId26"/>
    <p:sldId id="341" r:id="rId27"/>
    <p:sldId id="368" r:id="rId28"/>
    <p:sldId id="367" r:id="rId29"/>
    <p:sldId id="378" r:id="rId30"/>
    <p:sldId id="379" r:id="rId31"/>
    <p:sldId id="387" r:id="rId32"/>
    <p:sldId id="371" r:id="rId33"/>
    <p:sldId id="380" r:id="rId34"/>
    <p:sldId id="370" r:id="rId35"/>
    <p:sldId id="342" r:id="rId36"/>
    <p:sldId id="381" r:id="rId37"/>
    <p:sldId id="382" r:id="rId38"/>
    <p:sldId id="372" r:id="rId39"/>
    <p:sldId id="373" r:id="rId40"/>
    <p:sldId id="374" r:id="rId41"/>
    <p:sldId id="375" r:id="rId42"/>
    <p:sldId id="376" r:id="rId43"/>
    <p:sldId id="364" r:id="rId44"/>
    <p:sldId id="365" r:id="rId45"/>
    <p:sldId id="366" r:id="rId46"/>
    <p:sldId id="344" r:id="rId47"/>
    <p:sldId id="384" r:id="rId48"/>
    <p:sldId id="383" r:id="rId49"/>
    <p:sldId id="293" r:id="rId50"/>
    <p:sldId id="345" r:id="rId51"/>
    <p:sldId id="302" r:id="rId5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76" autoAdjust="0"/>
  </p:normalViewPr>
  <p:slideViewPr>
    <p:cSldViewPr>
      <p:cViewPr varScale="1">
        <p:scale>
          <a:sx n="131" d="100"/>
          <a:sy n="131" d="100"/>
        </p:scale>
        <p:origin x="144" y="282"/>
      </p:cViewPr>
      <p:guideLst>
        <p:guide orient="horz" pos="1620"/>
        <p:guide pos="2880"/>
      </p:guideLst>
    </p:cSldViewPr>
  </p:slideViewPr>
  <p:outlineViewPr>
    <p:cViewPr>
      <p:scale>
        <a:sx n="33" d="100"/>
        <a:sy n="33" d="100"/>
      </p:scale>
      <p:origin x="0" y="-1248"/>
    </p:cViewPr>
  </p:outlineViewPr>
  <p:notesTextViewPr>
    <p:cViewPr>
      <p:scale>
        <a:sx n="1" d="1"/>
        <a:sy n="1" d="1"/>
      </p:scale>
      <p:origin x="0" y="0"/>
    </p:cViewPr>
  </p:notesTextViewPr>
  <p:sorterViewPr>
    <p:cViewPr varScale="1">
      <p:scale>
        <a:sx n="1" d="1"/>
        <a:sy n="1" d="1"/>
      </p:scale>
      <p:origin x="0" y="-78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195ACD2-E17C-43B7-8D87-7E1082C8B164}" type="datetimeFigureOut">
              <a:rPr lang="en-US" smtClean="0"/>
              <a:t>8/24/2015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DB84BE-AB68-4F36-978D-33AC5A9E00C0}" type="slidenum">
              <a:rPr lang="en-US" smtClean="0"/>
              <a:t>‹#›</a:t>
            </a:fld>
            <a:endParaRPr lang="en-US"/>
          </a:p>
        </p:txBody>
      </p:sp>
    </p:spTree>
    <p:extLst>
      <p:ext uri="{BB962C8B-B14F-4D97-AF65-F5344CB8AC3E}">
        <p14:creationId xmlns:p14="http://schemas.microsoft.com/office/powerpoint/2010/main" val="1288995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397A7C1-5420-4BDD-862C-0C6061DEB6A4}" type="datetimeFigureOut">
              <a:rPr lang="en-US" smtClean="0"/>
              <a:t>8/24/2015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B18CC4-085B-42E4-A198-BA7D6030424C}" type="slidenum">
              <a:rPr lang="en-US" smtClean="0"/>
              <a:t>‹#›</a:t>
            </a:fld>
            <a:endParaRPr lang="en-US"/>
          </a:p>
        </p:txBody>
      </p:sp>
    </p:spTree>
    <p:extLst>
      <p:ext uri="{BB962C8B-B14F-4D97-AF65-F5344CB8AC3E}">
        <p14:creationId xmlns:p14="http://schemas.microsoft.com/office/powerpoint/2010/main" val="269237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18CC4-085B-42E4-A198-BA7D6030424C}" type="slidenum">
              <a:rPr lang="en-US" smtClean="0"/>
              <a:t>46</a:t>
            </a:fld>
            <a:endParaRPr lang="en-US"/>
          </a:p>
        </p:txBody>
      </p:sp>
    </p:spTree>
    <p:extLst>
      <p:ext uri="{BB962C8B-B14F-4D97-AF65-F5344CB8AC3E}">
        <p14:creationId xmlns:p14="http://schemas.microsoft.com/office/powerpoint/2010/main" val="3754151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4695"/>
            <a:ext cx="7772400" cy="757907"/>
          </a:xfrm>
        </p:spPr>
        <p:txBody>
          <a:bodyPr/>
          <a:lstStyle>
            <a:lvl1pPr>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2266578"/>
            <a:ext cx="6400800" cy="593204"/>
          </a:xfrm>
        </p:spPr>
        <p:txBody>
          <a:bodyPr/>
          <a:lstStyle>
            <a:lvl1pPr marL="0" indent="0" algn="ctr">
              <a:buNone/>
              <a:defRPr>
                <a:solidFill>
                  <a:srgbClr val="6C63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37449539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9283976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770325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fr-CA" dirty="0" err="1" smtClean="0"/>
              <a:t>Title</a:t>
            </a:r>
            <a:endParaRPr lang="en-US" dirty="0"/>
          </a:p>
        </p:txBody>
      </p:sp>
      <p:sp>
        <p:nvSpPr>
          <p:cNvPr id="3" name="Content Placeholder 2"/>
          <p:cNvSpPr>
            <a:spLocks noGrp="1"/>
          </p:cNvSpPr>
          <p:nvPr>
            <p:ph sz="half" idx="1"/>
          </p:nvPr>
        </p:nvSpPr>
        <p:spPr>
          <a:xfrm>
            <a:off x="457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B140E-27DC-47B4-879E-4EC491F89627}"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383050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rgbClr val="6C6352"/>
                </a:solidFill>
              </a:defRPr>
            </a:lvl1pPr>
          </a:lstStyle>
          <a:p>
            <a:fld id="{7CFB140E-27DC-47B4-879E-4EC491F89627}" type="datetimeFigureOut">
              <a:rPr lang="en-US" smtClean="0"/>
              <a:pPr/>
              <a:t>8/24/2015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rgbClr val="6C635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C6352"/>
                </a:solidFill>
              </a:defRPr>
            </a:lvl1pPr>
          </a:lstStyle>
          <a:p>
            <a:fld id="{437A9957-6C64-44D4-B360-CF457B51FDFA}" type="slidenum">
              <a:rPr lang="en-US" smtClean="0"/>
              <a:pPr/>
              <a:t>‹#›</a:t>
            </a:fld>
            <a:endParaRPr lang="en-US"/>
          </a:p>
        </p:txBody>
      </p:sp>
    </p:spTree>
    <p:extLst>
      <p:ext uri="{BB962C8B-B14F-4D97-AF65-F5344CB8AC3E}">
        <p14:creationId xmlns:p14="http://schemas.microsoft.com/office/powerpoint/2010/main" val="234755530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6C635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6C635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6C635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6C635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mitch@xrmcoaches.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tinyurl.com/CrmTrainingAugus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7 Steps of Dynamics CRM Development</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095750"/>
            <a:ext cx="1326182" cy="914400"/>
          </a:xfrm>
          <a:prstGeom prst="rect">
            <a:avLst/>
          </a:prstGeom>
        </p:spPr>
      </p:pic>
    </p:spTree>
    <p:extLst>
      <p:ext uri="{BB962C8B-B14F-4D97-AF65-F5344CB8AC3E}">
        <p14:creationId xmlns:p14="http://schemas.microsoft.com/office/powerpoint/2010/main" val="1150908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In…</a:t>
            </a:r>
            <a:endParaRPr lang="en-US" dirty="0"/>
          </a:p>
        </p:txBody>
      </p:sp>
      <p:sp>
        <p:nvSpPr>
          <p:cNvPr id="3" name="Content Placeholder 2"/>
          <p:cNvSpPr>
            <a:spLocks noGrp="1"/>
          </p:cNvSpPr>
          <p:nvPr>
            <p:ph idx="1"/>
          </p:nvPr>
        </p:nvSpPr>
        <p:spPr/>
        <p:txBody>
          <a:bodyPr/>
          <a:lstStyle/>
          <a:p>
            <a:r>
              <a:rPr lang="en-US" dirty="0" smtClean="0"/>
              <a:t>The opportunity to define</a:t>
            </a:r>
            <a:br>
              <a:rPr lang="en-US" dirty="0" smtClean="0"/>
            </a:br>
            <a:r>
              <a:rPr lang="en-US" dirty="0" smtClean="0"/>
              <a:t>my own developer learning</a:t>
            </a:r>
            <a:br>
              <a:rPr lang="en-US" dirty="0" smtClean="0"/>
            </a:br>
            <a:r>
              <a:rPr lang="en-US" dirty="0" smtClean="0"/>
              <a:t>process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1200151"/>
            <a:ext cx="3200400" cy="3200400"/>
          </a:xfrm>
          <a:prstGeom prst="rect">
            <a:avLst/>
          </a:prstGeom>
        </p:spPr>
      </p:pic>
    </p:spTree>
    <p:extLst>
      <p:ext uri="{BB962C8B-B14F-4D97-AF65-F5344CB8AC3E}">
        <p14:creationId xmlns:p14="http://schemas.microsoft.com/office/powerpoint/2010/main" val="229426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Mitch’s Dynamics CRM Developer Training Process</a:t>
            </a:r>
            <a:endParaRPr lang="en-US" sz="2400" i="1" dirty="0"/>
          </a:p>
        </p:txBody>
      </p:sp>
    </p:spTree>
    <p:extLst>
      <p:ext uri="{BB962C8B-B14F-4D97-AF65-F5344CB8AC3E}">
        <p14:creationId xmlns:p14="http://schemas.microsoft.com/office/powerpoint/2010/main" val="2876121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Step 1:</a:t>
            </a:r>
          </a:p>
          <a:p>
            <a:pPr marL="0" indent="0" algn="ctr">
              <a:buNone/>
            </a:pPr>
            <a:r>
              <a:rPr lang="en-US" sz="6600" i="1" dirty="0" smtClean="0"/>
              <a:t>Know and Understand Dynamics CRM</a:t>
            </a:r>
            <a:endParaRPr lang="en-US" sz="2400" i="1" dirty="0"/>
          </a:p>
        </p:txBody>
      </p:sp>
    </p:spTree>
    <p:extLst>
      <p:ext uri="{BB962C8B-B14F-4D97-AF65-F5344CB8AC3E}">
        <p14:creationId xmlns:p14="http://schemas.microsoft.com/office/powerpoint/2010/main" val="336996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lnSpcReduction="10000"/>
          </a:bodyPr>
          <a:lstStyle/>
          <a:p>
            <a:pPr marL="0" indent="0" algn="ctr">
              <a:buNone/>
            </a:pPr>
            <a:endParaRPr lang="en-US" sz="5400" i="1" dirty="0" smtClean="0"/>
          </a:p>
          <a:p>
            <a:pPr marL="0" indent="0" algn="ctr">
              <a:buNone/>
            </a:pPr>
            <a:r>
              <a:rPr lang="en-US" sz="5400" i="1" dirty="0" smtClean="0"/>
              <a:t>You </a:t>
            </a:r>
            <a:r>
              <a:rPr lang="en-US" sz="5400" i="1" dirty="0"/>
              <a:t>can’t develop against a product that you do not know.</a:t>
            </a:r>
          </a:p>
        </p:txBody>
      </p:sp>
    </p:spTree>
    <p:extLst>
      <p:ext uri="{BB962C8B-B14F-4D97-AF65-F5344CB8AC3E}">
        <p14:creationId xmlns:p14="http://schemas.microsoft.com/office/powerpoint/2010/main" val="253249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Step 2:</a:t>
            </a:r>
          </a:p>
          <a:p>
            <a:pPr marL="0" indent="0" algn="ctr">
              <a:buNone/>
            </a:pPr>
            <a:r>
              <a:rPr lang="en-US" sz="6600" i="1" dirty="0" smtClean="0"/>
              <a:t>Know and Understand the Dynamics CRM SDK</a:t>
            </a:r>
            <a:endParaRPr lang="en-US" sz="2400" i="1" dirty="0"/>
          </a:p>
        </p:txBody>
      </p:sp>
    </p:spTree>
    <p:extLst>
      <p:ext uri="{BB962C8B-B14F-4D97-AF65-F5344CB8AC3E}">
        <p14:creationId xmlns:p14="http://schemas.microsoft.com/office/powerpoint/2010/main" val="224689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fontScale="92500" lnSpcReduction="10000"/>
          </a:bodyPr>
          <a:lstStyle/>
          <a:p>
            <a:r>
              <a:rPr lang="en-US" sz="5400" dirty="0" smtClean="0"/>
              <a:t>Documentation</a:t>
            </a:r>
          </a:p>
          <a:p>
            <a:r>
              <a:rPr lang="en-US" sz="5400" dirty="0" smtClean="0"/>
              <a:t>Tools</a:t>
            </a:r>
          </a:p>
          <a:p>
            <a:r>
              <a:rPr lang="en-US" sz="5400" dirty="0" smtClean="0"/>
              <a:t>Sample code</a:t>
            </a:r>
          </a:p>
          <a:p>
            <a:r>
              <a:rPr lang="en-US" sz="5400" dirty="0" smtClean="0"/>
              <a:t>Other resources</a:t>
            </a:r>
          </a:p>
          <a:p>
            <a:endParaRPr lang="en-US" sz="5400" dirty="0" smtClean="0"/>
          </a:p>
          <a:p>
            <a:endParaRPr lang="en-US" sz="1800" dirty="0"/>
          </a:p>
        </p:txBody>
      </p:sp>
    </p:spTree>
    <p:extLst>
      <p:ext uri="{BB962C8B-B14F-4D97-AF65-F5344CB8AC3E}">
        <p14:creationId xmlns:p14="http://schemas.microsoft.com/office/powerpoint/2010/main" val="3999362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fontScale="92500" lnSpcReduction="20000"/>
          </a:bodyPr>
          <a:lstStyle/>
          <a:p>
            <a:pPr marL="0" indent="0" algn="ctr">
              <a:buNone/>
            </a:pPr>
            <a:r>
              <a:rPr lang="en-US" sz="6600" i="1" dirty="0" smtClean="0"/>
              <a:t>Step 3:</a:t>
            </a:r>
          </a:p>
          <a:p>
            <a:pPr marL="0" indent="0" algn="ctr">
              <a:buNone/>
            </a:pPr>
            <a:r>
              <a:rPr lang="en-US" sz="6600" i="1" dirty="0"/>
              <a:t>Understand the JavaScript </a:t>
            </a:r>
            <a:r>
              <a:rPr lang="en-US" sz="6600" i="1" dirty="0" smtClean="0"/>
              <a:t/>
            </a:r>
            <a:br>
              <a:rPr lang="en-US" sz="6600" i="1" dirty="0" smtClean="0"/>
            </a:br>
            <a:r>
              <a:rPr lang="en-US" sz="6600" i="1" dirty="0" smtClean="0"/>
              <a:t>Programming </a:t>
            </a:r>
            <a:r>
              <a:rPr lang="en-US" sz="6600" i="1" dirty="0"/>
              <a:t>Model</a:t>
            </a:r>
          </a:p>
        </p:txBody>
      </p:sp>
    </p:spTree>
    <p:extLst>
      <p:ext uri="{BB962C8B-B14F-4D97-AF65-F5344CB8AC3E}">
        <p14:creationId xmlns:p14="http://schemas.microsoft.com/office/powerpoint/2010/main" val="3171761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r>
              <a:rPr lang="en-US" sz="4000" dirty="0"/>
              <a:t>Learn attribute methods</a:t>
            </a:r>
          </a:p>
          <a:p>
            <a:r>
              <a:rPr lang="en-US" sz="4000" dirty="0"/>
              <a:t>Learn control methods</a:t>
            </a:r>
          </a:p>
          <a:p>
            <a:r>
              <a:rPr lang="en-US" sz="4000" dirty="0"/>
              <a:t>Learn to control Tabs and Sections</a:t>
            </a:r>
          </a:p>
          <a:p>
            <a:r>
              <a:rPr lang="en-US" sz="4000" dirty="0"/>
              <a:t>Then learn everything else…</a:t>
            </a:r>
            <a:endParaRPr lang="en-US" sz="5400" dirty="0"/>
          </a:p>
        </p:txBody>
      </p:sp>
    </p:spTree>
    <p:extLst>
      <p:ext uri="{BB962C8B-B14F-4D97-AF65-F5344CB8AC3E}">
        <p14:creationId xmlns:p14="http://schemas.microsoft.com/office/powerpoint/2010/main" val="123974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Step 4:</a:t>
            </a:r>
          </a:p>
          <a:p>
            <a:pPr marL="0" indent="0" algn="ctr">
              <a:buNone/>
            </a:pPr>
            <a:r>
              <a:rPr lang="en-US" sz="6600" i="1" dirty="0"/>
              <a:t>Learn the .NET Programming Model</a:t>
            </a:r>
          </a:p>
        </p:txBody>
      </p:sp>
    </p:spTree>
    <p:extLst>
      <p:ext uri="{BB962C8B-B14F-4D97-AF65-F5344CB8AC3E}">
        <p14:creationId xmlns:p14="http://schemas.microsoft.com/office/powerpoint/2010/main" val="2278046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fontScale="92500" lnSpcReduction="10000"/>
          </a:bodyPr>
          <a:lstStyle/>
          <a:p>
            <a:r>
              <a:rPr lang="en-US" sz="5400" dirty="0"/>
              <a:t>The necessary components</a:t>
            </a:r>
          </a:p>
          <a:p>
            <a:r>
              <a:rPr lang="en-US" sz="5400" dirty="0"/>
              <a:t>CRUD model</a:t>
            </a:r>
          </a:p>
          <a:p>
            <a:r>
              <a:rPr lang="en-US" sz="5400" dirty="0"/>
              <a:t>How to query for </a:t>
            </a:r>
            <a:r>
              <a:rPr lang="en-US" sz="5400" dirty="0" smtClean="0"/>
              <a:t>data</a:t>
            </a:r>
          </a:p>
          <a:p>
            <a:r>
              <a:rPr lang="en-US" sz="5400" dirty="0" smtClean="0"/>
              <a:t>Deploying your code</a:t>
            </a:r>
            <a:endParaRPr lang="en-US" sz="5400" dirty="0"/>
          </a:p>
        </p:txBody>
      </p:sp>
    </p:spTree>
    <p:extLst>
      <p:ext uri="{BB962C8B-B14F-4D97-AF65-F5344CB8AC3E}">
        <p14:creationId xmlns:p14="http://schemas.microsoft.com/office/powerpoint/2010/main" val="2117416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lnSpcReduction="10000"/>
          </a:bodyPr>
          <a:lstStyle/>
          <a:p>
            <a:r>
              <a:rPr lang="en-US" dirty="0"/>
              <a:t>You’re in the right place </a:t>
            </a:r>
            <a:r>
              <a:rPr lang="en-US" dirty="0" smtClean="0"/>
              <a:t>if you…</a:t>
            </a:r>
          </a:p>
          <a:p>
            <a:pPr lvl="1"/>
            <a:r>
              <a:rPr lang="en-US" dirty="0" smtClean="0"/>
              <a:t>Are just getting started with Dynamics CRM development</a:t>
            </a:r>
          </a:p>
          <a:p>
            <a:pPr lvl="1"/>
            <a:r>
              <a:rPr lang="en-US" dirty="0" smtClean="0"/>
              <a:t>Have been given a CRM–related project and don’t know where to begin</a:t>
            </a:r>
          </a:p>
          <a:p>
            <a:pPr lvl="1"/>
            <a:r>
              <a:rPr lang="en-US" dirty="0" smtClean="0"/>
              <a:t>Need to enhance your existing CRM–development skills</a:t>
            </a:r>
            <a:endParaRPr lang="en-US" dirty="0"/>
          </a:p>
        </p:txBody>
      </p:sp>
    </p:spTree>
    <p:extLst>
      <p:ext uri="{BB962C8B-B14F-4D97-AF65-F5344CB8AC3E}">
        <p14:creationId xmlns:p14="http://schemas.microsoft.com/office/powerpoint/2010/main" val="2305511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Step 5:</a:t>
            </a:r>
          </a:p>
          <a:p>
            <a:pPr marL="0" indent="0" algn="ctr">
              <a:buNone/>
            </a:pPr>
            <a:r>
              <a:rPr lang="en-US" sz="6600" i="1" dirty="0" smtClean="0"/>
              <a:t>Plugins</a:t>
            </a:r>
            <a:endParaRPr lang="en-US" sz="6600" i="1" dirty="0"/>
          </a:p>
        </p:txBody>
      </p:sp>
    </p:spTree>
    <p:extLst>
      <p:ext uri="{BB962C8B-B14F-4D97-AF65-F5344CB8AC3E}">
        <p14:creationId xmlns:p14="http://schemas.microsoft.com/office/powerpoint/2010/main" val="3490278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fontScale="92500" lnSpcReduction="10000"/>
          </a:bodyPr>
          <a:lstStyle/>
          <a:p>
            <a:r>
              <a:rPr lang="en-US" sz="5400" dirty="0"/>
              <a:t>Standard plugins</a:t>
            </a:r>
          </a:p>
          <a:p>
            <a:r>
              <a:rPr lang="en-US" sz="5400" dirty="0"/>
              <a:t>Custom workflow activities</a:t>
            </a:r>
          </a:p>
          <a:p>
            <a:r>
              <a:rPr lang="en-US" sz="5400" dirty="0"/>
              <a:t>The Plug–in Registration Tool</a:t>
            </a:r>
          </a:p>
          <a:p>
            <a:r>
              <a:rPr lang="en-US" sz="5400" dirty="0"/>
              <a:t>Working with the </a:t>
            </a:r>
            <a:r>
              <a:rPr lang="en-US" sz="5400" dirty="0" err="1"/>
              <a:t>SandBox</a:t>
            </a:r>
            <a:endParaRPr lang="en-US" sz="5400" dirty="0"/>
          </a:p>
        </p:txBody>
      </p:sp>
    </p:spTree>
    <p:extLst>
      <p:ext uri="{BB962C8B-B14F-4D97-AF65-F5344CB8AC3E}">
        <p14:creationId xmlns:p14="http://schemas.microsoft.com/office/powerpoint/2010/main" val="3382880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fontScale="92500" lnSpcReduction="20000"/>
          </a:bodyPr>
          <a:lstStyle/>
          <a:p>
            <a:pPr marL="0" indent="0" algn="ctr">
              <a:buNone/>
            </a:pPr>
            <a:r>
              <a:rPr lang="en-US" sz="6600" i="1" dirty="0" smtClean="0"/>
              <a:t>Step 6:</a:t>
            </a:r>
          </a:p>
          <a:p>
            <a:pPr marL="0" indent="0" algn="ctr">
              <a:buNone/>
            </a:pPr>
            <a:r>
              <a:rPr lang="en-US" sz="6600" i="1" dirty="0"/>
              <a:t>Learn </a:t>
            </a:r>
            <a:r>
              <a:rPr lang="en-US" sz="6600" i="1" dirty="0" smtClean="0"/>
              <a:t>how to modify the Dynamics CRM </a:t>
            </a:r>
            <a:br>
              <a:rPr lang="en-US" sz="6600" i="1" dirty="0" smtClean="0"/>
            </a:br>
            <a:r>
              <a:rPr lang="en-US" sz="6600" i="1" dirty="0" smtClean="0"/>
              <a:t>User Experience</a:t>
            </a:r>
            <a:endParaRPr lang="en-US" sz="6600" i="1" dirty="0"/>
          </a:p>
        </p:txBody>
      </p:sp>
    </p:spTree>
    <p:extLst>
      <p:ext uri="{BB962C8B-B14F-4D97-AF65-F5344CB8AC3E}">
        <p14:creationId xmlns:p14="http://schemas.microsoft.com/office/powerpoint/2010/main" val="2963299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r>
              <a:rPr lang="en-US" sz="5800" dirty="0" err="1" smtClean="0"/>
              <a:t>SiteMap</a:t>
            </a:r>
            <a:endParaRPr lang="en-US" sz="5800" dirty="0" smtClean="0"/>
          </a:p>
          <a:p>
            <a:r>
              <a:rPr lang="en-US" sz="5800" dirty="0" smtClean="0"/>
              <a:t>Ribbon</a:t>
            </a:r>
            <a:endParaRPr lang="en-US" sz="6600" dirty="0"/>
          </a:p>
        </p:txBody>
      </p:sp>
    </p:spTree>
    <p:extLst>
      <p:ext uri="{BB962C8B-B14F-4D97-AF65-F5344CB8AC3E}">
        <p14:creationId xmlns:p14="http://schemas.microsoft.com/office/powerpoint/2010/main" val="1818963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Step 7:</a:t>
            </a:r>
          </a:p>
          <a:p>
            <a:pPr marL="0" indent="0" algn="ctr">
              <a:buNone/>
            </a:pPr>
            <a:r>
              <a:rPr lang="en-US" sz="6600" i="1" dirty="0"/>
              <a:t>Learn the </a:t>
            </a:r>
            <a:r>
              <a:rPr lang="en-US" sz="6600" i="1" dirty="0" smtClean="0"/>
              <a:t/>
            </a:r>
            <a:br>
              <a:rPr lang="en-US" sz="6600" i="1" dirty="0" smtClean="0"/>
            </a:br>
            <a:r>
              <a:rPr lang="en-US" sz="6600" i="1" dirty="0" smtClean="0"/>
              <a:t>Solutions </a:t>
            </a:r>
            <a:r>
              <a:rPr lang="en-US" sz="6600" i="1" dirty="0"/>
              <a:t>Model</a:t>
            </a:r>
          </a:p>
        </p:txBody>
      </p:sp>
    </p:spTree>
    <p:extLst>
      <p:ext uri="{BB962C8B-B14F-4D97-AF65-F5344CB8AC3E}">
        <p14:creationId xmlns:p14="http://schemas.microsoft.com/office/powerpoint/2010/main" val="4162420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r>
              <a:rPr lang="en-US" sz="5400" dirty="0" smtClean="0"/>
              <a:t>Managed vs. Unmanaged</a:t>
            </a:r>
          </a:p>
          <a:p>
            <a:r>
              <a:rPr lang="en-US" sz="5400" dirty="0" smtClean="0"/>
              <a:t>The solution update process</a:t>
            </a:r>
          </a:p>
          <a:p>
            <a:endParaRPr lang="en-US" sz="5400" dirty="0" smtClean="0"/>
          </a:p>
          <a:p>
            <a:endParaRPr lang="en-US" sz="5400" dirty="0"/>
          </a:p>
        </p:txBody>
      </p:sp>
    </p:spTree>
    <p:extLst>
      <p:ext uri="{BB962C8B-B14F-4D97-AF65-F5344CB8AC3E}">
        <p14:creationId xmlns:p14="http://schemas.microsoft.com/office/powerpoint/2010/main" val="939018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Understand Dynamics CRM</a:t>
            </a:r>
          </a:p>
          <a:p>
            <a:pPr marL="514350" indent="-514350">
              <a:buFont typeface="+mj-lt"/>
              <a:buAutoNum type="arabicPeriod"/>
            </a:pPr>
            <a:r>
              <a:rPr lang="en-US" dirty="0" smtClean="0"/>
              <a:t>Know the Dynamics CRM SDK</a:t>
            </a:r>
          </a:p>
          <a:p>
            <a:pPr marL="514350" indent="-514350">
              <a:buFont typeface="+mj-lt"/>
              <a:buAutoNum type="arabicPeriod"/>
            </a:pPr>
            <a:r>
              <a:rPr lang="en-US" dirty="0" smtClean="0"/>
              <a:t>JavaScript programming model</a:t>
            </a:r>
            <a:endParaRPr lang="en-US" dirty="0"/>
          </a:p>
          <a:p>
            <a:pPr marL="514350" indent="-514350">
              <a:buFont typeface="+mj-lt"/>
              <a:buAutoNum type="arabicPeriod"/>
            </a:pPr>
            <a:r>
              <a:rPr lang="en-US" dirty="0" smtClean="0"/>
              <a:t>.NET programming model</a:t>
            </a:r>
          </a:p>
          <a:p>
            <a:pPr marL="514350" indent="-514350">
              <a:buFont typeface="+mj-lt"/>
              <a:buAutoNum type="arabicPeriod"/>
            </a:pPr>
            <a:r>
              <a:rPr lang="en-US" dirty="0" smtClean="0"/>
              <a:t>Plugins and custom workflow activities</a:t>
            </a:r>
          </a:p>
          <a:p>
            <a:pPr marL="514350" indent="-514350">
              <a:buFont typeface="+mj-lt"/>
              <a:buAutoNum type="arabicPeriod"/>
            </a:pPr>
            <a:r>
              <a:rPr lang="en-US" dirty="0" smtClean="0"/>
              <a:t>User Experience modifications</a:t>
            </a:r>
          </a:p>
          <a:p>
            <a:pPr marL="514350" indent="-514350">
              <a:buFont typeface="+mj-lt"/>
              <a:buAutoNum type="arabicPeriod"/>
            </a:pPr>
            <a:r>
              <a:rPr lang="en-US" dirty="0" smtClean="0"/>
              <a:t>Working with Solutions</a:t>
            </a:r>
          </a:p>
          <a:p>
            <a:pPr marL="514350" indent="-514350">
              <a:buFont typeface="+mj-lt"/>
              <a:buAutoNum type="arabicPeriod"/>
            </a:pPr>
            <a:endParaRPr lang="en-US" dirty="0"/>
          </a:p>
        </p:txBody>
      </p:sp>
    </p:spTree>
    <p:extLst>
      <p:ext uri="{BB962C8B-B14F-4D97-AF65-F5344CB8AC3E}">
        <p14:creationId xmlns:p14="http://schemas.microsoft.com/office/powerpoint/2010/main" val="326938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en-US" dirty="0"/>
          </a:p>
        </p:txBody>
      </p:sp>
      <p:sp>
        <p:nvSpPr>
          <p:cNvPr id="3" name="Content Placeholder 2"/>
          <p:cNvSpPr>
            <a:spLocks noGrp="1"/>
          </p:cNvSpPr>
          <p:nvPr>
            <p:ph idx="1"/>
          </p:nvPr>
        </p:nvSpPr>
        <p:spPr/>
        <p:txBody>
          <a:bodyPr/>
          <a:lstStyle/>
          <a:p>
            <a:r>
              <a:rPr lang="en-US" dirty="0" smtClean="0"/>
              <a:t>There is a lot to know and understand</a:t>
            </a:r>
          </a:p>
          <a:p>
            <a:r>
              <a:rPr lang="en-US" dirty="0" smtClean="0"/>
              <a:t>Invest in yourself</a:t>
            </a:r>
          </a:p>
          <a:p>
            <a:r>
              <a:rPr lang="en-US" dirty="0" smtClean="0"/>
              <a:t>Put in the time and practice</a:t>
            </a:r>
          </a:p>
          <a:p>
            <a:r>
              <a:rPr lang="en-US" dirty="0" smtClean="0"/>
              <a:t>Don’t be overwhelmed</a:t>
            </a:r>
          </a:p>
          <a:p>
            <a:endParaRPr lang="en-US" dirty="0"/>
          </a:p>
        </p:txBody>
      </p:sp>
    </p:spTree>
    <p:extLst>
      <p:ext uri="{BB962C8B-B14F-4D97-AF65-F5344CB8AC3E}">
        <p14:creationId xmlns:p14="http://schemas.microsoft.com/office/powerpoint/2010/main" val="126717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Remember…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444" y="1200150"/>
            <a:ext cx="5091112" cy="3394075"/>
          </a:xfrm>
        </p:spPr>
      </p:pic>
    </p:spTree>
    <p:extLst>
      <p:ext uri="{BB962C8B-B14F-4D97-AF65-F5344CB8AC3E}">
        <p14:creationId xmlns:p14="http://schemas.microsoft.com/office/powerpoint/2010/main" val="639560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Get Started?</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Review my 7–step guide</a:t>
            </a:r>
          </a:p>
          <a:p>
            <a:pPr marL="514350" indent="-514350">
              <a:buFont typeface="+mj-lt"/>
              <a:buAutoNum type="arabicPeriod"/>
            </a:pPr>
            <a:r>
              <a:rPr lang="en-US" dirty="0" smtClean="0"/>
              <a:t>Explorer the tools and resources within it</a:t>
            </a:r>
          </a:p>
          <a:p>
            <a:pPr marL="514350" indent="-514350">
              <a:buFont typeface="+mj-lt"/>
              <a:buAutoNum type="arabicPeriod"/>
            </a:pPr>
            <a:r>
              <a:rPr lang="en-US" dirty="0" smtClean="0"/>
              <a:t>Develop a self–training program of your own</a:t>
            </a:r>
          </a:p>
          <a:p>
            <a:pPr marL="514350" indent="-514350">
              <a:buFont typeface="+mj-lt"/>
              <a:buAutoNum type="arabicPeriod"/>
            </a:pPr>
            <a:r>
              <a:rPr lang="en-US" dirty="0" smtClean="0"/>
              <a:t>The best way to learn is to do</a:t>
            </a:r>
          </a:p>
          <a:p>
            <a:pPr marL="0" indent="0">
              <a:buNone/>
            </a:pPr>
            <a:endParaRPr lang="en-US" dirty="0"/>
          </a:p>
          <a:p>
            <a:pPr marL="0" indent="0">
              <a:buNone/>
            </a:pPr>
            <a:r>
              <a:rPr lang="en-US" dirty="0"/>
              <a:t>	</a:t>
            </a:r>
            <a:r>
              <a:rPr lang="en-US" dirty="0" smtClean="0"/>
              <a:t>or, let me help.</a:t>
            </a:r>
            <a:endParaRPr lang="en-US" dirty="0"/>
          </a:p>
        </p:txBody>
      </p:sp>
    </p:spTree>
    <p:extLst>
      <p:ext uri="{BB962C8B-B14F-4D97-AF65-F5344CB8AC3E}">
        <p14:creationId xmlns:p14="http://schemas.microsoft.com/office/powerpoint/2010/main" val="15547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Mitch Milam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Dynamics </a:t>
            </a:r>
            <a:r>
              <a:rPr lang="en-US" dirty="0"/>
              <a:t>CRM </a:t>
            </a:r>
            <a:r>
              <a:rPr lang="en-US" dirty="0" smtClean="0"/>
              <a:t>Architect</a:t>
            </a:r>
            <a:endParaRPr lang="en-US" sz="2400" dirty="0" smtClean="0">
              <a:hlinkClick r:id="rId2"/>
            </a:endParaRPr>
          </a:p>
          <a:p>
            <a:pPr lvl="1"/>
            <a:r>
              <a:rPr lang="en-US" sz="2400" dirty="0" smtClean="0"/>
              <a:t>Independent consultant</a:t>
            </a:r>
          </a:p>
          <a:p>
            <a:pPr lvl="1"/>
            <a:r>
              <a:rPr lang="en-US" sz="2400" dirty="0" smtClean="0"/>
              <a:t>Nine–Time Dynamics CRM MVP</a:t>
            </a:r>
          </a:p>
          <a:p>
            <a:pPr lvl="1"/>
            <a:r>
              <a:rPr lang="en-US" sz="2400" dirty="0" smtClean="0"/>
              <a:t>Developing with Dynamics CRM since 2005</a:t>
            </a:r>
          </a:p>
          <a:p>
            <a:pPr lvl="1"/>
            <a:r>
              <a:rPr lang="en-US" sz="2400" dirty="0"/>
              <a:t>Training </a:t>
            </a:r>
            <a:r>
              <a:rPr lang="en-US" sz="2400" dirty="0" smtClean="0"/>
              <a:t>CRM developers since </a:t>
            </a:r>
            <a:r>
              <a:rPr lang="en-US" sz="2400" dirty="0" smtClean="0"/>
              <a:t>2008</a:t>
            </a:r>
          </a:p>
          <a:p>
            <a:pPr lvl="1"/>
            <a:r>
              <a:rPr lang="en-US" sz="2400" dirty="0" smtClean="0"/>
              <a:t>Published these</a:t>
            </a:r>
            <a:br>
              <a:rPr lang="en-US" sz="2400" dirty="0" smtClean="0"/>
            </a:br>
            <a:r>
              <a:rPr lang="en-US" sz="2400" dirty="0" smtClean="0"/>
              <a:t>books:</a:t>
            </a:r>
            <a:endParaRPr lang="en-US" sz="2400" dirty="0" smtClean="0"/>
          </a:p>
          <a:p>
            <a:pPr lvl="1"/>
            <a:endParaRPr lang="en-US" sz="2400" dirty="0"/>
          </a:p>
          <a:p>
            <a:pPr lvl="1"/>
            <a:endParaRPr lang="en-US" sz="2400" dirty="0" smtClean="0"/>
          </a:p>
          <a:p>
            <a:pPr lvl="1"/>
            <a:endParaRPr lang="en-US" sz="2400" dirty="0" smtClean="0"/>
          </a:p>
          <a:p>
            <a:pPr lvl="1"/>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1227484"/>
            <a:ext cx="1562100" cy="234315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746" y="3714750"/>
            <a:ext cx="1126542" cy="1280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3714750"/>
            <a:ext cx="984739" cy="1280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474261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marL="0" indent="0" algn="ctr">
              <a:buNone/>
            </a:pPr>
            <a:r>
              <a:rPr lang="en-US" sz="4400" i="1" dirty="0" smtClean="0"/>
              <a:t>Join us for our</a:t>
            </a:r>
          </a:p>
          <a:p>
            <a:pPr marL="0" indent="0" algn="ctr">
              <a:buNone/>
            </a:pPr>
            <a:r>
              <a:rPr lang="en-US" sz="4400" i="1" dirty="0" smtClean="0"/>
              <a:t>Turn </a:t>
            </a:r>
            <a:r>
              <a:rPr lang="en-US" sz="4400" i="1" dirty="0"/>
              <a:t>your .NET Developer into a Dynamics CRM Developer </a:t>
            </a:r>
            <a:r>
              <a:rPr lang="en-US" sz="4400" i="1" dirty="0" smtClean="0"/>
              <a:t>Workshop</a:t>
            </a:r>
          </a:p>
          <a:p>
            <a:pPr marL="0" lvl="1" indent="0" algn="ctr">
              <a:buNone/>
            </a:pPr>
            <a:r>
              <a:rPr lang="en-US" dirty="0"/>
              <a:t>Monday, August 31st through </a:t>
            </a:r>
            <a:br>
              <a:rPr lang="en-US" dirty="0"/>
            </a:br>
            <a:r>
              <a:rPr lang="en-US" dirty="0"/>
              <a:t>Friday, September 1st.</a:t>
            </a:r>
          </a:p>
          <a:p>
            <a:pPr marL="0" indent="0" algn="ctr">
              <a:buNone/>
            </a:pPr>
            <a:endParaRPr lang="en-US" sz="4400" i="1" dirty="0"/>
          </a:p>
        </p:txBody>
      </p:sp>
    </p:spTree>
    <p:extLst>
      <p:ext uri="{BB962C8B-B14F-4D97-AF65-F5344CB8AC3E}">
        <p14:creationId xmlns:p14="http://schemas.microsoft.com/office/powerpoint/2010/main" val="527259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Primary Objective:</a:t>
            </a:r>
          </a:p>
          <a:p>
            <a:pPr marL="0" indent="0" algn="ctr">
              <a:buNone/>
            </a:pPr>
            <a:r>
              <a:rPr lang="en-US" sz="6600" i="1" dirty="0" smtClean="0"/>
              <a:t>Learn by Doing</a:t>
            </a:r>
            <a:endParaRPr lang="en-US" sz="6600" i="1" dirty="0"/>
          </a:p>
        </p:txBody>
      </p:sp>
    </p:spTree>
    <p:extLst>
      <p:ext uri="{BB962C8B-B14F-4D97-AF65-F5344CB8AC3E}">
        <p14:creationId xmlns:p14="http://schemas.microsoft.com/office/powerpoint/2010/main" val="1032843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 will not just learn the </a:t>
            </a:r>
            <a:r>
              <a:rPr lang="en-US" b="1" dirty="0"/>
              <a:t>how</a:t>
            </a:r>
            <a:r>
              <a:rPr lang="en-US" dirty="0"/>
              <a:t> of Dynamics CRM development, but also the </a:t>
            </a:r>
            <a:r>
              <a:rPr lang="en-US" b="1" dirty="0"/>
              <a:t>why</a:t>
            </a:r>
            <a:r>
              <a:rPr lang="en-US" dirty="0"/>
              <a:t> and </a:t>
            </a:r>
            <a:r>
              <a:rPr lang="en-US" b="1" dirty="0"/>
              <a:t>when</a:t>
            </a:r>
            <a:r>
              <a:rPr lang="en-US" dirty="0"/>
              <a:t>. </a:t>
            </a:r>
          </a:p>
          <a:p>
            <a:r>
              <a:rPr lang="en-US" dirty="0" smtClean="0"/>
              <a:t>From someone to does full–time Dynamics CRM development</a:t>
            </a:r>
          </a:p>
          <a:p>
            <a:r>
              <a:rPr lang="en-US" dirty="0" smtClean="0"/>
              <a:t>Learn </a:t>
            </a:r>
            <a:r>
              <a:rPr lang="en-US" dirty="0"/>
              <a:t>the tools and techniques that will make you a better Dynamics CRM </a:t>
            </a:r>
            <a:r>
              <a:rPr lang="en-US" dirty="0" smtClean="0"/>
              <a:t>developer</a:t>
            </a:r>
          </a:p>
          <a:p>
            <a:r>
              <a:rPr lang="en-US" dirty="0" smtClean="0"/>
              <a:t>Get exclusive </a:t>
            </a:r>
            <a:r>
              <a:rPr lang="en-US" dirty="0"/>
              <a:t>access to </a:t>
            </a:r>
            <a:r>
              <a:rPr lang="en-US" dirty="0" smtClean="0"/>
              <a:t>my development </a:t>
            </a:r>
            <a:r>
              <a:rPr lang="en-US" dirty="0"/>
              <a:t>toolbox, </a:t>
            </a:r>
            <a:r>
              <a:rPr lang="en-US" dirty="0" smtClean="0"/>
              <a:t>containing </a:t>
            </a:r>
            <a:r>
              <a:rPr lang="en-US" dirty="0"/>
              <a:t>tools and libraries to help increase your developer productivity.</a:t>
            </a:r>
          </a:p>
          <a:p>
            <a:endParaRPr lang="en-US" dirty="0"/>
          </a:p>
        </p:txBody>
      </p:sp>
    </p:spTree>
    <p:extLst>
      <p:ext uri="{BB962C8B-B14F-4D97-AF65-F5344CB8AC3E}">
        <p14:creationId xmlns:p14="http://schemas.microsoft.com/office/powerpoint/2010/main" val="394374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endParaRPr lang="en-US" sz="6600" i="1" dirty="0" smtClean="0"/>
          </a:p>
          <a:p>
            <a:pPr marL="0" indent="0" algn="ctr">
              <a:buNone/>
            </a:pPr>
            <a:r>
              <a:rPr lang="en-US" sz="6600" i="1" dirty="0" smtClean="0"/>
              <a:t>Sound Good?</a:t>
            </a:r>
            <a:endParaRPr lang="en-US" sz="6600" i="1" dirty="0"/>
          </a:p>
        </p:txBody>
      </p:sp>
    </p:spTree>
    <p:extLst>
      <p:ext uri="{BB962C8B-B14F-4D97-AF65-F5344CB8AC3E}">
        <p14:creationId xmlns:p14="http://schemas.microsoft.com/office/powerpoint/2010/main" val="583859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a:t>
            </a:r>
            <a:r>
              <a:rPr lang="en-US" dirty="0"/>
              <a:t>is assumed that you already know and have used Dynamics CRM 2011, 2013, or 2015.  </a:t>
            </a:r>
            <a:endParaRPr lang="en-US" dirty="0" smtClean="0"/>
          </a:p>
          <a:p>
            <a:pPr marL="0" indent="0">
              <a:buNone/>
            </a:pPr>
            <a:endParaRPr lang="en-US" dirty="0"/>
          </a:p>
          <a:p>
            <a:r>
              <a:rPr lang="en-US" dirty="0" smtClean="0"/>
              <a:t>This </a:t>
            </a:r>
            <a:r>
              <a:rPr lang="en-US" dirty="0"/>
              <a:t>is a class for developers, which means you need to know how to use Visual Studio, .NET and JavaScript.</a:t>
            </a:r>
          </a:p>
          <a:p>
            <a:endParaRPr lang="en-US" dirty="0"/>
          </a:p>
          <a:p>
            <a:r>
              <a:rPr lang="en-US" dirty="0" smtClean="0"/>
              <a:t>You </a:t>
            </a:r>
            <a:r>
              <a:rPr lang="en-US" dirty="0"/>
              <a:t>must be prepared to learn. This is a hands-on class and you need to be prepared and willing to do a lot of development work.</a:t>
            </a:r>
          </a:p>
          <a:p>
            <a:endParaRPr lang="en-US" dirty="0"/>
          </a:p>
          <a:p>
            <a:r>
              <a:rPr lang="en-US" dirty="0" smtClean="0"/>
              <a:t>You </a:t>
            </a:r>
            <a:r>
              <a:rPr lang="en-US" dirty="0"/>
              <a:t>need to be willing to have fun.  Having fun makes the class better for everyone.</a:t>
            </a:r>
          </a:p>
          <a:p>
            <a:endParaRPr lang="en-US" dirty="0"/>
          </a:p>
        </p:txBody>
      </p:sp>
    </p:spTree>
    <p:extLst>
      <p:ext uri="{BB962C8B-B14F-4D97-AF65-F5344CB8AC3E}">
        <p14:creationId xmlns:p14="http://schemas.microsoft.com/office/powerpoint/2010/main" val="24673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Specifics</a:t>
            </a:r>
            <a:endParaRPr lang="en-US" dirty="0"/>
          </a:p>
        </p:txBody>
      </p:sp>
      <p:sp>
        <p:nvSpPr>
          <p:cNvPr id="3" name="Content Placeholder 2"/>
          <p:cNvSpPr>
            <a:spLocks noGrp="1"/>
          </p:cNvSpPr>
          <p:nvPr>
            <p:ph idx="1"/>
          </p:nvPr>
        </p:nvSpPr>
        <p:spPr/>
        <p:txBody>
          <a:bodyPr/>
          <a:lstStyle/>
          <a:p>
            <a:r>
              <a:rPr lang="en-US" dirty="0" smtClean="0"/>
              <a:t>Monday–Friday</a:t>
            </a:r>
          </a:p>
          <a:p>
            <a:r>
              <a:rPr lang="en-US" dirty="0" smtClean="0"/>
              <a:t>8:00am–4:00pm CDT (depending on day)</a:t>
            </a:r>
          </a:p>
          <a:p>
            <a:r>
              <a:rPr lang="en-US" dirty="0" smtClean="0"/>
              <a:t>100% hands–on classwork</a:t>
            </a:r>
          </a:p>
          <a:p>
            <a:r>
              <a:rPr lang="en-US" dirty="0" smtClean="0"/>
              <a:t>100% online </a:t>
            </a:r>
            <a:br>
              <a:rPr lang="en-US" dirty="0" smtClean="0"/>
            </a:br>
            <a:r>
              <a:rPr lang="en-US" sz="2400" dirty="0" smtClean="0"/>
              <a:t>(using GoToWebinar and virtual machines for the students)</a:t>
            </a:r>
            <a:endParaRPr lang="en-US" dirty="0" smtClean="0"/>
          </a:p>
          <a:p>
            <a:endParaRPr lang="en-US" dirty="0"/>
          </a:p>
        </p:txBody>
      </p:sp>
    </p:spTree>
    <p:extLst>
      <p:ext uri="{BB962C8B-B14F-4D97-AF65-F5344CB8AC3E}">
        <p14:creationId xmlns:p14="http://schemas.microsoft.com/office/powerpoint/2010/main" val="647210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Since this is a lot of material to learn, how about a little coaching?</a:t>
            </a:r>
          </a:p>
          <a:p>
            <a:r>
              <a:rPr lang="en-US" dirty="0" smtClean="0"/>
              <a:t>We will have four one–hour follow–up calls</a:t>
            </a:r>
          </a:p>
          <a:p>
            <a:r>
              <a:rPr lang="en-US" dirty="0" smtClean="0"/>
              <a:t>Once per week for the four weeks following the class</a:t>
            </a:r>
          </a:p>
          <a:p>
            <a:r>
              <a:rPr lang="en-US" dirty="0" smtClean="0"/>
              <a:t>Students will join the calls to get answers to any development–related issues that might have come up</a:t>
            </a:r>
            <a:endParaRPr lang="en-US" dirty="0"/>
          </a:p>
        </p:txBody>
      </p:sp>
    </p:spTree>
    <p:extLst>
      <p:ext uri="{BB962C8B-B14F-4D97-AF65-F5344CB8AC3E}">
        <p14:creationId xmlns:p14="http://schemas.microsoft.com/office/powerpoint/2010/main" val="246638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indent="0" algn="ctr">
              <a:buNone/>
            </a:pPr>
            <a:r>
              <a:rPr lang="en-US" sz="6600" i="1" dirty="0" smtClean="0"/>
              <a:t>How about some more detail?</a:t>
            </a:r>
            <a:endParaRPr lang="en-US" sz="6600" i="1" dirty="0"/>
          </a:p>
        </p:txBody>
      </p:sp>
    </p:spTree>
    <p:extLst>
      <p:ext uri="{BB962C8B-B14F-4D97-AF65-F5344CB8AC3E}">
        <p14:creationId xmlns:p14="http://schemas.microsoft.com/office/powerpoint/2010/main" val="2421492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Day 1: Introduction to Dynamics CRM Development</a:t>
            </a:r>
          </a:p>
        </p:txBody>
      </p:sp>
      <p:sp>
        <p:nvSpPr>
          <p:cNvPr id="3" name="Content Placeholder 2"/>
          <p:cNvSpPr>
            <a:spLocks noGrp="1"/>
          </p:cNvSpPr>
          <p:nvPr>
            <p:ph idx="1"/>
          </p:nvPr>
        </p:nvSpPr>
        <p:spPr/>
        <p:txBody>
          <a:bodyPr>
            <a:normAutofit fontScale="55000" lnSpcReduction="20000"/>
          </a:bodyPr>
          <a:lstStyle/>
          <a:p>
            <a:r>
              <a:rPr lang="en-US" dirty="0" smtClean="0"/>
              <a:t>Dynamics </a:t>
            </a:r>
            <a:r>
              <a:rPr lang="en-US" dirty="0"/>
              <a:t>CRM Architecture </a:t>
            </a:r>
          </a:p>
          <a:p>
            <a:r>
              <a:rPr lang="en-US" dirty="0" smtClean="0"/>
              <a:t>Extensibility </a:t>
            </a:r>
            <a:r>
              <a:rPr lang="en-US" dirty="0"/>
              <a:t>points </a:t>
            </a:r>
          </a:p>
          <a:p>
            <a:r>
              <a:rPr lang="en-US" dirty="0" smtClean="0"/>
              <a:t>Working </a:t>
            </a:r>
            <a:r>
              <a:rPr lang="en-US" dirty="0"/>
              <a:t>with the CRM SDK including: </a:t>
            </a:r>
          </a:p>
          <a:p>
            <a:r>
              <a:rPr lang="en-US" dirty="0" smtClean="0"/>
              <a:t>Creating</a:t>
            </a:r>
            <a:r>
              <a:rPr lang="en-US" dirty="0"/>
              <a:t>, retrieving, deleting and updating data </a:t>
            </a:r>
          </a:p>
          <a:p>
            <a:r>
              <a:rPr lang="en-US" dirty="0" smtClean="0"/>
              <a:t>Executing </a:t>
            </a:r>
            <a:r>
              <a:rPr lang="en-US" dirty="0"/>
              <a:t>requests </a:t>
            </a:r>
          </a:p>
          <a:p>
            <a:r>
              <a:rPr lang="en-US" dirty="0" smtClean="0"/>
              <a:t>Generating </a:t>
            </a:r>
            <a:r>
              <a:rPr lang="en-US" dirty="0"/>
              <a:t>early-bound classes using the </a:t>
            </a:r>
            <a:r>
              <a:rPr lang="en-US" dirty="0" err="1"/>
              <a:t>CrmSvcUtil</a:t>
            </a:r>
            <a:r>
              <a:rPr lang="en-US" dirty="0"/>
              <a:t> </a:t>
            </a:r>
            <a:r>
              <a:rPr lang="en-US" dirty="0" smtClean="0"/>
              <a:t>application</a:t>
            </a:r>
          </a:p>
          <a:p>
            <a:r>
              <a:rPr lang="en-US" dirty="0" smtClean="0"/>
              <a:t>18 Labs including:</a:t>
            </a:r>
          </a:p>
          <a:p>
            <a:pPr lvl="1"/>
            <a:r>
              <a:rPr lang="en-US" dirty="0" smtClean="0"/>
              <a:t>Using the Discovery service</a:t>
            </a:r>
          </a:p>
          <a:p>
            <a:pPr lvl="1"/>
            <a:r>
              <a:rPr lang="en-US" dirty="0" smtClean="0"/>
              <a:t>Early and Late–bound techniques</a:t>
            </a:r>
          </a:p>
          <a:p>
            <a:pPr lvl="1"/>
            <a:r>
              <a:rPr lang="en-US" dirty="0" smtClean="0"/>
              <a:t>CRUD Operations</a:t>
            </a:r>
          </a:p>
          <a:p>
            <a:pPr lvl="1"/>
            <a:r>
              <a:rPr lang="en-US" dirty="0" smtClean="0"/>
              <a:t>Using the messages and Execute method</a:t>
            </a:r>
          </a:p>
          <a:p>
            <a:pPr lvl="1"/>
            <a:r>
              <a:rPr lang="en-US" dirty="0" smtClean="0"/>
              <a:t>Performing a Data Import operation</a:t>
            </a:r>
            <a:endParaRPr lang="en-US" dirty="0"/>
          </a:p>
        </p:txBody>
      </p:sp>
    </p:spTree>
    <p:extLst>
      <p:ext uri="{BB962C8B-B14F-4D97-AF65-F5344CB8AC3E}">
        <p14:creationId xmlns:p14="http://schemas.microsoft.com/office/powerpoint/2010/main" val="879298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2: CRM Query Strategies</a:t>
            </a:r>
          </a:p>
        </p:txBody>
      </p:sp>
      <p:sp>
        <p:nvSpPr>
          <p:cNvPr id="3" name="Content Placeholder 2"/>
          <p:cNvSpPr>
            <a:spLocks noGrp="1"/>
          </p:cNvSpPr>
          <p:nvPr>
            <p:ph idx="1"/>
          </p:nvPr>
        </p:nvSpPr>
        <p:spPr/>
        <p:txBody>
          <a:bodyPr>
            <a:normAutofit fontScale="85000" lnSpcReduction="20000"/>
          </a:bodyPr>
          <a:lstStyle/>
          <a:p>
            <a:r>
              <a:rPr lang="en-US" dirty="0" err="1" smtClean="0"/>
              <a:t>QueryExpression</a:t>
            </a:r>
            <a:r>
              <a:rPr lang="en-US" dirty="0" smtClean="0"/>
              <a:t> </a:t>
            </a:r>
            <a:endParaRPr lang="en-US" dirty="0"/>
          </a:p>
          <a:p>
            <a:r>
              <a:rPr lang="en-US" dirty="0" err="1" smtClean="0"/>
              <a:t>QueryByAttribute</a:t>
            </a:r>
            <a:r>
              <a:rPr lang="en-US" dirty="0" smtClean="0"/>
              <a:t> </a:t>
            </a:r>
            <a:endParaRPr lang="en-US" dirty="0"/>
          </a:p>
          <a:p>
            <a:r>
              <a:rPr lang="en-US" dirty="0" err="1" smtClean="0"/>
              <a:t>FetchXml</a:t>
            </a:r>
            <a:endParaRPr lang="en-US" dirty="0" smtClean="0"/>
          </a:p>
          <a:p>
            <a:r>
              <a:rPr lang="en-US" dirty="0" smtClean="0"/>
              <a:t>SQL Filtered Views</a:t>
            </a:r>
          </a:p>
          <a:p>
            <a:r>
              <a:rPr lang="en-US" dirty="0" smtClean="0"/>
              <a:t>16 Labs including:</a:t>
            </a:r>
          </a:p>
          <a:p>
            <a:pPr lvl="1"/>
            <a:r>
              <a:rPr lang="en-US" dirty="0" smtClean="0"/>
              <a:t>Performing queries (using all techniques)</a:t>
            </a:r>
          </a:p>
          <a:p>
            <a:pPr lvl="1"/>
            <a:r>
              <a:rPr lang="en-US" dirty="0" smtClean="0"/>
              <a:t>Using LINQ</a:t>
            </a:r>
          </a:p>
          <a:p>
            <a:pPr lvl="1"/>
            <a:r>
              <a:rPr lang="en-US" dirty="0" smtClean="0"/>
              <a:t>Using SQL Filtered Views</a:t>
            </a:r>
            <a:endParaRPr lang="en-US" dirty="0"/>
          </a:p>
          <a:p>
            <a:endParaRPr lang="en-US" dirty="0"/>
          </a:p>
        </p:txBody>
      </p:sp>
    </p:spTree>
    <p:extLst>
      <p:ext uri="{BB962C8B-B14F-4D97-AF65-F5344CB8AC3E}">
        <p14:creationId xmlns:p14="http://schemas.microsoft.com/office/powerpoint/2010/main" val="34497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Dynamics CRM Journey</a:t>
            </a:r>
            <a:endParaRPr lang="en-US" dirty="0"/>
          </a:p>
        </p:txBody>
      </p:sp>
      <p:sp>
        <p:nvSpPr>
          <p:cNvPr id="3" name="Content Placeholder 2"/>
          <p:cNvSpPr>
            <a:spLocks noGrp="1"/>
          </p:cNvSpPr>
          <p:nvPr>
            <p:ph idx="1"/>
          </p:nvPr>
        </p:nvSpPr>
        <p:spPr/>
        <p:txBody>
          <a:bodyPr>
            <a:normAutofit fontScale="92500"/>
          </a:bodyPr>
          <a:lstStyle/>
          <a:p>
            <a:r>
              <a:rPr lang="en-US" dirty="0" smtClean="0"/>
              <a:t>Started with Dynamics CRM version 3.0</a:t>
            </a:r>
          </a:p>
          <a:p>
            <a:r>
              <a:rPr lang="en-US" dirty="0" smtClean="0"/>
              <a:t>Installed so much Dynamics CRM that I lost count</a:t>
            </a:r>
          </a:p>
          <a:p>
            <a:r>
              <a:rPr lang="en-US" dirty="0" smtClean="0"/>
              <a:t>Designed and implemented a lot of customizations</a:t>
            </a:r>
          </a:p>
          <a:p>
            <a:r>
              <a:rPr lang="en-US" dirty="0" smtClean="0"/>
              <a:t>Wrote a ton of JavaScript and C#</a:t>
            </a:r>
          </a:p>
          <a:p>
            <a:r>
              <a:rPr lang="en-US" dirty="0" smtClean="0"/>
              <a:t>Updated my skills with each new CRM release</a:t>
            </a:r>
          </a:p>
        </p:txBody>
      </p:sp>
    </p:spTree>
    <p:extLst>
      <p:ext uri="{BB962C8B-B14F-4D97-AF65-F5344CB8AC3E}">
        <p14:creationId xmlns:p14="http://schemas.microsoft.com/office/powerpoint/2010/main" val="2612631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Day 3: Plugins and Custom Workflow Activities</a:t>
            </a:r>
          </a:p>
        </p:txBody>
      </p:sp>
      <p:sp>
        <p:nvSpPr>
          <p:cNvPr id="3" name="Content Placeholder 2"/>
          <p:cNvSpPr>
            <a:spLocks noGrp="1"/>
          </p:cNvSpPr>
          <p:nvPr>
            <p:ph idx="1"/>
          </p:nvPr>
        </p:nvSpPr>
        <p:spPr/>
        <p:txBody>
          <a:bodyPr>
            <a:normAutofit fontScale="77500" lnSpcReduction="20000"/>
          </a:bodyPr>
          <a:lstStyle/>
          <a:p>
            <a:r>
              <a:rPr lang="en-US" dirty="0" smtClean="0"/>
              <a:t>Discussing </a:t>
            </a:r>
            <a:r>
              <a:rPr lang="en-US" dirty="0"/>
              <a:t>the how to determine when JavaScript or a plug–in is the best option for any given situation</a:t>
            </a:r>
          </a:p>
          <a:p>
            <a:r>
              <a:rPr lang="en-US" dirty="0" smtClean="0"/>
              <a:t>Developing </a:t>
            </a:r>
            <a:r>
              <a:rPr lang="en-US" dirty="0"/>
              <a:t>plugins and custom workflow activities</a:t>
            </a:r>
          </a:p>
          <a:p>
            <a:r>
              <a:rPr lang="en-US" dirty="0" smtClean="0"/>
              <a:t>Working </a:t>
            </a:r>
            <a:r>
              <a:rPr lang="en-US" dirty="0"/>
              <a:t>with the Plug–in Registration </a:t>
            </a:r>
            <a:r>
              <a:rPr lang="en-US" dirty="0" smtClean="0"/>
              <a:t>Tool</a:t>
            </a:r>
          </a:p>
          <a:p>
            <a:r>
              <a:rPr lang="en-US" dirty="0" smtClean="0"/>
              <a:t>15 Labs including:</a:t>
            </a:r>
          </a:p>
          <a:p>
            <a:pPr lvl="1"/>
            <a:r>
              <a:rPr lang="en-US" dirty="0" smtClean="0"/>
              <a:t>Populating an Account Number field automatically</a:t>
            </a:r>
          </a:p>
          <a:p>
            <a:pPr lvl="1"/>
            <a:r>
              <a:rPr lang="en-US" dirty="0" smtClean="0"/>
              <a:t>Generating a formal name</a:t>
            </a:r>
          </a:p>
          <a:p>
            <a:pPr lvl="1"/>
            <a:r>
              <a:rPr lang="en-US" dirty="0" smtClean="0"/>
              <a:t>Auto–assign records</a:t>
            </a:r>
          </a:p>
          <a:p>
            <a:pPr lvl="1"/>
            <a:r>
              <a:rPr lang="en-US" dirty="0" smtClean="0"/>
              <a:t>Routing a new Lead using a custom workflow activity</a:t>
            </a:r>
            <a:endParaRPr lang="en-US" dirty="0"/>
          </a:p>
          <a:p>
            <a:endParaRPr lang="en-US" dirty="0"/>
          </a:p>
        </p:txBody>
      </p:sp>
    </p:spTree>
    <p:extLst>
      <p:ext uri="{BB962C8B-B14F-4D97-AF65-F5344CB8AC3E}">
        <p14:creationId xmlns:p14="http://schemas.microsoft.com/office/powerpoint/2010/main" val="1046889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Dynamics CRM JavaScript object model</a:t>
            </a:r>
          </a:p>
          <a:p>
            <a:r>
              <a:rPr lang="en-US" dirty="0" smtClean="0"/>
              <a:t>Using the </a:t>
            </a:r>
            <a:r>
              <a:rPr lang="en-US" dirty="0" err="1" smtClean="0"/>
              <a:t>XrmSvcToolkit</a:t>
            </a:r>
            <a:r>
              <a:rPr lang="en-US" dirty="0" smtClean="0"/>
              <a:t> to perform CRUD operations</a:t>
            </a:r>
          </a:p>
          <a:p>
            <a:r>
              <a:rPr lang="en-US" dirty="0" smtClean="0"/>
              <a:t>Discussions on working with the tablet client</a:t>
            </a:r>
          </a:p>
          <a:p>
            <a:r>
              <a:rPr lang="en-US" dirty="0" smtClean="0"/>
              <a:t>28 Labs including:</a:t>
            </a:r>
          </a:p>
          <a:p>
            <a:pPr lvl="1"/>
            <a:r>
              <a:rPr lang="en-US" dirty="0" smtClean="0"/>
              <a:t>Working with attributes and controls</a:t>
            </a:r>
          </a:p>
          <a:p>
            <a:pPr lvl="1"/>
            <a:r>
              <a:rPr lang="en-US" dirty="0" smtClean="0"/>
              <a:t>Working with navigation items, tabs, and sections</a:t>
            </a:r>
          </a:p>
          <a:p>
            <a:pPr lvl="1"/>
            <a:r>
              <a:rPr lang="en-US" dirty="0" smtClean="0"/>
              <a:t>Form event model</a:t>
            </a:r>
            <a:endParaRPr lang="en-US" dirty="0"/>
          </a:p>
        </p:txBody>
      </p:sp>
    </p:spTree>
    <p:extLst>
      <p:ext uri="{BB962C8B-B14F-4D97-AF65-F5344CB8AC3E}">
        <p14:creationId xmlns:p14="http://schemas.microsoft.com/office/powerpoint/2010/main" val="3289053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Day 5: User Experience Customizations</a:t>
            </a:r>
          </a:p>
        </p:txBody>
      </p:sp>
      <p:sp>
        <p:nvSpPr>
          <p:cNvPr id="3" name="Content Placeholder 2"/>
          <p:cNvSpPr>
            <a:spLocks noGrp="1"/>
          </p:cNvSpPr>
          <p:nvPr>
            <p:ph idx="1"/>
          </p:nvPr>
        </p:nvSpPr>
        <p:spPr/>
        <p:txBody>
          <a:bodyPr/>
          <a:lstStyle/>
          <a:p>
            <a:r>
              <a:rPr lang="en-US" dirty="0" smtClean="0"/>
              <a:t>Editing the </a:t>
            </a:r>
            <a:r>
              <a:rPr lang="en-US" dirty="0" err="1" smtClean="0"/>
              <a:t>SiteMap</a:t>
            </a:r>
            <a:endParaRPr lang="en-US" dirty="0" smtClean="0"/>
          </a:p>
          <a:p>
            <a:r>
              <a:rPr lang="en-US" dirty="0" smtClean="0"/>
              <a:t>Editing the Ribbon</a:t>
            </a:r>
          </a:p>
          <a:p>
            <a:r>
              <a:rPr lang="en-US" dirty="0" smtClean="0"/>
              <a:t>Working with Solutions</a:t>
            </a:r>
          </a:p>
          <a:p>
            <a:r>
              <a:rPr lang="en-US" dirty="0" smtClean="0"/>
              <a:t>5 Labs</a:t>
            </a:r>
            <a:endParaRPr lang="en-US" dirty="0"/>
          </a:p>
        </p:txBody>
      </p:sp>
    </p:spTree>
    <p:extLst>
      <p:ext uri="{BB962C8B-B14F-4D97-AF65-F5344CB8AC3E}">
        <p14:creationId xmlns:p14="http://schemas.microsoft.com/office/powerpoint/2010/main" val="1822894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i="1" dirty="0"/>
              <a:t>Mitch’s Plug-in Development workshop helped me get out of the gate and a good way down the path of C# development for Microsoft Dynamics CRM – including both Plug-ins and Workflow Assemblies.</a:t>
            </a:r>
          </a:p>
          <a:p>
            <a:pPr marL="0" indent="0">
              <a:buNone/>
            </a:pPr>
            <a:endParaRPr lang="en-US" i="1" dirty="0" smtClean="0"/>
          </a:p>
          <a:p>
            <a:pPr marL="0" indent="0">
              <a:buNone/>
            </a:pPr>
            <a:r>
              <a:rPr lang="en-US" i="1" dirty="0" smtClean="0"/>
              <a:t>Mitch </a:t>
            </a:r>
            <a:r>
              <a:rPr lang="en-US" i="1" dirty="0"/>
              <a:t>is an excellent instructor who responds to all questions and helps people along at their own pace.  </a:t>
            </a:r>
          </a:p>
          <a:p>
            <a:pPr marL="0" indent="0">
              <a:buNone/>
            </a:pPr>
            <a:endParaRPr lang="en-US" i="1" dirty="0" smtClean="0"/>
          </a:p>
          <a:p>
            <a:pPr marL="0" indent="0">
              <a:buNone/>
            </a:pPr>
            <a:r>
              <a:rPr lang="en-US" i="1" dirty="0" smtClean="0"/>
              <a:t>I </a:t>
            </a:r>
            <a:r>
              <a:rPr lang="en-US" i="1" dirty="0"/>
              <a:t>highly recommend this workshop for anyone who is looking to get into the Microsoft CRM development game. It will accelerate your process and save you more than enough time to pay for itself.</a:t>
            </a:r>
          </a:p>
          <a:p>
            <a:pPr marL="0" indent="0">
              <a:buNone/>
            </a:pPr>
            <a:endParaRPr lang="en-US" dirty="0" smtClean="0"/>
          </a:p>
          <a:p>
            <a:pPr marL="0" indent="0">
              <a:buNone/>
            </a:pPr>
            <a:r>
              <a:rPr lang="en-US" dirty="0" smtClean="0"/>
              <a:t>Aron </a:t>
            </a:r>
            <a:r>
              <a:rPr lang="en-US" dirty="0"/>
              <a:t>F</a:t>
            </a:r>
            <a:r>
              <a:rPr lang="en-US" dirty="0" smtClean="0"/>
              <a:t>.</a:t>
            </a:r>
            <a:endParaRPr lang="en-US" dirty="0"/>
          </a:p>
        </p:txBody>
      </p:sp>
    </p:spTree>
    <p:extLst>
      <p:ext uri="{BB962C8B-B14F-4D97-AF65-F5344CB8AC3E}">
        <p14:creationId xmlns:p14="http://schemas.microsoft.com/office/powerpoint/2010/main" val="896887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Testimonials</a:t>
            </a:r>
          </a:p>
        </p:txBody>
      </p:sp>
      <p:sp>
        <p:nvSpPr>
          <p:cNvPr id="3" name="Content Placeholder 2"/>
          <p:cNvSpPr>
            <a:spLocks noGrp="1"/>
          </p:cNvSpPr>
          <p:nvPr>
            <p:ph idx="1"/>
          </p:nvPr>
        </p:nvSpPr>
        <p:spPr/>
        <p:txBody>
          <a:bodyPr>
            <a:normAutofit fontScale="92500"/>
          </a:bodyPr>
          <a:lstStyle/>
          <a:p>
            <a:pPr marL="0" indent="0">
              <a:buNone/>
            </a:pPr>
            <a:r>
              <a:rPr lang="en-US" i="1" dirty="0"/>
              <a:t>Your class was an eye opening experience.  In addition to learning about Plug-In Development this class exposed me to so many other aspects of Microsoft Dynamics CRM that I was not aware of.</a:t>
            </a:r>
          </a:p>
          <a:p>
            <a:pPr marL="0" indent="0">
              <a:buNone/>
            </a:pPr>
            <a:r>
              <a:rPr lang="en-US" dirty="0"/>
              <a:t>Marlon R. </a:t>
            </a:r>
            <a:r>
              <a:rPr lang="en-US" dirty="0" smtClean="0"/>
              <a:t>Joseph</a:t>
            </a:r>
            <a:br>
              <a:rPr lang="en-US" dirty="0" smtClean="0"/>
            </a:br>
            <a:r>
              <a:rPr lang="en-US" dirty="0" smtClean="0"/>
              <a:t>Application </a:t>
            </a:r>
            <a:r>
              <a:rPr lang="en-US" dirty="0"/>
              <a:t>Analyst III </a:t>
            </a:r>
            <a:r>
              <a:rPr lang="en-US" dirty="0" smtClean="0"/>
              <a:t/>
            </a:r>
            <a:br>
              <a:rPr lang="en-US" dirty="0" smtClean="0"/>
            </a:br>
            <a:r>
              <a:rPr lang="en-US" dirty="0" smtClean="0"/>
              <a:t>Houston </a:t>
            </a:r>
            <a:r>
              <a:rPr lang="en-US" dirty="0"/>
              <a:t>Baptist University</a:t>
            </a:r>
          </a:p>
          <a:p>
            <a:endParaRPr lang="en-US" dirty="0"/>
          </a:p>
        </p:txBody>
      </p:sp>
    </p:spTree>
    <p:extLst>
      <p:ext uri="{BB962C8B-B14F-4D97-AF65-F5344CB8AC3E}">
        <p14:creationId xmlns:p14="http://schemas.microsoft.com/office/powerpoint/2010/main" val="313574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Testimonials</a:t>
            </a:r>
          </a:p>
        </p:txBody>
      </p:sp>
      <p:sp>
        <p:nvSpPr>
          <p:cNvPr id="3" name="Content Placeholder 2"/>
          <p:cNvSpPr>
            <a:spLocks noGrp="1"/>
          </p:cNvSpPr>
          <p:nvPr>
            <p:ph idx="1"/>
          </p:nvPr>
        </p:nvSpPr>
        <p:spPr/>
        <p:txBody>
          <a:bodyPr>
            <a:normAutofit fontScale="62500" lnSpcReduction="20000"/>
          </a:bodyPr>
          <a:lstStyle/>
          <a:p>
            <a:pPr marL="0" indent="0">
              <a:buNone/>
            </a:pPr>
            <a:r>
              <a:rPr lang="en-US" i="1" dirty="0"/>
              <a:t>I found Mitch Milam’s workshop to be a great way to jump-start my plug-in development.  Besides presenting class material in such a way that it was easy to comprehend, Mitch also provided Visual Studio templates.  These templates proved to be extremely useful because they take care of the necessary plumbing when writing plug-ins, speeding up the development time.  Additionally, the labs we worked on in class covered real-life scenarios directly applicable to my day-to-day work.  In fact soon after the workshop, I solved a business problem by building a plug-in that was based on one of the labs we worked on in class. </a:t>
            </a:r>
            <a:endParaRPr lang="en-US" i="1" dirty="0" smtClean="0"/>
          </a:p>
          <a:p>
            <a:pPr marL="0" indent="0">
              <a:buNone/>
            </a:pPr>
            <a:endParaRPr lang="en-US" dirty="0"/>
          </a:p>
          <a:p>
            <a:pPr marL="0" indent="0">
              <a:buNone/>
            </a:pPr>
            <a:r>
              <a:rPr lang="en-US" dirty="0"/>
              <a:t>Natalya Pinsker</a:t>
            </a:r>
          </a:p>
          <a:p>
            <a:pPr marL="0" indent="0">
              <a:buNone/>
            </a:pPr>
            <a:r>
              <a:rPr lang="en-US" dirty="0"/>
              <a:t>Baltimore, MD</a:t>
            </a:r>
          </a:p>
          <a:p>
            <a:pPr marL="0" indent="0">
              <a:buNone/>
            </a:pPr>
            <a:endParaRPr lang="en-US" dirty="0"/>
          </a:p>
        </p:txBody>
      </p:sp>
    </p:spTree>
    <p:extLst>
      <p:ext uri="{BB962C8B-B14F-4D97-AF65-F5344CB8AC3E}">
        <p14:creationId xmlns:p14="http://schemas.microsoft.com/office/powerpoint/2010/main" val="351262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Make the Investment?</a:t>
            </a:r>
          </a:p>
        </p:txBody>
      </p:sp>
      <p:sp>
        <p:nvSpPr>
          <p:cNvPr id="3" name="Content Placeholder 2"/>
          <p:cNvSpPr>
            <a:spLocks noGrp="1"/>
          </p:cNvSpPr>
          <p:nvPr>
            <p:ph idx="1"/>
          </p:nvPr>
        </p:nvSpPr>
        <p:spPr/>
        <p:txBody>
          <a:bodyPr/>
          <a:lstStyle/>
          <a:p>
            <a:r>
              <a:rPr lang="en-US" dirty="0" smtClean="0"/>
              <a:t>$2,495 per student</a:t>
            </a:r>
            <a:endParaRPr lang="en-US" dirty="0"/>
          </a:p>
          <a:p>
            <a:r>
              <a:rPr lang="en-US" dirty="0"/>
              <a:t>A 10% discount applies for two or </a:t>
            </a:r>
            <a:r>
              <a:rPr lang="en-US" dirty="0" smtClean="0"/>
              <a:t>more students</a:t>
            </a:r>
            <a:endParaRPr lang="en-US" dirty="0"/>
          </a:p>
          <a:p>
            <a:r>
              <a:rPr lang="en-US" dirty="0"/>
              <a:t>We are also offering a payment plan of $239.00 per month, for 12 months.</a:t>
            </a:r>
          </a:p>
          <a:p>
            <a:endParaRPr lang="en-US" dirty="0"/>
          </a:p>
        </p:txBody>
      </p:sp>
    </p:spTree>
    <p:extLst>
      <p:ext uri="{BB962C8B-B14F-4D97-AF65-F5344CB8AC3E}">
        <p14:creationId xmlns:p14="http://schemas.microsoft.com/office/powerpoint/2010/main" val="3843743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Let’s Compare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2481150"/>
              </p:ext>
            </p:extLst>
          </p:nvPr>
        </p:nvGraphicFramePr>
        <p:xfrm>
          <a:off x="1333500" y="1459230"/>
          <a:ext cx="6972300" cy="2225040"/>
        </p:xfrm>
        <a:graphic>
          <a:graphicData uri="http://schemas.openxmlformats.org/drawingml/2006/table">
            <a:tbl>
              <a:tblPr firstRow="1" bandRow="1">
                <a:tableStyleId>{5C22544A-7EE6-4342-B048-85BDC9FD1C3A}</a:tableStyleId>
              </a:tblPr>
              <a:tblGrid>
                <a:gridCol w="1447800"/>
                <a:gridCol w="2590800"/>
                <a:gridCol w="2933700"/>
              </a:tblGrid>
              <a:tr h="370840">
                <a:tc>
                  <a:txBody>
                    <a:bodyPr/>
                    <a:lstStyle/>
                    <a:p>
                      <a:endParaRPr lang="en-US" dirty="0"/>
                    </a:p>
                  </a:txBody>
                  <a:tcPr/>
                </a:tc>
                <a:tc>
                  <a:txBody>
                    <a:bodyPr/>
                    <a:lstStyle/>
                    <a:p>
                      <a:pPr algn="ctr"/>
                      <a:r>
                        <a:rPr lang="en-US" dirty="0" smtClean="0"/>
                        <a:t>Mitch’s Workshop</a:t>
                      </a:r>
                      <a:endParaRPr lang="en-US" dirty="0"/>
                    </a:p>
                  </a:txBody>
                  <a:tcPr/>
                </a:tc>
                <a:tc>
                  <a:txBody>
                    <a:bodyPr/>
                    <a:lstStyle/>
                    <a:p>
                      <a:pPr algn="ctr"/>
                      <a:r>
                        <a:rPr lang="en-US" dirty="0" smtClean="0"/>
                        <a:t>Microsoft Extending Course</a:t>
                      </a:r>
                      <a:endParaRPr lang="en-US" dirty="0"/>
                    </a:p>
                  </a:txBody>
                  <a:tcPr/>
                </a:tc>
              </a:tr>
              <a:tr h="370840">
                <a:tc>
                  <a:txBody>
                    <a:bodyPr/>
                    <a:lstStyle/>
                    <a:p>
                      <a:pPr algn="r"/>
                      <a:r>
                        <a:rPr lang="en-US" b="1" dirty="0" smtClean="0"/>
                        <a:t>Days</a:t>
                      </a:r>
                      <a:endParaRPr lang="en-US" b="1"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r>
              <a:tr h="370840">
                <a:tc>
                  <a:txBody>
                    <a:bodyPr/>
                    <a:lstStyle/>
                    <a:p>
                      <a:pPr algn="r"/>
                      <a:r>
                        <a:rPr lang="en-US" b="1" dirty="0" smtClean="0"/>
                        <a:t>Exercises</a:t>
                      </a:r>
                      <a:endParaRPr lang="en-US" b="1" dirty="0"/>
                    </a:p>
                  </a:txBody>
                  <a:tcPr/>
                </a:tc>
                <a:tc>
                  <a:txBody>
                    <a:bodyPr/>
                    <a:lstStyle/>
                    <a:p>
                      <a:r>
                        <a:rPr lang="en-US" dirty="0" smtClean="0"/>
                        <a:t>82</a:t>
                      </a:r>
                      <a:endParaRPr lang="en-US" dirty="0"/>
                    </a:p>
                  </a:txBody>
                  <a:tcPr/>
                </a:tc>
                <a:tc>
                  <a:txBody>
                    <a:bodyPr/>
                    <a:lstStyle/>
                    <a:p>
                      <a:r>
                        <a:rPr lang="en-US" dirty="0" smtClean="0"/>
                        <a:t>13</a:t>
                      </a:r>
                      <a:endParaRPr lang="en-US" dirty="0"/>
                    </a:p>
                  </a:txBody>
                  <a:tcPr/>
                </a:tc>
              </a:tr>
              <a:tr h="370840">
                <a:tc>
                  <a:txBody>
                    <a:bodyPr/>
                    <a:lstStyle/>
                    <a:p>
                      <a:pPr algn="r"/>
                      <a:r>
                        <a:rPr lang="en-US" b="1" dirty="0" smtClean="0"/>
                        <a:t>Cost</a:t>
                      </a:r>
                      <a:endParaRPr lang="en-US" b="1" dirty="0"/>
                    </a:p>
                  </a:txBody>
                  <a:tcPr/>
                </a:tc>
                <a:tc>
                  <a:txBody>
                    <a:bodyPr/>
                    <a:lstStyle/>
                    <a:p>
                      <a:r>
                        <a:rPr lang="en-US" dirty="0" smtClean="0"/>
                        <a:t>$2,495</a:t>
                      </a:r>
                      <a:endParaRPr lang="en-US" dirty="0"/>
                    </a:p>
                  </a:txBody>
                  <a:tcPr/>
                </a:tc>
                <a:tc>
                  <a:txBody>
                    <a:bodyPr/>
                    <a:lstStyle/>
                    <a:p>
                      <a:r>
                        <a:rPr lang="en-US" dirty="0" smtClean="0"/>
                        <a:t>$1,785–$2,015</a:t>
                      </a:r>
                      <a:endParaRPr lang="en-US" dirty="0"/>
                    </a:p>
                  </a:txBody>
                  <a:tcPr/>
                </a:tc>
              </a:tr>
              <a:tr h="370840">
                <a:tc>
                  <a:txBody>
                    <a:bodyPr/>
                    <a:lstStyle/>
                    <a:p>
                      <a:pPr algn="r"/>
                      <a:r>
                        <a:rPr lang="en-US" b="1" dirty="0" smtClean="0"/>
                        <a:t>Goodies?</a:t>
                      </a:r>
                      <a:endParaRPr lang="en-US" b="1" dirty="0"/>
                    </a:p>
                  </a:txBody>
                  <a:tcPr/>
                </a:tc>
                <a:tc>
                  <a:txBody>
                    <a:bodyPr/>
                    <a:lstStyle/>
                    <a:p>
                      <a:r>
                        <a:rPr lang="en-US" dirty="0" smtClean="0"/>
                        <a:t>Plenty</a:t>
                      </a:r>
                      <a:endParaRPr lang="en-US" dirty="0"/>
                    </a:p>
                  </a:txBody>
                  <a:tcPr/>
                </a:tc>
                <a:tc>
                  <a:txBody>
                    <a:bodyPr/>
                    <a:lstStyle/>
                    <a:p>
                      <a:r>
                        <a:rPr lang="en-US" dirty="0" smtClean="0"/>
                        <a:t>None</a:t>
                      </a:r>
                      <a:endParaRPr lang="en-US" dirty="0"/>
                    </a:p>
                  </a:txBody>
                  <a:tcPr/>
                </a:tc>
              </a:tr>
              <a:tr h="370840">
                <a:tc>
                  <a:txBody>
                    <a:bodyPr/>
                    <a:lstStyle/>
                    <a:p>
                      <a:pPr algn="r"/>
                      <a:r>
                        <a:rPr lang="en-US" b="1" dirty="0" smtClean="0"/>
                        <a:t>Fun?</a:t>
                      </a:r>
                      <a:endParaRPr lang="en-US" b="1" dirty="0"/>
                    </a:p>
                  </a:txBody>
                  <a:tcPr/>
                </a:tc>
                <a:tc>
                  <a:txBody>
                    <a:bodyPr/>
                    <a:lstStyle/>
                    <a:p>
                      <a:r>
                        <a:rPr lang="en-US" dirty="0" smtClean="0"/>
                        <a:t>Yes!</a:t>
                      </a:r>
                      <a:endParaRPr lang="en-US" dirty="0"/>
                    </a:p>
                  </a:txBody>
                  <a:tcPr/>
                </a:tc>
                <a:tc>
                  <a:txBody>
                    <a:bodyPr/>
                    <a:lstStyle/>
                    <a:p>
                      <a:r>
                        <a:rPr lang="en-US" dirty="0" smtClean="0"/>
                        <a:t>Meh</a:t>
                      </a:r>
                      <a:endParaRPr lang="en-US" dirty="0"/>
                    </a:p>
                  </a:txBody>
                  <a:tcPr/>
                </a:tc>
              </a:tr>
            </a:tbl>
          </a:graphicData>
        </a:graphic>
      </p:graphicFrame>
    </p:spTree>
    <p:extLst>
      <p:ext uri="{BB962C8B-B14F-4D97-AF65-F5344CB8AC3E}">
        <p14:creationId xmlns:p14="http://schemas.microsoft.com/office/powerpoint/2010/main" val="1754704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Soon</a:t>
            </a:r>
            <a:endParaRPr lang="en-US" dirty="0"/>
          </a:p>
        </p:txBody>
      </p:sp>
      <p:sp>
        <p:nvSpPr>
          <p:cNvPr id="3" name="Content Placeholder 2"/>
          <p:cNvSpPr>
            <a:spLocks noGrp="1"/>
          </p:cNvSpPr>
          <p:nvPr>
            <p:ph idx="1"/>
          </p:nvPr>
        </p:nvSpPr>
        <p:spPr/>
        <p:txBody>
          <a:bodyPr/>
          <a:lstStyle/>
          <a:p>
            <a:pPr marL="0" indent="0" algn="ctr">
              <a:buNone/>
            </a:pPr>
            <a:r>
              <a:rPr lang="en-US" dirty="0">
                <a:hlinkClick r:id="rId2"/>
              </a:rPr>
              <a:t>http://</a:t>
            </a:r>
            <a:r>
              <a:rPr lang="en-US" dirty="0" smtClean="0">
                <a:hlinkClick r:id="rId2"/>
              </a:rPr>
              <a:t>tinyurl.com/CrmTrainingAugust</a:t>
            </a:r>
            <a:endParaRPr lang="en-US" dirty="0" smtClean="0"/>
          </a:p>
          <a:p>
            <a:endParaRPr lang="en-US" b="1" dirty="0"/>
          </a:p>
          <a:p>
            <a:r>
              <a:rPr lang="en-US" dirty="0" smtClean="0"/>
              <a:t>Limited to 20 students</a:t>
            </a:r>
          </a:p>
          <a:p>
            <a:r>
              <a:rPr lang="en-US" dirty="0" smtClean="0"/>
              <a:t>Registration closes at 12:00pm on Thursday</a:t>
            </a:r>
            <a:endParaRPr lang="en-US" dirty="0"/>
          </a:p>
          <a:p>
            <a:endParaRPr lang="en-US" dirty="0"/>
          </a:p>
        </p:txBody>
      </p:sp>
    </p:spTree>
    <p:extLst>
      <p:ext uri="{BB962C8B-B14F-4D97-AF65-F5344CB8AC3E}">
        <p14:creationId xmlns:p14="http://schemas.microsoft.com/office/powerpoint/2010/main" val="2573183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587" y="1998662"/>
            <a:ext cx="1520825" cy="1797050"/>
          </a:xfrm>
        </p:spPr>
      </p:pic>
    </p:spTree>
    <p:extLst>
      <p:ext uri="{BB962C8B-B14F-4D97-AF65-F5344CB8AC3E}">
        <p14:creationId xmlns:p14="http://schemas.microsoft.com/office/powerpoint/2010/main" val="1020764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 also…</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Wrote over 50 </a:t>
            </a:r>
            <a:r>
              <a:rPr lang="en-US" dirty="0" smtClean="0"/>
              <a:t>blog articles </a:t>
            </a:r>
            <a:r>
              <a:rPr lang="en-US" dirty="0"/>
              <a:t>a </a:t>
            </a:r>
            <a:r>
              <a:rPr lang="en-US" dirty="0" smtClean="0"/>
              <a:t>year</a:t>
            </a:r>
          </a:p>
          <a:p>
            <a:r>
              <a:rPr lang="en-US" dirty="0" smtClean="0"/>
              <a:t>Developed free tools and customizations to enhance Dynamics CRM</a:t>
            </a:r>
          </a:p>
          <a:p>
            <a:r>
              <a:rPr lang="en-US" dirty="0" smtClean="0"/>
              <a:t>Created commercial add–on products</a:t>
            </a:r>
            <a:endParaRPr lang="en-US" dirty="0"/>
          </a:p>
          <a:p>
            <a:r>
              <a:rPr lang="en-US" dirty="0" smtClean="0"/>
              <a:t>Became an MCT to teach other developers what I had learned</a:t>
            </a:r>
          </a:p>
          <a:p>
            <a:r>
              <a:rPr lang="en-US" dirty="0" smtClean="0"/>
              <a:t>Was awarded the Most Valuable Professional title for my efforts</a:t>
            </a:r>
            <a:endParaRPr lang="en-US" dirty="0"/>
          </a:p>
          <a:p>
            <a:endParaRPr lang="en-US" dirty="0"/>
          </a:p>
        </p:txBody>
      </p:sp>
    </p:spTree>
    <p:extLst>
      <p:ext uri="{BB962C8B-B14F-4D97-AF65-F5344CB8AC3E}">
        <p14:creationId xmlns:p14="http://schemas.microsoft.com/office/powerpoint/2010/main" val="2791036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a:t>
            </a:r>
            <a:endParaRPr lang="en-US" dirty="0"/>
          </a:p>
        </p:txBody>
      </p:sp>
      <p:sp>
        <p:nvSpPr>
          <p:cNvPr id="3" name="Content Placeholder 2"/>
          <p:cNvSpPr>
            <a:spLocks noGrp="1"/>
          </p:cNvSpPr>
          <p:nvPr>
            <p:ph idx="1"/>
          </p:nvPr>
        </p:nvSpPr>
        <p:spPr/>
        <p:txBody>
          <a:bodyPr/>
          <a:lstStyle/>
          <a:p>
            <a:r>
              <a:rPr lang="en-US" dirty="0" smtClean="0"/>
              <a:t>Email: mitch@xrmcoaches.com</a:t>
            </a:r>
            <a:endParaRPr lang="en-US" dirty="0"/>
          </a:p>
          <a:p>
            <a:r>
              <a:rPr lang="en-US" dirty="0" smtClean="0"/>
              <a:t>Main Blog: Infinite–x.net</a:t>
            </a:r>
            <a:endParaRPr lang="en-US" dirty="0"/>
          </a:p>
          <a:p>
            <a:r>
              <a:rPr lang="en-US" dirty="0" smtClean="0"/>
              <a:t>Twitter: @</a:t>
            </a:r>
            <a:r>
              <a:rPr lang="en-US" dirty="0" err="1" smtClean="0"/>
              <a:t>mitchmilam</a:t>
            </a:r>
            <a:endParaRPr lang="en-US" dirty="0"/>
          </a:p>
        </p:txBody>
      </p:sp>
    </p:spTree>
    <p:extLst>
      <p:ext uri="{BB962C8B-B14F-4D97-AF65-F5344CB8AC3E}">
        <p14:creationId xmlns:p14="http://schemas.microsoft.com/office/powerpoint/2010/main" val="2896342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8237" y="2173287"/>
            <a:ext cx="1787525" cy="1447800"/>
          </a:xfrm>
        </p:spPr>
      </p:pic>
    </p:spTree>
    <p:extLst>
      <p:ext uri="{BB962C8B-B14F-4D97-AF65-F5344CB8AC3E}">
        <p14:creationId xmlns:p14="http://schemas.microsoft.com/office/powerpoint/2010/main" val="1881679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Teaching Dynamics CRM Developers</a:t>
            </a:r>
            <a:endParaRPr lang="en-US" dirty="0"/>
          </a:p>
        </p:txBody>
      </p:sp>
      <p:sp>
        <p:nvSpPr>
          <p:cNvPr id="3" name="Content Placeholder 2"/>
          <p:cNvSpPr>
            <a:spLocks noGrp="1"/>
          </p:cNvSpPr>
          <p:nvPr>
            <p:ph idx="1"/>
          </p:nvPr>
        </p:nvSpPr>
        <p:spPr/>
        <p:txBody>
          <a:bodyPr>
            <a:normAutofit lnSpcReduction="10000"/>
          </a:bodyPr>
          <a:lstStyle/>
          <a:p>
            <a:r>
              <a:rPr lang="en-US" dirty="0" smtClean="0"/>
              <a:t>As an MCT…</a:t>
            </a:r>
          </a:p>
          <a:p>
            <a:pPr lvl="1"/>
            <a:r>
              <a:rPr lang="en-US" dirty="0" smtClean="0"/>
              <a:t>You teach using the Microsoft MOC courseware</a:t>
            </a:r>
          </a:p>
          <a:p>
            <a:pPr lvl="1"/>
            <a:r>
              <a:rPr lang="en-US" dirty="0" smtClean="0"/>
              <a:t>Which you may generally add to, but not change in any great way</a:t>
            </a:r>
          </a:p>
          <a:p>
            <a:r>
              <a:rPr lang="en-US" dirty="0" smtClean="0"/>
              <a:t>As a full–time Dynamics CRM developer…</a:t>
            </a:r>
          </a:p>
          <a:p>
            <a:pPr lvl="1"/>
            <a:r>
              <a:rPr lang="en-US" dirty="0" smtClean="0"/>
              <a:t>I brought real–world experiences into the classroom</a:t>
            </a:r>
          </a:p>
        </p:txBody>
      </p:sp>
    </p:spTree>
    <p:extLst>
      <p:ext uri="{BB962C8B-B14F-4D97-AF65-F5344CB8AC3E}">
        <p14:creationId xmlns:p14="http://schemas.microsoft.com/office/powerpoint/2010/main" val="135074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MOC Truth</a:t>
            </a:r>
            <a:endParaRPr lang="en-US" dirty="0"/>
          </a:p>
        </p:txBody>
      </p:sp>
      <p:sp>
        <p:nvSpPr>
          <p:cNvPr id="3" name="Content Placeholder 2"/>
          <p:cNvSpPr>
            <a:spLocks noGrp="1"/>
          </p:cNvSpPr>
          <p:nvPr>
            <p:ph idx="1"/>
          </p:nvPr>
        </p:nvSpPr>
        <p:spPr/>
        <p:txBody>
          <a:bodyPr/>
          <a:lstStyle/>
          <a:p>
            <a:r>
              <a:rPr lang="en-US" dirty="0" smtClean="0"/>
              <a:t>Provide broad topic coverage</a:t>
            </a:r>
            <a:br>
              <a:rPr lang="en-US" dirty="0" smtClean="0"/>
            </a:br>
            <a:r>
              <a:rPr lang="en-US" dirty="0" smtClean="0"/>
              <a:t>but not always in–depth</a:t>
            </a:r>
          </a:p>
          <a:p>
            <a:r>
              <a:rPr lang="en-US" dirty="0" smtClean="0"/>
              <a:t>Examples are sometimes </a:t>
            </a:r>
            <a:br>
              <a:rPr lang="en-US" dirty="0" smtClean="0"/>
            </a:br>
            <a:r>
              <a:rPr lang="en-US" dirty="0" smtClean="0"/>
              <a:t>not realistic</a:t>
            </a:r>
          </a:p>
          <a:p>
            <a:endParaRPr lang="en-US"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229" y="1200150"/>
            <a:ext cx="2547571" cy="3394075"/>
          </a:xfrm>
          <a:prstGeom prst="rect">
            <a:avLst/>
          </a:prstGeom>
        </p:spPr>
      </p:pic>
    </p:spTree>
    <p:extLst>
      <p:ext uri="{BB962C8B-B14F-4D97-AF65-F5344CB8AC3E}">
        <p14:creationId xmlns:p14="http://schemas.microsoft.com/office/powerpoint/2010/main" val="133825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things changed…</a:t>
            </a:r>
            <a:endParaRPr lang="en-US" dirty="0"/>
          </a:p>
        </p:txBody>
      </p:sp>
      <p:sp>
        <p:nvSpPr>
          <p:cNvPr id="3" name="Content Placeholder 2"/>
          <p:cNvSpPr>
            <a:spLocks noGrp="1"/>
          </p:cNvSpPr>
          <p:nvPr>
            <p:ph idx="1"/>
          </p:nvPr>
        </p:nvSpPr>
        <p:spPr/>
        <p:txBody>
          <a:bodyPr/>
          <a:lstStyle/>
          <a:p>
            <a:pPr marL="0" indent="0">
              <a:buNone/>
            </a:pPr>
            <a:r>
              <a:rPr lang="en-US" dirty="0" smtClean="0"/>
              <a:t>With Dynamics CRM</a:t>
            </a:r>
            <a:br>
              <a:rPr lang="en-US" dirty="0" smtClean="0"/>
            </a:br>
            <a:r>
              <a:rPr lang="en-US" dirty="0" smtClean="0"/>
              <a:t>2013, Microsoft </a:t>
            </a:r>
            <a:br>
              <a:rPr lang="en-US" dirty="0" smtClean="0"/>
            </a:br>
            <a:r>
              <a:rPr lang="en-US" dirty="0" smtClean="0"/>
              <a:t>moved to semi–annual </a:t>
            </a:r>
            <a:br>
              <a:rPr lang="en-US" dirty="0" smtClean="0"/>
            </a:br>
            <a:r>
              <a:rPr lang="en-US" dirty="0" smtClean="0"/>
              <a:t>updates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1550" y="1276350"/>
            <a:ext cx="4125250" cy="2743200"/>
          </a:xfrm>
          <a:prstGeom prst="rect">
            <a:avLst/>
          </a:prstGeom>
        </p:spPr>
      </p:pic>
    </p:spTree>
    <p:extLst>
      <p:ext uri="{BB962C8B-B14F-4D97-AF65-F5344CB8AC3E}">
        <p14:creationId xmlns:p14="http://schemas.microsoft.com/office/powerpoint/2010/main" val="159190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Side–Effect</a:t>
            </a:r>
            <a:endParaRPr lang="en-US" dirty="0"/>
          </a:p>
        </p:txBody>
      </p:sp>
      <p:sp>
        <p:nvSpPr>
          <p:cNvPr id="3" name="Content Placeholder 2"/>
          <p:cNvSpPr>
            <a:spLocks noGrp="1"/>
          </p:cNvSpPr>
          <p:nvPr>
            <p:ph idx="1"/>
          </p:nvPr>
        </p:nvSpPr>
        <p:spPr>
          <a:xfrm>
            <a:off x="457200" y="1200150"/>
            <a:ext cx="8229600" cy="3733799"/>
          </a:xfrm>
        </p:spPr>
        <p:txBody>
          <a:bodyPr>
            <a:normAutofit/>
          </a:bodyPr>
          <a:lstStyle/>
          <a:p>
            <a:r>
              <a:rPr lang="en-US" dirty="0" smtClean="0"/>
              <a:t>Microsoft Training</a:t>
            </a:r>
            <a:br>
              <a:rPr lang="en-US" dirty="0" smtClean="0"/>
            </a:br>
            <a:r>
              <a:rPr lang="en-US" dirty="0" smtClean="0"/>
              <a:t>dropped all </a:t>
            </a:r>
            <a:br>
              <a:rPr lang="en-US" dirty="0" smtClean="0"/>
            </a:br>
            <a:r>
              <a:rPr lang="en-US" dirty="0" smtClean="0"/>
              <a:t>instructor–led </a:t>
            </a:r>
            <a:br>
              <a:rPr lang="en-US" dirty="0" smtClean="0"/>
            </a:br>
            <a:r>
              <a:rPr lang="en-US" dirty="0" smtClean="0"/>
              <a:t>courses below </a:t>
            </a:r>
            <a:br>
              <a:rPr lang="en-US" dirty="0" smtClean="0"/>
            </a:br>
            <a:r>
              <a:rPr lang="en-US" dirty="0" smtClean="0"/>
              <a:t>level 300 </a:t>
            </a:r>
          </a:p>
          <a:p>
            <a:r>
              <a:rPr lang="en-US" dirty="0" smtClean="0"/>
              <a:t>Provides eLearning for free to customers, additional cost for partners</a:t>
            </a:r>
            <a:endParaRPr lang="en-US" dirty="0"/>
          </a:p>
        </p:txBody>
      </p:sp>
      <p:pic>
        <p:nvPicPr>
          <p:cNvPr id="4" name="Picture 3"/>
          <p:cNvPicPr>
            <a:picLocks noChangeAspect="1"/>
          </p:cNvPicPr>
          <p:nvPr/>
        </p:nvPicPr>
        <p:blipFill>
          <a:blip r:embed="rId2"/>
          <a:stretch>
            <a:fillRect/>
          </a:stretch>
        </p:blipFill>
        <p:spPr>
          <a:xfrm>
            <a:off x="4114800" y="1063229"/>
            <a:ext cx="4572000" cy="2548326"/>
          </a:xfrm>
          <a:prstGeom prst="rect">
            <a:avLst/>
          </a:prstGeom>
        </p:spPr>
      </p:pic>
    </p:spTree>
    <p:extLst>
      <p:ext uri="{BB962C8B-B14F-4D97-AF65-F5344CB8AC3E}">
        <p14:creationId xmlns:p14="http://schemas.microsoft.com/office/powerpoint/2010/main" val="3540402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15342</TotalTime>
  <Words>1256</Words>
  <Application>Microsoft Office PowerPoint</Application>
  <PresentationFormat>On-screen Show (16:9)</PresentationFormat>
  <Paragraphs>226</Paragraphs>
  <Slides>51</Slides>
  <Notes>1</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7 Steps of Dynamics CRM Development</vt:lpstr>
      <vt:lpstr>Welcome!</vt:lpstr>
      <vt:lpstr>Mitch Milam</vt:lpstr>
      <vt:lpstr>My Dynamics CRM Journey</vt:lpstr>
      <vt:lpstr>I also…</vt:lpstr>
      <vt:lpstr>Teaching Dynamics CRM Developers</vt:lpstr>
      <vt:lpstr>The MOC Truth</vt:lpstr>
      <vt:lpstr>And then things changed…</vt:lpstr>
      <vt:lpstr>Side–Effect</vt:lpstr>
      <vt:lpstr>Resulting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So…</vt:lpstr>
      <vt:lpstr>And Remember…</vt:lpstr>
      <vt:lpstr>How Do I Get Started?</vt:lpstr>
      <vt:lpstr>PowerPoint Presentation</vt:lpstr>
      <vt:lpstr>PowerPoint Presentation</vt:lpstr>
      <vt:lpstr>Benefits</vt:lpstr>
      <vt:lpstr>PowerPoint Presentation</vt:lpstr>
      <vt:lpstr>Requirements</vt:lpstr>
      <vt:lpstr>Class Specifics</vt:lpstr>
      <vt:lpstr>Something New!</vt:lpstr>
      <vt:lpstr>PowerPoint Presentation</vt:lpstr>
      <vt:lpstr>Day 1: Introduction to Dynamics CRM Development</vt:lpstr>
      <vt:lpstr>Day 2: CRM Query Strategies</vt:lpstr>
      <vt:lpstr>Day 3: Plugins and Custom Workflow Activities</vt:lpstr>
      <vt:lpstr>Day 4: JavaScript</vt:lpstr>
      <vt:lpstr>Day 5: User Experience Customizations</vt:lpstr>
      <vt:lpstr>Testimonials</vt:lpstr>
      <vt:lpstr>Testimonials</vt:lpstr>
      <vt:lpstr>Testimonials</vt:lpstr>
      <vt:lpstr>Ready to Make the Investment?</vt:lpstr>
      <vt:lpstr>Let’s Compare</vt:lpstr>
      <vt:lpstr>Register Soon</vt:lpstr>
      <vt:lpstr>Questions?</vt:lpstr>
      <vt:lpstr>Contact 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Dynamics CRM Architect</dc:title>
  <dc:creator>Mitch Milam</dc:creator>
  <cp:lastModifiedBy>Mitch Milam</cp:lastModifiedBy>
  <cp:revision>519</cp:revision>
  <cp:lastPrinted>2014-08-04T20:14:51Z</cp:lastPrinted>
  <dcterms:created xsi:type="dcterms:W3CDTF">2014-08-03T21:50:47Z</dcterms:created>
  <dcterms:modified xsi:type="dcterms:W3CDTF">2015-08-24T15:57:36Z</dcterms:modified>
</cp:coreProperties>
</file>