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265" r:id="rId3"/>
    <p:sldId id="266" r:id="rId4"/>
    <p:sldId id="313" r:id="rId5"/>
    <p:sldId id="285" r:id="rId6"/>
    <p:sldId id="286" r:id="rId7"/>
    <p:sldId id="284" r:id="rId8"/>
    <p:sldId id="287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9" r:id="rId20"/>
    <p:sldId id="283" r:id="rId21"/>
    <p:sldId id="299" r:id="rId22"/>
    <p:sldId id="296" r:id="rId23"/>
    <p:sldId id="297" r:id="rId24"/>
    <p:sldId id="294" r:id="rId25"/>
    <p:sldId id="282" r:id="rId26"/>
    <p:sldId id="295" r:id="rId27"/>
    <p:sldId id="293" r:id="rId28"/>
    <p:sldId id="311" r:id="rId29"/>
    <p:sldId id="291" r:id="rId30"/>
    <p:sldId id="312" r:id="rId31"/>
    <p:sldId id="310" r:id="rId32"/>
    <p:sldId id="289" r:id="rId33"/>
    <p:sldId id="288" r:id="rId34"/>
    <p:sldId id="298" r:id="rId35"/>
    <p:sldId id="301" r:id="rId36"/>
    <p:sldId id="302" r:id="rId37"/>
    <p:sldId id="309" r:id="rId38"/>
    <p:sldId id="281" r:id="rId39"/>
    <p:sldId id="303" r:id="rId40"/>
    <p:sldId id="308" r:id="rId41"/>
    <p:sldId id="304" r:id="rId42"/>
    <p:sldId id="305" r:id="rId43"/>
    <p:sldId id="324" r:id="rId44"/>
    <p:sldId id="325" r:id="rId45"/>
    <p:sldId id="326" r:id="rId46"/>
    <p:sldId id="327" r:id="rId47"/>
    <p:sldId id="328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2610" autoAdjust="0"/>
  </p:normalViewPr>
  <p:slideViewPr>
    <p:cSldViewPr>
      <p:cViewPr varScale="1">
        <p:scale>
          <a:sx n="77" d="100"/>
          <a:sy n="77" d="100"/>
        </p:scale>
        <p:origin x="138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C0D1D-0D94-4633-923A-B6946757CC51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21BE4-2E57-4668-A65C-F28E42499A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59065"/>
            <a:ext cx="7681913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583363" y="228600"/>
            <a:ext cx="2179637" cy="276999"/>
          </a:xfrm>
        </p:spPr>
        <p:txBody>
          <a:bodyPr/>
          <a:lstStyle>
            <a:lvl1pPr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DDF1CA-E6F0-4230-A0F4-F7028D7C7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59065"/>
            <a:ext cx="7681913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583363" y="228600"/>
            <a:ext cx="2179637" cy="276999"/>
          </a:xfrm>
        </p:spPr>
        <p:txBody>
          <a:bodyPr/>
          <a:lstStyle>
            <a:lvl1pPr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49805"/>
            <a:ext cx="7682177" cy="1523494"/>
          </a:xfrm>
        </p:spPr>
        <p:txBody>
          <a:bodyPr anchor="ctr" anchorCtr="0">
            <a:noAutofit/>
          </a:bodyPr>
          <a:lstStyle>
            <a:lvl1pPr algn="l" defTabSz="1096919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1" kern="1200" cap="none" spc="-150" dirty="0">
                <a:ln w="9525" cmpd="sng">
                  <a:noFill/>
                  <a:prstDash val="solid"/>
                </a:ln>
                <a:gradFill>
                  <a:gsLst>
                    <a:gs pos="0">
                      <a:srgbClr val="0F0F0F"/>
                    </a:gs>
                    <a:gs pos="77000">
                      <a:schemeClr val="tx2"/>
                    </a:gs>
                  </a:gsLst>
                  <a:lin ang="16200000" scaled="1"/>
                </a:gradFill>
                <a:effectLst/>
                <a:latin typeface="Segoe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5585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5103650"/>
            <a:ext cx="7690114" cy="138499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2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2pPr>
            <a:lvl3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4pPr>
            <a:lvl5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49805"/>
            <a:ext cx="7682177" cy="1523494"/>
          </a:xfrm>
        </p:spPr>
        <p:txBody>
          <a:bodyPr anchor="ctr" anchorCtr="0">
            <a:noAutofit/>
          </a:bodyPr>
          <a:lstStyle>
            <a:lvl1pPr algn="l" defTabSz="1096919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1" kern="1200" cap="none" spc="-150" dirty="0">
                <a:ln w="9525" cmpd="sng">
                  <a:noFill/>
                  <a:prstDash val="solid"/>
                </a:ln>
                <a:gradFill>
                  <a:gsLst>
                    <a:gs pos="0">
                      <a:srgbClr val="0F0F0F"/>
                    </a:gs>
                    <a:gs pos="77000">
                      <a:schemeClr val="tx2"/>
                    </a:gs>
                  </a:gsLst>
                  <a:lin ang="16200000" scaled="1"/>
                </a:gradFill>
                <a:effectLst/>
                <a:latin typeface="Segoe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5585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5103650"/>
            <a:ext cx="7690114" cy="138499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2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DDF1CA-E6F0-4230-A0F4-F7028D7C7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2pPr>
            <a:lvl3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4pPr>
            <a:lvl5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rgbClr val="FFD28C"/>
              </a:gs>
              <a:gs pos="36000">
                <a:srgbClr val="FDDF5D"/>
              </a:gs>
              <a:gs pos="86000">
                <a:schemeClr val="accent5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rgbClr val="FFD28C"/>
              </a:gs>
              <a:gs pos="36000">
                <a:srgbClr val="FDDF5D"/>
              </a:gs>
              <a:gs pos="86000">
                <a:schemeClr val="accent5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700" y="25401"/>
            <a:ext cx="6400800" cy="64008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System Management Tips and Tricks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</a:t>
            </a:fld>
            <a:endParaRPr lang="en-US" dirty="0">
              <a:latin typeface="Sego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42306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 Milam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mitch@xrmcoaches.com</a:t>
            </a:r>
          </a:p>
          <a:p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mitchmilam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blogs.infinite-x.net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crmaccelerators.net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xrmcoaches.com</a:t>
            </a: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itch.vista1\Dropbox\Books\CRM Deep Dive - Security\Cover\Pbook01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2896816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9" y="2212244"/>
            <a:ext cx="7590476" cy="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9" y="3190364"/>
            <a:ext cx="7647619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1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" y="2986143"/>
            <a:ext cx="76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8" y="3149145"/>
            <a:ext cx="7619048" cy="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8" y="2190942"/>
            <a:ext cx="7590476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181381"/>
            <a:ext cx="7590476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262333"/>
            <a:ext cx="7590476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262333"/>
            <a:ext cx="7590476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262333"/>
            <a:ext cx="7590476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" y="2819476"/>
            <a:ext cx="7609524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8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3063933"/>
            <a:ext cx="8138160" cy="7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19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FF"/>
                </a:solidFill>
              </a:rPr>
              <a:t>Reviewing System Maintenance </a:t>
            </a:r>
            <a:r>
              <a:rPr lang="en-US" sz="2800" dirty="0" smtClean="0">
                <a:solidFill>
                  <a:srgbClr val="FFFFFF"/>
                </a:solidFill>
              </a:rPr>
              <a:t>Jobs: SQL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Monitor the </a:t>
            </a:r>
            <a:r>
              <a:rPr lang="en-US" sz="2800" dirty="0" err="1" smtClean="0">
                <a:solidFill>
                  <a:srgbClr val="000000"/>
                </a:solidFill>
              </a:rPr>
              <a:t>CorrelationId</a:t>
            </a:r>
            <a:r>
              <a:rPr lang="en-US" sz="2800" dirty="0" smtClean="0">
                <a:solidFill>
                  <a:srgbClr val="000000"/>
                </a:solidFill>
              </a:rPr>
              <a:t> and Depth fields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Is the Depth &gt; 1?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Is there a single </a:t>
            </a:r>
            <a:r>
              <a:rPr lang="en-US" sz="2800" dirty="0" err="1" smtClean="0">
                <a:solidFill>
                  <a:srgbClr val="000000"/>
                </a:solidFill>
              </a:rPr>
              <a:t>CorrelationId</a:t>
            </a:r>
            <a:r>
              <a:rPr lang="en-US" sz="2800" dirty="0" smtClean="0">
                <a:solidFill>
                  <a:srgbClr val="000000"/>
                </a:solidFill>
              </a:rPr>
              <a:t> for multiple records?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6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Reviewing </a:t>
            </a:r>
            <a:r>
              <a:rPr lang="en-US" sz="2800" dirty="0" smtClean="0">
                <a:solidFill>
                  <a:schemeClr val="bg1"/>
                </a:solidFill>
              </a:rPr>
              <a:t>System </a:t>
            </a:r>
            <a:r>
              <a:rPr lang="en-US" sz="2800" dirty="0">
                <a:solidFill>
                  <a:schemeClr val="bg1"/>
                </a:solidFill>
              </a:rPr>
              <a:t>Maintenance Jobs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Troubleshooting workflow and plugin issues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Managing historical system job information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Monitoring the Windows Event Log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Using </a:t>
            </a:r>
            <a:r>
              <a:rPr lang="en-US" sz="2800" dirty="0">
                <a:solidFill>
                  <a:schemeClr val="bg1"/>
                </a:solidFill>
              </a:rPr>
              <a:t>CRM </a:t>
            </a:r>
            <a:r>
              <a:rPr lang="en-US" sz="2800" dirty="0" smtClean="0">
                <a:solidFill>
                  <a:schemeClr val="bg1"/>
                </a:solidFill>
              </a:rPr>
              <a:t>Tracing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System Job Editor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management tricks and </a:t>
            </a:r>
            <a:r>
              <a:rPr lang="en-US" sz="2800" dirty="0" smtClean="0">
                <a:solidFill>
                  <a:schemeClr val="bg1"/>
                </a:solidFill>
              </a:rPr>
              <a:t>tips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E–mail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20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FF"/>
                </a:solidFill>
              </a:rPr>
              <a:t>Reviewing System Maintenance </a:t>
            </a:r>
            <a:r>
              <a:rPr lang="en-US" sz="2800" dirty="0" smtClean="0">
                <a:solidFill>
                  <a:srgbClr val="FFFFFF"/>
                </a:solidFill>
              </a:rPr>
              <a:t>Jobs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Cleanup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21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System Job Management: Workflow Execution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805" y="1219200"/>
            <a:ext cx="73421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Auto-delete successfully completed workflows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2352675"/>
            <a:ext cx="73421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22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System Job Management: Plugin Execution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805" y="1219200"/>
            <a:ext cx="73421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Auto-delete successfully completed asynchronous plugin steps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209800"/>
            <a:ext cx="875188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23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Registry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Article: The </a:t>
            </a:r>
            <a:r>
              <a:rPr lang="en-US" sz="2800" dirty="0" err="1">
                <a:solidFill>
                  <a:srgbClr val="000000"/>
                </a:solidFill>
              </a:rPr>
              <a:t>AsyncOperationBase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dirty="0" err="1">
                <a:solidFill>
                  <a:srgbClr val="000000"/>
                </a:solidFill>
              </a:rPr>
              <a:t>WorkflowLogBase</a:t>
            </a:r>
            <a:r>
              <a:rPr lang="en-US" sz="2800" dirty="0">
                <a:solidFill>
                  <a:srgbClr val="000000"/>
                </a:solidFill>
              </a:rPr>
              <a:t> tables grow very large and performance issues occur when you use many workflows in Microsoft Dynamics CRM </a:t>
            </a:r>
            <a:r>
              <a:rPr lang="en-US" sz="2800" dirty="0" smtClean="0">
                <a:solidFill>
                  <a:srgbClr val="000000"/>
                </a:solidFill>
              </a:rPr>
              <a:t>4.0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http://support.microsoft.com/kb/968755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24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Bulk Delete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Remove canceled or failed jobs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58028"/>
            <a:ext cx="773848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25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Bulk Delete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Remove successful workflows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26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SQL Cleanup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Article</a:t>
            </a:r>
            <a:r>
              <a:rPr lang="en-US" sz="2800" dirty="0">
                <a:solidFill>
                  <a:srgbClr val="000000"/>
                </a:solidFill>
              </a:rPr>
              <a:t>: Performance is slow if the </a:t>
            </a:r>
            <a:r>
              <a:rPr lang="en-US" sz="2800" dirty="0" err="1">
                <a:solidFill>
                  <a:srgbClr val="000000"/>
                </a:solidFill>
              </a:rPr>
              <a:t>AsyncOperationBase</a:t>
            </a:r>
            <a:r>
              <a:rPr lang="en-US" sz="2800" dirty="0">
                <a:solidFill>
                  <a:srgbClr val="000000"/>
                </a:solidFill>
              </a:rPr>
              <a:t> table becomes too large in Microsoft Dynamics CRM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http://support.microsoft.com/kb/968520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Event Log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8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28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Monitoring the Windows Event 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Monitor the Application Event Log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Filter on Warnings and Errors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Examine each looking for problems and patterns.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Event Log Filtering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6" y="1181752"/>
            <a:ext cx="5266667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Jobs Management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CRM Event Tracing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31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Using CRM Tracing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Article: How </a:t>
            </a:r>
            <a:r>
              <a:rPr lang="en-US" sz="2400" dirty="0">
                <a:solidFill>
                  <a:srgbClr val="000000"/>
                </a:solidFill>
              </a:rPr>
              <a:t>to enable tracing in Microsoft Dynamics </a:t>
            </a:r>
            <a:r>
              <a:rPr lang="en-US" sz="2400" dirty="0" smtClean="0">
                <a:solidFill>
                  <a:srgbClr val="000000"/>
                </a:solidFill>
              </a:rPr>
              <a:t>CRM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http</a:t>
            </a:r>
            <a:r>
              <a:rPr lang="en-US" sz="2400" dirty="0">
                <a:solidFill>
                  <a:srgbClr val="000000"/>
                </a:solidFill>
              </a:rPr>
              <a:t>://</a:t>
            </a:r>
            <a:r>
              <a:rPr lang="en-US" sz="2400" dirty="0" smtClean="0">
                <a:solidFill>
                  <a:srgbClr val="000000"/>
                </a:solidFill>
              </a:rPr>
              <a:t>support.microsoft.com/kb/907490</a:t>
            </a:r>
          </a:p>
          <a:p>
            <a:pPr lvl="0">
              <a:spcAft>
                <a:spcPts val="600"/>
              </a:spcAft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Diagnostics Tool for Microsoft Dynamics CRM </a:t>
            </a:r>
            <a:r>
              <a:rPr lang="en-US" sz="2400" dirty="0" smtClean="0">
                <a:solidFill>
                  <a:srgbClr val="000000"/>
                </a:solidFill>
              </a:rPr>
              <a:t>2011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http://crmdiagtool2011.codeplex.com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</a:p>
          <a:p>
            <a:pPr lvl="1"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Trace Log Viewer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http</a:t>
            </a:r>
            <a:r>
              <a:rPr lang="en-US" sz="2000" dirty="0">
                <a:solidFill>
                  <a:srgbClr val="000000"/>
                </a:solidFill>
              </a:rPr>
              <a:t>://www.stunnware.com/crm2/topic.aspx?id=tracelogviewer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32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Using CRM Tracing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Troubleshooting Actions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Turn on Tracing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Reproduce the error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Review the trace log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33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Using CRM Tracing: Diagnostics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729" y="762000"/>
            <a:ext cx="69342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lvl="0" indent="-457200">
              <a:spcAft>
                <a:spcPts val="600"/>
              </a:spcAft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" y="1229901"/>
            <a:ext cx="7523163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34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Using CRM Tracing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Match Error Codes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Reference </a:t>
            </a:r>
            <a:r>
              <a:rPr lang="en-US" sz="2000" dirty="0">
                <a:solidFill>
                  <a:srgbClr val="000000"/>
                </a:solidFill>
              </a:rPr>
              <a:t>number for administrators or support: #7729DCC1</a:t>
            </a:r>
          </a:p>
        </p:txBody>
      </p:sp>
    </p:spTree>
    <p:extLst>
      <p:ext uri="{BB962C8B-B14F-4D97-AF65-F5344CB8AC3E}">
        <p14:creationId xmlns:p14="http://schemas.microsoft.com/office/powerpoint/2010/main" val="3441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35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Using CRM Tracing: Log Viewer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729" y="762000"/>
            <a:ext cx="69342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lvl="0" indent="-457200">
              <a:spcAft>
                <a:spcPts val="600"/>
              </a:spcAft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3588"/>
            <a:ext cx="8521617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System Jobs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55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37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CRM 2011 System Job Editor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464219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Reschedule the system jobs to off-hours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Article</a:t>
            </a:r>
            <a:r>
              <a:rPr lang="en-US" sz="2800" dirty="0">
                <a:solidFill>
                  <a:srgbClr val="000000"/>
                </a:solidFill>
              </a:rPr>
              <a:t>: More juicy details on Dynamics CRM 2011 Asynchronous Service’s maintenance </a:t>
            </a:r>
            <a:r>
              <a:rPr lang="en-US" sz="2800" dirty="0" smtClean="0">
                <a:solidFill>
                  <a:srgbClr val="000000"/>
                </a:solidFill>
              </a:rPr>
              <a:t>jobs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http://blogs.msdn.com/b/crminthefield/archive/2013/02/07/more-details-on-dynamics-crm-2011-async-service-maintenance-jobs.aspx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38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CRM 2011 System Job Editor</a:t>
            </a:r>
          </a:p>
        </p:txBody>
      </p:sp>
    </p:spTree>
    <p:extLst>
      <p:ext uri="{BB962C8B-B14F-4D97-AF65-F5344CB8AC3E}">
        <p14:creationId xmlns:p14="http://schemas.microsoft.com/office/powerpoint/2010/main" val="2357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600"/>
            <a:ext cx="7772400" cy="4985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3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Reviewing System Maintenance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Build Personal Views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Monitor system jobs on a regular basis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Take action to correct issues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40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User management tricks and tips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00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System Views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Disabled users consuming licenses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Users with no assigned security roles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Users: Primary E-Mail (Pending Approval)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41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Personal View – Enabled Users (Detail)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001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Full Name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Primary E-mail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E-mail 2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Business Unit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Access Mode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License Type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Restricted Access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Incoming E-mail Delivery Method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Outgoing E-mail Delivery Method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Primary E-mail Status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E–Mail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7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E–Mail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2005190"/>
            <a:ext cx="5400000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1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E–Mail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95" y="2129000"/>
            <a:ext cx="5923809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2800" dirty="0" smtClean="0">
                <a:solidFill>
                  <a:srgbClr val="000000"/>
                </a:solidFill>
              </a:rPr>
              <a:t>E-mails with unresolved senders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45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E–Mail Monitoring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9" y="2014714"/>
            <a:ext cx="5704762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2800" dirty="0" smtClean="0">
                <a:solidFill>
                  <a:srgbClr val="000000"/>
                </a:solidFill>
              </a:rPr>
              <a:t>Pending E-mails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46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E–Mail Monitoring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57" y="2424238"/>
            <a:ext cx="6314286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Questions?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47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6237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5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System Jobs with Messages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4" y="266700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6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System Jobs with Messages (Recent)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08" y="2209800"/>
            <a:ext cx="55991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7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System Jobs (Canceled or Failed)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2" y="2562976"/>
            <a:ext cx="78225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181381"/>
            <a:ext cx="7590476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300"/>
            <a:ext cx="7772400" cy="443198"/>
          </a:xfrm>
        </p:spPr>
        <p:txBody>
          <a:bodyPr lIns="274320" anchor="ctr" anchorCtr="0"/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Examples</a:t>
            </a:r>
            <a:endParaRPr lang="en-US" sz="3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6400800" cy="443198"/>
          </a:xfrm>
        </p:spPr>
        <p:txBody>
          <a:bodyPr/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1CA-E6F0-4230-A0F4-F7028D7C72A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7" y="3181381"/>
            <a:ext cx="7561905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628"/>
      </p:ext>
    </p:extLst>
  </p:cSld>
  <p:clrMapOvr>
    <a:masterClrMapping/>
  </p:clrMapOvr>
</p:sld>
</file>

<file path=ppt/theme/theme1.xml><?xml version="1.0" encoding="utf-8"?>
<a:theme xmlns:a="http://schemas.openxmlformats.org/drawingml/2006/main" name="dynamicsblue">
  <a:themeElements>
    <a:clrScheme name="Convergence 2009 Color Scheme">
      <a:dk1>
        <a:srgbClr val="000000"/>
      </a:dk1>
      <a:lt1>
        <a:srgbClr val="FFFFFF"/>
      </a:lt1>
      <a:dk2>
        <a:srgbClr val="024981"/>
      </a:dk2>
      <a:lt2>
        <a:srgbClr val="4495D1"/>
      </a:lt2>
      <a:accent1>
        <a:srgbClr val="FFCB23"/>
      </a:accent1>
      <a:accent2>
        <a:srgbClr val="7CC366"/>
      </a:accent2>
      <a:accent3>
        <a:srgbClr val="024981"/>
      </a:accent3>
      <a:accent4>
        <a:srgbClr val="4495D1"/>
      </a:accent4>
      <a:accent5>
        <a:srgbClr val="FF9700"/>
      </a:accent5>
      <a:accent6>
        <a:srgbClr val="41CCDF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vergence 2009 Concurrent Session 4x3 (2)">
  <a:themeElements>
    <a:clrScheme name="Convergence 2009 Color Scheme">
      <a:dk1>
        <a:srgbClr val="000000"/>
      </a:dk1>
      <a:lt1>
        <a:srgbClr val="FFFFFF"/>
      </a:lt1>
      <a:dk2>
        <a:srgbClr val="024981"/>
      </a:dk2>
      <a:lt2>
        <a:srgbClr val="4495D1"/>
      </a:lt2>
      <a:accent1>
        <a:srgbClr val="FFCB23"/>
      </a:accent1>
      <a:accent2>
        <a:srgbClr val="7CC366"/>
      </a:accent2>
      <a:accent3>
        <a:srgbClr val="024981"/>
      </a:accent3>
      <a:accent4>
        <a:srgbClr val="4495D1"/>
      </a:accent4>
      <a:accent5>
        <a:srgbClr val="FF9700"/>
      </a:accent5>
      <a:accent6>
        <a:srgbClr val="41CCDF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dynamicsblue</Template>
  <TotalTime>4723</TotalTime>
  <Words>519</Words>
  <Application>Microsoft Office PowerPoint</Application>
  <PresentationFormat>On-screen Show (4:3)</PresentationFormat>
  <Paragraphs>188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Segoe</vt:lpstr>
      <vt:lpstr>Segoe Semibold</vt:lpstr>
      <vt:lpstr>Wingdings</vt:lpstr>
      <vt:lpstr>dynamicsblue</vt:lpstr>
      <vt:lpstr>Convergence 2009 Concurrent Session 4x3 (2)</vt:lpstr>
      <vt:lpstr>PowerPoint Presentation</vt:lpstr>
      <vt:lpstr>PowerPoint Presentation</vt:lpstr>
      <vt:lpstr>System Jobs Management</vt:lpstr>
      <vt:lpstr>PowerPoint Presentation</vt:lpstr>
      <vt:lpstr>PowerPoint Presentation</vt:lpstr>
      <vt:lpstr>PowerPoint Presentation</vt:lpstr>
      <vt:lpstr>PowerPoint Presentation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Error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Event Log</vt:lpstr>
      <vt:lpstr>PowerPoint Presentation</vt:lpstr>
      <vt:lpstr>Windows Event Log Filtering</vt:lpstr>
      <vt:lpstr>CRM Event Tracing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System Jobs</vt:lpstr>
      <vt:lpstr>PowerPoint Presentation</vt:lpstr>
      <vt:lpstr>PowerPoint Presentation</vt:lpstr>
      <vt:lpstr>User Management</vt:lpstr>
      <vt:lpstr>PowerPoint Presentation</vt:lpstr>
      <vt:lpstr>PowerPoint Presentation</vt:lpstr>
      <vt:lpstr>E–Mail</vt:lpstr>
      <vt:lpstr>E–Mail</vt:lpstr>
      <vt:lpstr>E–Mail</vt:lpstr>
      <vt:lpstr>PowerPoint Presentation</vt:lpstr>
      <vt:lpstr>PowerPoint Presentation</vt:lpstr>
      <vt:lpstr>PowerPoint Presentation</vt:lpstr>
    </vt:vector>
  </TitlesOfParts>
  <Company>Xtreme Consulting Group,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v-tracec</dc:creator>
  <cp:lastModifiedBy>Mitch Milam</cp:lastModifiedBy>
  <cp:revision>288</cp:revision>
  <dcterms:created xsi:type="dcterms:W3CDTF">2010-10-07T21:15:40Z</dcterms:created>
  <dcterms:modified xsi:type="dcterms:W3CDTF">2015-05-26T12:02:07Z</dcterms:modified>
</cp:coreProperties>
</file>