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9"/>
  </p:handoutMasterIdLst>
  <p:sldIdLst>
    <p:sldId id="256" r:id="rId2"/>
    <p:sldId id="260" r:id="rId3"/>
    <p:sldId id="332" r:id="rId4"/>
    <p:sldId id="257" r:id="rId5"/>
    <p:sldId id="385" r:id="rId6"/>
    <p:sldId id="356" r:id="rId7"/>
    <p:sldId id="357" r:id="rId8"/>
    <p:sldId id="358" r:id="rId9"/>
    <p:sldId id="359" r:id="rId10"/>
    <p:sldId id="361" r:id="rId11"/>
    <p:sldId id="362" r:id="rId12"/>
    <p:sldId id="363" r:id="rId13"/>
    <p:sldId id="364" r:id="rId14"/>
    <p:sldId id="365" r:id="rId15"/>
    <p:sldId id="377" r:id="rId16"/>
    <p:sldId id="383" r:id="rId17"/>
    <p:sldId id="384" r:id="rId18"/>
    <p:sldId id="382" r:id="rId19"/>
    <p:sldId id="380" r:id="rId20"/>
    <p:sldId id="379" r:id="rId21"/>
    <p:sldId id="378" r:id="rId22"/>
    <p:sldId id="393" r:id="rId23"/>
    <p:sldId id="394" r:id="rId24"/>
    <p:sldId id="360" r:id="rId25"/>
    <p:sldId id="388" r:id="rId26"/>
    <p:sldId id="387" r:id="rId27"/>
    <p:sldId id="389" r:id="rId28"/>
    <p:sldId id="390" r:id="rId29"/>
    <p:sldId id="391" r:id="rId30"/>
    <p:sldId id="386" r:id="rId31"/>
    <p:sldId id="392" r:id="rId32"/>
    <p:sldId id="366" r:id="rId33"/>
    <p:sldId id="367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81" r:id="rId43"/>
    <p:sldId id="376" r:id="rId44"/>
    <p:sldId id="353" r:id="rId45"/>
    <p:sldId id="355" r:id="rId46"/>
    <p:sldId id="293" r:id="rId47"/>
    <p:sldId id="302" r:id="rId48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6" autoAdjust="0"/>
    <p:restoredTop sz="94676" autoAdjust="0"/>
  </p:normalViewPr>
  <p:slideViewPr>
    <p:cSldViewPr>
      <p:cViewPr varScale="1">
        <p:scale>
          <a:sx n="141" d="100"/>
          <a:sy n="141" d="100"/>
        </p:scale>
        <p:origin x="366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4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5ACD2-E17C-43B7-8D87-7E1082C8B164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84BE-AB68-4F36-978D-33AC5A9E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4695"/>
            <a:ext cx="7772400" cy="757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66578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6C6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7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5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 err="1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C6352"/>
                </a:solidFill>
              </a:defRPr>
            </a:lvl1pPr>
          </a:lstStyle>
          <a:p>
            <a:fld id="{7CFB140E-27DC-47B4-879E-4EC491F89627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C6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C6352"/>
                </a:solidFill>
              </a:defRPr>
            </a:lvl1pPr>
          </a:lstStyle>
          <a:p>
            <a:fld id="{437A9957-6C64-44D4-B360-CF457B51F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6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6C63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6C63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C63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C63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C63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mitch@xrmcoaches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TeachingTuesday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21squaredadmin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Dynamics </a:t>
            </a:r>
            <a:r>
              <a:rPr lang="en-US" b="1"/>
              <a:t>CRM </a:t>
            </a:r>
            <a:r>
              <a:rPr lang="en-US" b="1" smtClean="0"/>
              <a:t/>
            </a:r>
            <a:br>
              <a:rPr lang="en-US" b="1" smtClean="0"/>
            </a:br>
            <a:r>
              <a:rPr lang="en-US" b="1" smtClean="0"/>
              <a:t>Administration and Maintenance</a:t>
            </a:r>
            <a:endParaRPr lang="en-US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095750"/>
            <a:ext cx="132618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Systems Job Cleanup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618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System Job Management: Workflow </a:t>
            </a:r>
            <a:r>
              <a:rPr lang="en-US" sz="3200" dirty="0" smtClean="0"/>
              <a:t>Execution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Auto-delete successfully completed workflows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281" y="1809750"/>
            <a:ext cx="6333438" cy="283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798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System Job Management: Plugin </a:t>
            </a:r>
            <a:r>
              <a:rPr lang="en-US" sz="3600" dirty="0" smtClean="0"/>
              <a:t>Execution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Auto-delete successfully completed asynchronous plugin steps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371" y="2209800"/>
            <a:ext cx="5295259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4034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Job Management: Bulk </a:t>
            </a:r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canceled or failed jobs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558028"/>
            <a:ext cx="7738480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02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Job Management: Bulk </a:t>
            </a:r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successful workflows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58028"/>
            <a:ext cx="7036641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435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E–Mail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08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E–Mail </a:t>
            </a:r>
            <a:r>
              <a:rPr lang="en-US" dirty="0"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095" y="1581150"/>
            <a:ext cx="5923809" cy="2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58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E–Mail </a:t>
            </a:r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E-mails with unresolved senders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619" y="2014714"/>
            <a:ext cx="5704762" cy="2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9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E–Mail </a:t>
            </a:r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Pending E-mails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57" y="2190750"/>
            <a:ext cx="6314286" cy="2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84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5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Mitch Milam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Dynamics CRM </a:t>
            </a:r>
            <a:r>
              <a:rPr lang="en-US" dirty="0" smtClean="0"/>
              <a:t>Architect</a:t>
            </a:r>
          </a:p>
          <a:p>
            <a:pPr lvl="1"/>
            <a:r>
              <a:rPr lang="en-US" sz="2400" dirty="0" smtClean="0">
                <a:hlinkClick r:id="rId2"/>
              </a:rPr>
              <a:t>mitch@xrmcoaches.com</a:t>
            </a:r>
            <a:endParaRPr lang="en-US" sz="2400" dirty="0" smtClean="0"/>
          </a:p>
          <a:p>
            <a:pPr lvl="1"/>
            <a:r>
              <a:rPr lang="en-US" sz="2400" dirty="0" smtClean="0"/>
              <a:t>blogs.Infinite–x.net</a:t>
            </a:r>
          </a:p>
          <a:p>
            <a:pPr lvl="1"/>
            <a:r>
              <a:rPr lang="en-US" sz="2400" dirty="0" smtClean="0"/>
              <a:t>@</a:t>
            </a:r>
            <a:r>
              <a:rPr lang="en-US" sz="2400" dirty="0" err="1" smtClean="0"/>
              <a:t>mitchmilam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00200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4657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management tricks and tips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Views</a:t>
            </a:r>
          </a:p>
          <a:p>
            <a:pPr lvl="1"/>
            <a:r>
              <a:rPr lang="en-US" dirty="0"/>
              <a:t>Disabled users consuming licenses</a:t>
            </a:r>
          </a:p>
          <a:p>
            <a:pPr lvl="1"/>
            <a:r>
              <a:rPr lang="en-US" dirty="0"/>
              <a:t>Users with no assigned security roles</a:t>
            </a:r>
          </a:p>
          <a:p>
            <a:pPr lvl="1"/>
            <a:r>
              <a:rPr lang="en-US" dirty="0"/>
              <a:t>Users: Primary E-Mail (Pending Approval)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061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Personal View – Enabled Users (Detail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Full Name</a:t>
            </a:r>
          </a:p>
          <a:p>
            <a:r>
              <a:rPr lang="en-US" dirty="0"/>
              <a:t>Primary E-mail</a:t>
            </a:r>
          </a:p>
          <a:p>
            <a:r>
              <a:rPr lang="en-US" dirty="0"/>
              <a:t>E-mail 2</a:t>
            </a:r>
          </a:p>
          <a:p>
            <a:r>
              <a:rPr lang="en-US" dirty="0"/>
              <a:t>Business Unit</a:t>
            </a:r>
          </a:p>
          <a:p>
            <a:r>
              <a:rPr lang="en-US" dirty="0"/>
              <a:t>Access Mode</a:t>
            </a:r>
          </a:p>
          <a:p>
            <a:r>
              <a:rPr lang="en-US" dirty="0"/>
              <a:t>License Type</a:t>
            </a:r>
          </a:p>
          <a:p>
            <a:r>
              <a:rPr lang="en-US" dirty="0"/>
              <a:t>Restricted Access</a:t>
            </a:r>
          </a:p>
          <a:p>
            <a:r>
              <a:rPr lang="en-US" dirty="0"/>
              <a:t>Incoming E-mail Delivery Method</a:t>
            </a:r>
          </a:p>
          <a:p>
            <a:r>
              <a:rPr lang="en-US" dirty="0"/>
              <a:t>Outgoing E-mail Delivery Method</a:t>
            </a:r>
          </a:p>
          <a:p>
            <a:r>
              <a:rPr lang="en-US" dirty="0"/>
              <a:t>Primary E-mail </a:t>
            </a:r>
            <a:r>
              <a:rPr lang="en-US" dirty="0" smtClean="0"/>
              <a:t>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37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12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stop a workflow with a status of Cancelled</a:t>
            </a:r>
          </a:p>
          <a:p>
            <a:r>
              <a:rPr lang="en-US" dirty="0" smtClean="0"/>
              <a:t>Periodically verify your workflow inventory and usefulness</a:t>
            </a:r>
          </a:p>
          <a:p>
            <a:r>
              <a:rPr lang="en-US" dirty="0" smtClean="0"/>
              <a:t>Disable or delete unused workflows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76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89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to Dynamics CRM 2015</a:t>
            </a:r>
          </a:p>
          <a:p>
            <a:r>
              <a:rPr lang="en-US" dirty="0" smtClean="0"/>
              <a:t>Mostly captures issues with Server–Side Sync 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85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Plug–in Trace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in Dynamics CRM 2015 Spring Release</a:t>
            </a:r>
          </a:p>
          <a:p>
            <a:r>
              <a:rPr lang="en-US" dirty="0" smtClean="0"/>
              <a:t>Allows you to safely capture plug–in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26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Resource Utilization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905" y="1492425"/>
            <a:ext cx="5876190" cy="2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53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 Space Utilization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from CRM Online Support</a:t>
            </a:r>
          </a:p>
          <a:p>
            <a:r>
              <a:rPr lang="en-US" dirty="0" smtClean="0"/>
              <a:t>Shows top database tables consuming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03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Utilization and Emails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mindful of your attachments</a:t>
            </a:r>
          </a:p>
          <a:p>
            <a:r>
              <a:rPr lang="en-US" dirty="0" smtClean="0"/>
              <a:t>Establish a procedure for “no images” in your signature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23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Tuesdays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Cast your vote now</a:t>
            </a:r>
          </a:p>
          <a:p>
            <a:pPr marL="400050" lvl="1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tinyurl.com/TeachingTuesdays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6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On–Premise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40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Job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40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Job Management: SQL </a:t>
            </a:r>
            <a:r>
              <a:rPr lang="en-US" dirty="0" smtClean="0"/>
              <a:t>Cleanup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Article: </a:t>
            </a:r>
            <a:r>
              <a:rPr lang="en-US" i="1" dirty="0"/>
              <a:t>Performance is slow if the </a:t>
            </a:r>
            <a:r>
              <a:rPr lang="en-US" i="1" dirty="0" err="1"/>
              <a:t>AsyncOperationBase</a:t>
            </a:r>
            <a:r>
              <a:rPr lang="en-US" i="1" dirty="0"/>
              <a:t> table becomes too large in Microsoft Dynamics CRM</a:t>
            </a:r>
          </a:p>
          <a:p>
            <a:pPr marL="0" indent="0">
              <a:buNone/>
            </a:pPr>
            <a:r>
              <a:rPr lang="en-US" dirty="0" smtClean="0"/>
              <a:t>	http</a:t>
            </a:r>
            <a:r>
              <a:rPr lang="en-US" dirty="0"/>
              <a:t>://support.microsoft.com/kb/968520</a:t>
            </a:r>
          </a:p>
        </p:txBody>
      </p:sp>
    </p:spTree>
    <p:extLst>
      <p:ext uri="{BB962C8B-B14F-4D97-AF65-F5344CB8AC3E}">
        <p14:creationId xmlns:p14="http://schemas.microsoft.com/office/powerpoint/2010/main" val="14110172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Event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15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Monitoring the Windows Event </a:t>
            </a:r>
            <a:r>
              <a:rPr lang="en-US" dirty="0" smtClean="0"/>
              <a:t>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 the Application Event Log</a:t>
            </a:r>
          </a:p>
          <a:p>
            <a:r>
              <a:rPr lang="en-US" dirty="0"/>
              <a:t>Filter on Warnings and Errors</a:t>
            </a:r>
          </a:p>
          <a:p>
            <a:r>
              <a:rPr lang="en-US" dirty="0"/>
              <a:t>Examine each looking for problems and patterns.</a:t>
            </a:r>
          </a:p>
        </p:txBody>
      </p:sp>
    </p:spTree>
    <p:extLst>
      <p:ext uri="{BB962C8B-B14F-4D97-AF65-F5344CB8AC3E}">
        <p14:creationId xmlns:p14="http://schemas.microsoft.com/office/powerpoint/2010/main" val="3722474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Event Log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514" y="1181752"/>
            <a:ext cx="369097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86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CRM Event 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252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CRM </a:t>
            </a:r>
            <a:r>
              <a:rPr lang="en-US" dirty="0" smtClean="0"/>
              <a:t>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Article</a:t>
            </a:r>
            <a:r>
              <a:rPr lang="en-US" dirty="0"/>
              <a:t>: </a:t>
            </a:r>
            <a:r>
              <a:rPr lang="en-US" i="1" dirty="0"/>
              <a:t>How to enable tracing in Microsoft Dynamics CRM</a:t>
            </a:r>
          </a:p>
          <a:p>
            <a:pPr marL="0" indent="0">
              <a:buNone/>
            </a:pPr>
            <a:r>
              <a:rPr lang="en-US" dirty="0" smtClean="0"/>
              <a:t>	http</a:t>
            </a:r>
            <a:r>
              <a:rPr lang="en-US" dirty="0"/>
              <a:t>://support.microsoft.com/kb/907490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Diagnostics Tool for Microsoft Dynamics CRM 2011</a:t>
            </a:r>
          </a:p>
          <a:p>
            <a:pPr marL="0" indent="0">
              <a:buNone/>
            </a:pPr>
            <a:r>
              <a:rPr lang="en-US" dirty="0" smtClean="0"/>
              <a:t>	http</a:t>
            </a:r>
            <a:r>
              <a:rPr lang="en-US" dirty="0"/>
              <a:t>://crmdiagtool2011.codeplex.com/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Trace Log Viewer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600" dirty="0" smtClean="0"/>
              <a:t>http</a:t>
            </a:r>
            <a:r>
              <a:rPr lang="en-US" sz="2600" dirty="0"/>
              <a:t>://www.stunnware.com/crm2/topic.aspx?id=tracelogviewer</a:t>
            </a:r>
          </a:p>
        </p:txBody>
      </p:sp>
    </p:spTree>
    <p:extLst>
      <p:ext uri="{BB962C8B-B14F-4D97-AF65-F5344CB8AC3E}">
        <p14:creationId xmlns:p14="http://schemas.microsoft.com/office/powerpoint/2010/main" val="20376779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CRM </a:t>
            </a:r>
            <a:r>
              <a:rPr lang="en-US" dirty="0" smtClean="0"/>
              <a:t>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Troubleshooting Actions</a:t>
            </a:r>
          </a:p>
          <a:p>
            <a:pPr lvl="1"/>
            <a:r>
              <a:rPr lang="en-US" dirty="0" smtClean="0"/>
              <a:t>Turn </a:t>
            </a:r>
            <a:r>
              <a:rPr lang="en-US" dirty="0"/>
              <a:t>on Tracing</a:t>
            </a:r>
          </a:p>
          <a:p>
            <a:pPr lvl="1"/>
            <a:r>
              <a:rPr lang="en-US" dirty="0"/>
              <a:t>Reproduce the error</a:t>
            </a:r>
          </a:p>
          <a:p>
            <a:pPr lvl="1"/>
            <a:r>
              <a:rPr lang="en-US" dirty="0"/>
              <a:t>Review the trace 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785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CRM Tracing: Diagnostics </a:t>
            </a:r>
            <a:r>
              <a:rPr lang="en-US" dirty="0" smtClean="0"/>
              <a:t>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874" y="1229901"/>
            <a:ext cx="543025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30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Reviewing System Maintenance Jobs</a:t>
            </a:r>
          </a:p>
          <a:p>
            <a:r>
              <a:rPr lang="en-US" dirty="0"/>
              <a:t>Troubleshooting workflow and plugin issues </a:t>
            </a:r>
          </a:p>
          <a:p>
            <a:r>
              <a:rPr lang="en-US" dirty="0"/>
              <a:t>Managing historical system job information </a:t>
            </a:r>
          </a:p>
          <a:p>
            <a:r>
              <a:rPr lang="en-US" dirty="0"/>
              <a:t>Monitoring the Windows Event Log</a:t>
            </a:r>
          </a:p>
          <a:p>
            <a:r>
              <a:rPr lang="en-US" dirty="0"/>
              <a:t>Using CRM Tracing</a:t>
            </a:r>
          </a:p>
          <a:p>
            <a:r>
              <a:rPr lang="en-US" dirty="0"/>
              <a:t>System Job Editor</a:t>
            </a:r>
          </a:p>
          <a:p>
            <a:r>
              <a:rPr lang="en-US" dirty="0"/>
              <a:t>User management tricks and tips</a:t>
            </a:r>
          </a:p>
          <a:p>
            <a:r>
              <a:rPr lang="en-US" dirty="0"/>
              <a:t>E–mail </a:t>
            </a:r>
            <a:r>
              <a:rPr lang="en-US" dirty="0" smtClean="0"/>
              <a:t>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1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CRM </a:t>
            </a:r>
            <a:r>
              <a:rPr lang="en-US" dirty="0" smtClean="0"/>
              <a:t>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 Error Codes</a:t>
            </a:r>
          </a:p>
          <a:p>
            <a:pPr lvl="1"/>
            <a:r>
              <a:rPr lang="en-US" dirty="0" smtClean="0"/>
              <a:t>Reference </a:t>
            </a:r>
            <a:r>
              <a:rPr lang="en-US" dirty="0"/>
              <a:t>number for administrators or support: #7729DCC1</a:t>
            </a:r>
          </a:p>
        </p:txBody>
      </p:sp>
    </p:spTree>
    <p:extLst>
      <p:ext uri="{BB962C8B-B14F-4D97-AF65-F5344CB8AC3E}">
        <p14:creationId xmlns:p14="http://schemas.microsoft.com/office/powerpoint/2010/main" val="1969946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CRM Tracing: Log </a:t>
            </a:r>
            <a:r>
              <a:rPr lang="en-US" dirty="0" smtClean="0"/>
              <a:t>Viewer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846" y="1313588"/>
            <a:ext cx="6312309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3575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CRM </a:t>
            </a:r>
            <a:r>
              <a:rPr lang="en-US" dirty="0" smtClean="0"/>
              <a:t>201x </a:t>
            </a:r>
            <a:r>
              <a:rPr lang="en-US" dirty="0"/>
              <a:t>System Job </a:t>
            </a:r>
            <a:r>
              <a:rPr lang="en-US" dirty="0" smtClean="0"/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Reschedule the system jobs to off-hours</a:t>
            </a:r>
          </a:p>
          <a:p>
            <a:r>
              <a:rPr lang="en-US" dirty="0"/>
              <a:t>Article: </a:t>
            </a:r>
            <a:r>
              <a:rPr lang="en-US" i="1" dirty="0"/>
              <a:t>More juicy details on Dynamics CRM 2011 Asynchronous Service’s maintenance jobs</a:t>
            </a:r>
          </a:p>
          <a:p>
            <a:pPr marL="0" indent="0">
              <a:buNone/>
            </a:pP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/>
              <a:t>http</a:t>
            </a:r>
            <a:r>
              <a:rPr lang="en-US" sz="2000" dirty="0"/>
              <a:t>://blogs.msdn.com/b/crminthefield/archive/2013/02/07/more-details-on-dynamics-crm-2011-async-service-maintenance-jobs.aspx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9285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CRM </a:t>
            </a:r>
            <a:r>
              <a:rPr lang="en-US" dirty="0" smtClean="0"/>
              <a:t>201x System </a:t>
            </a:r>
            <a:r>
              <a:rPr lang="en-US" dirty="0"/>
              <a:t>Job Editor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857" y="1320997"/>
            <a:ext cx="2714286" cy="315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32554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Reviewing System Maintenance Jobs</a:t>
            </a:r>
          </a:p>
          <a:p>
            <a:r>
              <a:rPr lang="en-US" dirty="0"/>
              <a:t>Troubleshooting workflow and plugin issues </a:t>
            </a:r>
          </a:p>
          <a:p>
            <a:r>
              <a:rPr lang="en-US" dirty="0"/>
              <a:t>Managing historical system job information </a:t>
            </a:r>
          </a:p>
          <a:p>
            <a:r>
              <a:rPr lang="en-US" dirty="0"/>
              <a:t>Monitoring the Windows Event Log</a:t>
            </a:r>
          </a:p>
          <a:p>
            <a:r>
              <a:rPr lang="en-US" dirty="0"/>
              <a:t>Using CRM Tracing</a:t>
            </a:r>
          </a:p>
          <a:p>
            <a:r>
              <a:rPr lang="en-US" dirty="0"/>
              <a:t>System Job Editor</a:t>
            </a:r>
          </a:p>
          <a:p>
            <a:r>
              <a:rPr lang="en-US" dirty="0"/>
              <a:t>User management tricks and tips</a:t>
            </a:r>
          </a:p>
          <a:p>
            <a:r>
              <a:rPr lang="en-US" dirty="0"/>
              <a:t>E–mail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083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CRM Administration Deep Dive 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21 Squared: Administration (On–Premise)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tinyurl.com/21squaredadmin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Discount Code</a:t>
            </a:r>
          </a:p>
          <a:p>
            <a:pPr lvl="1"/>
            <a:r>
              <a:rPr lang="en-US" dirty="0" smtClean="0"/>
              <a:t>21sAdminDeepDive</a:t>
            </a:r>
          </a:p>
          <a:p>
            <a:pPr lvl="1"/>
            <a:r>
              <a:rPr lang="en-US" dirty="0" smtClean="0"/>
              <a:t>Expires June 30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6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998662"/>
            <a:ext cx="1520825" cy="1797050"/>
          </a:xfrm>
        </p:spPr>
      </p:pic>
    </p:spTree>
    <p:extLst>
      <p:ext uri="{BB962C8B-B14F-4D97-AF65-F5344CB8AC3E}">
        <p14:creationId xmlns:p14="http://schemas.microsoft.com/office/powerpoint/2010/main" val="102076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7" y="2173287"/>
            <a:ext cx="1787525" cy="1447800"/>
          </a:xfrm>
        </p:spPr>
      </p:pic>
    </p:spTree>
    <p:extLst>
      <p:ext uri="{BB962C8B-B14F-4D97-AF65-F5344CB8AC3E}">
        <p14:creationId xmlns:p14="http://schemas.microsoft.com/office/powerpoint/2010/main" val="188167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Reviewing System </a:t>
            </a:r>
            <a:r>
              <a:rPr lang="en-US" dirty="0" smtClean="0"/>
              <a:t>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Personal Views</a:t>
            </a:r>
          </a:p>
          <a:p>
            <a:r>
              <a:rPr lang="en-US" dirty="0"/>
              <a:t>Monitor system jobs on a regular basis</a:t>
            </a:r>
          </a:p>
          <a:p>
            <a:r>
              <a:rPr lang="en-US" dirty="0"/>
              <a:t>Take action to correct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24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Personal View #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Jobs with Messages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44" y="2667000"/>
            <a:ext cx="693455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4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Personal View #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Jobs with Messages (Recent)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308" y="2209800"/>
            <a:ext cx="559918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9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Personal View #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Jobs (Canceled or Failed)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2" y="2562976"/>
            <a:ext cx="7822536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46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7939</TotalTime>
  <Words>526</Words>
  <Application>Microsoft Office PowerPoint</Application>
  <PresentationFormat>On-screen Show (16:9)</PresentationFormat>
  <Paragraphs>136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Arial</vt:lpstr>
      <vt:lpstr>Calibri</vt:lpstr>
      <vt:lpstr>Office Theme</vt:lpstr>
      <vt:lpstr>Dynamics CRM  Administration and Maintenance</vt:lpstr>
      <vt:lpstr>Mitch Milam</vt:lpstr>
      <vt:lpstr>Teaching Tuesdays</vt:lpstr>
      <vt:lpstr>Agenda</vt:lpstr>
      <vt:lpstr>Standard Procedures</vt:lpstr>
      <vt:lpstr>Reviewing System Jobs</vt:lpstr>
      <vt:lpstr>Personal View #1</vt:lpstr>
      <vt:lpstr>Personal View #2</vt:lpstr>
      <vt:lpstr>Personal View #3</vt:lpstr>
      <vt:lpstr>Systems Job Cleanup</vt:lpstr>
      <vt:lpstr>System Job Management: Workflow Execution</vt:lpstr>
      <vt:lpstr>System Job Management: Plugin Execution</vt:lpstr>
      <vt:lpstr>System Job Management: Bulk Delete</vt:lpstr>
      <vt:lpstr>System Job Management: Bulk Delete</vt:lpstr>
      <vt:lpstr>E–Mail Management</vt:lpstr>
      <vt:lpstr>E–Mail Management</vt:lpstr>
      <vt:lpstr>E–Mail Monitoring</vt:lpstr>
      <vt:lpstr>E–Mail Monitoring</vt:lpstr>
      <vt:lpstr>User Management</vt:lpstr>
      <vt:lpstr>User management tricks and tips </vt:lpstr>
      <vt:lpstr>Personal View – Enabled Users (Detail)</vt:lpstr>
      <vt:lpstr>Workflow Best Practices</vt:lpstr>
      <vt:lpstr>Workflow Best Practices</vt:lpstr>
      <vt:lpstr>Online Procedures</vt:lpstr>
      <vt:lpstr>Alerts</vt:lpstr>
      <vt:lpstr>Plug–in Trace Log</vt:lpstr>
      <vt:lpstr>Monitor Resource Utilization</vt:lpstr>
      <vt:lpstr>Get A Space Utilization Report</vt:lpstr>
      <vt:lpstr>Utilization and Emails</vt:lpstr>
      <vt:lpstr>On–Premise Procedures</vt:lpstr>
      <vt:lpstr>System Job Management</vt:lpstr>
      <vt:lpstr>System Job Management: SQL Cleanup</vt:lpstr>
      <vt:lpstr>Windows Event Log</vt:lpstr>
      <vt:lpstr>Monitoring the Windows Event Log</vt:lpstr>
      <vt:lpstr>Windows Event Log Filtering</vt:lpstr>
      <vt:lpstr>CRM Event Tracing</vt:lpstr>
      <vt:lpstr>Using CRM Tracing</vt:lpstr>
      <vt:lpstr>Using CRM Tracing</vt:lpstr>
      <vt:lpstr>Using CRM Tracing: Diagnostics Tool</vt:lpstr>
      <vt:lpstr>Using CRM Tracing</vt:lpstr>
      <vt:lpstr>Using CRM Tracing: Log Viewer</vt:lpstr>
      <vt:lpstr>CRM 201x System Job Editor</vt:lpstr>
      <vt:lpstr>CRM 201x System Job Editor</vt:lpstr>
      <vt:lpstr>Summary</vt:lpstr>
      <vt:lpstr>CRM Administration Deep Dive Book</vt:lpstr>
      <vt:lpstr>Questions?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Dynamics CRM Architect</dc:title>
  <dc:creator>Mitch Milam</dc:creator>
  <cp:lastModifiedBy>Mitch Milam</cp:lastModifiedBy>
  <cp:revision>319</cp:revision>
  <cp:lastPrinted>2014-08-04T20:14:51Z</cp:lastPrinted>
  <dcterms:created xsi:type="dcterms:W3CDTF">2014-08-03T21:50:47Z</dcterms:created>
  <dcterms:modified xsi:type="dcterms:W3CDTF">2016-01-27T13:29:12Z</dcterms:modified>
</cp:coreProperties>
</file>