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60" r:id="rId3"/>
    <p:sldId id="332" r:id="rId4"/>
    <p:sldId id="257" r:id="rId5"/>
    <p:sldId id="333" r:id="rId6"/>
    <p:sldId id="350" r:id="rId7"/>
    <p:sldId id="351" r:id="rId8"/>
    <p:sldId id="347" r:id="rId9"/>
    <p:sldId id="335" r:id="rId10"/>
    <p:sldId id="343" r:id="rId11"/>
    <p:sldId id="348" r:id="rId12"/>
    <p:sldId id="349" r:id="rId13"/>
    <p:sldId id="344" r:id="rId14"/>
    <p:sldId id="336" r:id="rId15"/>
    <p:sldId id="345" r:id="rId16"/>
    <p:sldId id="337" r:id="rId17"/>
    <p:sldId id="338" r:id="rId18"/>
    <p:sldId id="339" r:id="rId19"/>
    <p:sldId id="340" r:id="rId20"/>
    <p:sldId id="341" r:id="rId21"/>
    <p:sldId id="342" r:id="rId22"/>
    <p:sldId id="346" r:id="rId23"/>
    <p:sldId id="293" r:id="rId24"/>
    <p:sldId id="302" r:id="rId25"/>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3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94676" autoAdjust="0"/>
  </p:normalViewPr>
  <p:slideViewPr>
    <p:cSldViewPr>
      <p:cViewPr varScale="1">
        <p:scale>
          <a:sx n="141" d="100"/>
          <a:sy n="141" d="100"/>
        </p:scale>
        <p:origin x="366" y="114"/>
      </p:cViewPr>
      <p:guideLst>
        <p:guide orient="horz" pos="1620"/>
        <p:guide pos="2880"/>
      </p:guideLst>
    </p:cSldViewPr>
  </p:slideViewPr>
  <p:outlineViewPr>
    <p:cViewPr>
      <p:scale>
        <a:sx n="33" d="100"/>
        <a:sy n="33" d="100"/>
      </p:scale>
      <p:origin x="0" y="-1248"/>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195ACD2-E17C-43B7-8D87-7E1082C8B164}" type="datetimeFigureOut">
              <a:rPr lang="en-US" smtClean="0"/>
              <a:t>6/8/2015</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FDB84BE-AB68-4F36-978D-33AC5A9E00C0}" type="slidenum">
              <a:rPr lang="en-US" smtClean="0"/>
              <a:t>‹#›</a:t>
            </a:fld>
            <a:endParaRPr lang="en-US"/>
          </a:p>
        </p:txBody>
      </p:sp>
    </p:spTree>
    <p:extLst>
      <p:ext uri="{BB962C8B-B14F-4D97-AF65-F5344CB8AC3E}">
        <p14:creationId xmlns:p14="http://schemas.microsoft.com/office/powerpoint/2010/main" val="12889959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4695"/>
            <a:ext cx="7772400" cy="757907"/>
          </a:xfrm>
        </p:spPr>
        <p:txBody>
          <a:bodyPr/>
          <a:lstStyle>
            <a:lvl1pPr>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2266578"/>
            <a:ext cx="6400800" cy="593204"/>
          </a:xfrm>
        </p:spPr>
        <p:txBody>
          <a:bodyPr/>
          <a:lstStyle>
            <a:lvl1pPr marL="0" indent="0" algn="ctr">
              <a:buNone/>
              <a:defRPr>
                <a:solidFill>
                  <a:srgbClr val="6C63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37449539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Title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9283976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Title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2770325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fr-CA" dirty="0" err="1" smtClean="0"/>
              <a:t>Title</a:t>
            </a:r>
            <a:endParaRPr lang="en-US" dirty="0"/>
          </a:p>
        </p:txBody>
      </p:sp>
      <p:sp>
        <p:nvSpPr>
          <p:cNvPr id="3" name="Content Placeholder 2"/>
          <p:cNvSpPr>
            <a:spLocks noGrp="1"/>
          </p:cNvSpPr>
          <p:nvPr>
            <p:ph sz="half" idx="1"/>
          </p:nvPr>
        </p:nvSpPr>
        <p:spPr>
          <a:xfrm>
            <a:off x="457200" y="1275606"/>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75606"/>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B140E-27DC-47B4-879E-4EC491F89627}" type="datetimeFigureOut">
              <a:rPr lang="en-US" smtClean="0"/>
              <a:t>6/8/2015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23830503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rgbClr val="6C6352"/>
                </a:solidFill>
              </a:defRPr>
            </a:lvl1pPr>
          </a:lstStyle>
          <a:p>
            <a:fld id="{7CFB140E-27DC-47B4-879E-4EC491F89627}" type="datetimeFigureOut">
              <a:rPr lang="en-US" smtClean="0"/>
              <a:pPr/>
              <a:t>6/8/2015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rgbClr val="6C6352"/>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rgbClr val="6C6352"/>
                </a:solidFill>
              </a:defRPr>
            </a:lvl1pPr>
          </a:lstStyle>
          <a:p>
            <a:fld id="{437A9957-6C64-44D4-B360-CF457B51FDFA}" type="slidenum">
              <a:rPr lang="en-US" smtClean="0"/>
              <a:pPr/>
              <a:t>‹#›</a:t>
            </a:fld>
            <a:endParaRPr lang="en-US"/>
          </a:p>
        </p:txBody>
      </p:sp>
    </p:spTree>
    <p:extLst>
      <p:ext uri="{BB962C8B-B14F-4D97-AF65-F5344CB8AC3E}">
        <p14:creationId xmlns:p14="http://schemas.microsoft.com/office/powerpoint/2010/main" val="234755530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6C635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6C635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6C635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6C635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6C635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6C635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mitch@xrmcoache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echnet.microsoft.com/library/dn531086.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xrmcoaches.com/webinars" TargetMode="External"/><Relationship Id="rId2" Type="http://schemas.openxmlformats.org/officeDocument/2006/relationships/hyperlink" Target="http://tinyurl.com/TeachingTuesdays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Dynamics CRM </a:t>
            </a:r>
            <a:r>
              <a:rPr lang="en-US" b="1" dirty="0" smtClean="0"/>
              <a:t>Business Rules</a:t>
            </a:r>
            <a:br>
              <a:rPr lang="en-US" b="1" dirty="0" smtClean="0"/>
            </a:br>
            <a:r>
              <a:rPr lang="en-US" sz="2200" b="1" dirty="0" smtClean="0"/>
              <a:t>(Portable Business Logic)</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095750"/>
            <a:ext cx="1326182" cy="914400"/>
          </a:xfrm>
          <a:prstGeom prst="rect">
            <a:avLst/>
          </a:prstGeom>
        </p:spPr>
      </p:pic>
    </p:spTree>
    <p:extLst>
      <p:ext uri="{BB962C8B-B14F-4D97-AF65-F5344CB8AC3E}">
        <p14:creationId xmlns:p14="http://schemas.microsoft.com/office/powerpoint/2010/main" val="1150908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Business Rules Do?</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352952" y="1681274"/>
            <a:ext cx="2438095" cy="1780952"/>
          </a:xfrm>
          <a:prstGeom prst="rect">
            <a:avLst/>
          </a:prstGeom>
        </p:spPr>
      </p:pic>
    </p:spTree>
    <p:extLst>
      <p:ext uri="{BB962C8B-B14F-4D97-AF65-F5344CB8AC3E}">
        <p14:creationId xmlns:p14="http://schemas.microsoft.com/office/powerpoint/2010/main" val="153444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sp>
        <p:nvSpPr>
          <p:cNvPr id="3" name="Content Placeholder 2"/>
          <p:cNvSpPr>
            <a:spLocks noGrp="1"/>
          </p:cNvSpPr>
          <p:nvPr>
            <p:ph idx="1"/>
          </p:nvPr>
        </p:nvSpPr>
        <p:spPr/>
        <p:txBody>
          <a:bodyPr/>
          <a:lstStyle/>
          <a:p>
            <a:r>
              <a:rPr lang="en-US" dirty="0" smtClean="0"/>
              <a:t>If/then/else</a:t>
            </a:r>
            <a:endParaRPr lang="en-US" dirty="0"/>
          </a:p>
        </p:txBody>
      </p:sp>
      <p:pic>
        <p:nvPicPr>
          <p:cNvPr id="4" name="Picture 3"/>
          <p:cNvPicPr>
            <a:picLocks noChangeAspect="1"/>
          </p:cNvPicPr>
          <p:nvPr/>
        </p:nvPicPr>
        <p:blipFill>
          <a:blip r:embed="rId2"/>
          <a:stretch>
            <a:fillRect/>
          </a:stretch>
        </p:blipFill>
        <p:spPr>
          <a:xfrm>
            <a:off x="1333673" y="1885950"/>
            <a:ext cx="5613103" cy="1188720"/>
          </a:xfrm>
          <a:prstGeom prst="rect">
            <a:avLst/>
          </a:prstGeom>
        </p:spPr>
      </p:pic>
      <p:pic>
        <p:nvPicPr>
          <p:cNvPr id="5" name="Picture 4"/>
          <p:cNvPicPr>
            <a:picLocks noChangeAspect="1"/>
          </p:cNvPicPr>
          <p:nvPr/>
        </p:nvPicPr>
        <p:blipFill>
          <a:blip r:embed="rId3"/>
          <a:stretch>
            <a:fillRect/>
          </a:stretch>
        </p:blipFill>
        <p:spPr>
          <a:xfrm>
            <a:off x="1333672" y="3333750"/>
            <a:ext cx="1538344" cy="1371600"/>
          </a:xfrm>
          <a:prstGeom prst="rect">
            <a:avLst/>
          </a:prstGeom>
        </p:spPr>
      </p:pic>
    </p:spTree>
    <p:extLst>
      <p:ext uri="{BB962C8B-B14F-4D97-AF65-F5344CB8AC3E}">
        <p14:creationId xmlns:p14="http://schemas.microsoft.com/office/powerpoint/2010/main" val="341253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lstStyle/>
          <a:p>
            <a:r>
              <a:rPr lang="en-US" dirty="0" smtClean="0"/>
              <a:t>What task can we perform?</a:t>
            </a:r>
            <a:endParaRPr lang="en-US" dirty="0"/>
          </a:p>
        </p:txBody>
      </p:sp>
    </p:spTree>
    <p:extLst>
      <p:ext uri="{BB962C8B-B14F-4D97-AF65-F5344CB8AC3E}">
        <p14:creationId xmlns:p14="http://schemas.microsoft.com/office/powerpoint/2010/main" val="41604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Error Message</a:t>
            </a:r>
            <a:endParaRPr lang="en-US" dirty="0"/>
          </a:p>
        </p:txBody>
      </p:sp>
      <p:sp>
        <p:nvSpPr>
          <p:cNvPr id="3" name="Content Placeholder 2"/>
          <p:cNvSpPr>
            <a:spLocks noGrp="1"/>
          </p:cNvSpPr>
          <p:nvPr>
            <p:ph idx="1"/>
          </p:nvPr>
        </p:nvSpPr>
        <p:spPr/>
        <p:txBody>
          <a:bodyPr/>
          <a:lstStyle/>
          <a:p>
            <a:r>
              <a:rPr lang="en-US" dirty="0" smtClean="0"/>
              <a:t>Display at the field level</a:t>
            </a:r>
            <a:endParaRPr lang="en-US" dirty="0"/>
          </a:p>
        </p:txBody>
      </p:sp>
      <p:pic>
        <p:nvPicPr>
          <p:cNvPr id="4" name="Picture 3"/>
          <p:cNvPicPr>
            <a:picLocks noChangeAspect="1"/>
          </p:cNvPicPr>
          <p:nvPr/>
        </p:nvPicPr>
        <p:blipFill>
          <a:blip r:embed="rId2"/>
          <a:stretch>
            <a:fillRect/>
          </a:stretch>
        </p:blipFill>
        <p:spPr>
          <a:xfrm>
            <a:off x="772000" y="2152702"/>
            <a:ext cx="7600000" cy="838095"/>
          </a:xfrm>
          <a:prstGeom prst="rect">
            <a:avLst/>
          </a:prstGeom>
        </p:spPr>
      </p:pic>
    </p:spTree>
    <p:extLst>
      <p:ext uri="{BB962C8B-B14F-4D97-AF65-F5344CB8AC3E}">
        <p14:creationId xmlns:p14="http://schemas.microsoft.com/office/powerpoint/2010/main" val="131622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Field Value</a:t>
            </a:r>
            <a:endParaRPr lang="en-US" dirty="0"/>
          </a:p>
        </p:txBody>
      </p:sp>
      <p:sp>
        <p:nvSpPr>
          <p:cNvPr id="3" name="Content Placeholder 2"/>
          <p:cNvSpPr>
            <a:spLocks noGrp="1"/>
          </p:cNvSpPr>
          <p:nvPr>
            <p:ph idx="1"/>
          </p:nvPr>
        </p:nvSpPr>
        <p:spPr/>
        <p:txBody>
          <a:bodyPr/>
          <a:lstStyle/>
          <a:p>
            <a:r>
              <a:rPr lang="en-US" dirty="0" smtClean="0"/>
              <a:t>Can be set to a value, formula, field or cleared</a:t>
            </a:r>
            <a:endParaRPr lang="en-US" dirty="0"/>
          </a:p>
        </p:txBody>
      </p:sp>
      <p:pic>
        <p:nvPicPr>
          <p:cNvPr id="7" name="Picture 6"/>
          <p:cNvPicPr>
            <a:picLocks noChangeAspect="1"/>
          </p:cNvPicPr>
          <p:nvPr/>
        </p:nvPicPr>
        <p:blipFill>
          <a:blip r:embed="rId2"/>
          <a:stretch>
            <a:fillRect/>
          </a:stretch>
        </p:blipFill>
        <p:spPr>
          <a:xfrm>
            <a:off x="610095" y="2086179"/>
            <a:ext cx="7923809" cy="1628571"/>
          </a:xfrm>
          <a:prstGeom prst="rect">
            <a:avLst/>
          </a:prstGeom>
        </p:spPr>
      </p:pic>
    </p:spTree>
    <p:extLst>
      <p:ext uri="{BB962C8B-B14F-4D97-AF65-F5344CB8AC3E}">
        <p14:creationId xmlns:p14="http://schemas.microsoft.com/office/powerpoint/2010/main" val="61933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Field Value (formula)</a:t>
            </a:r>
            <a:endParaRPr lang="en-US" dirty="0"/>
          </a:p>
        </p:txBody>
      </p:sp>
      <p:sp>
        <p:nvSpPr>
          <p:cNvPr id="3" name="Content Placeholder 2"/>
          <p:cNvSpPr>
            <a:spLocks noGrp="1"/>
          </p:cNvSpPr>
          <p:nvPr>
            <p:ph idx="1"/>
          </p:nvPr>
        </p:nvSpPr>
        <p:spPr/>
        <p:txBody>
          <a:bodyPr/>
          <a:lstStyle/>
          <a:p>
            <a:r>
              <a:rPr lang="en-US" dirty="0" smtClean="0"/>
              <a:t>Use simple operators (+,–,/,*)</a:t>
            </a:r>
          </a:p>
          <a:p>
            <a:r>
              <a:rPr lang="en-US" dirty="0" smtClean="0"/>
              <a:t>Can use a field value or a static value</a:t>
            </a:r>
            <a:endParaRPr lang="en-US" dirty="0"/>
          </a:p>
        </p:txBody>
      </p:sp>
      <p:pic>
        <p:nvPicPr>
          <p:cNvPr id="4" name="Picture 3"/>
          <p:cNvPicPr>
            <a:picLocks noChangeAspect="1"/>
          </p:cNvPicPr>
          <p:nvPr/>
        </p:nvPicPr>
        <p:blipFill>
          <a:blip r:embed="rId2"/>
          <a:stretch>
            <a:fillRect/>
          </a:stretch>
        </p:blipFill>
        <p:spPr>
          <a:xfrm>
            <a:off x="1513280" y="2846070"/>
            <a:ext cx="6117440" cy="1554480"/>
          </a:xfrm>
          <a:prstGeom prst="rect">
            <a:avLst/>
          </a:prstGeom>
        </p:spPr>
      </p:pic>
    </p:spTree>
    <p:extLst>
      <p:ext uri="{BB962C8B-B14F-4D97-AF65-F5344CB8AC3E}">
        <p14:creationId xmlns:p14="http://schemas.microsoft.com/office/powerpoint/2010/main" val="377817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Business Required</a:t>
            </a:r>
            <a:endParaRPr lang="en-US" dirty="0"/>
          </a:p>
        </p:txBody>
      </p:sp>
      <p:sp>
        <p:nvSpPr>
          <p:cNvPr id="3" name="Content Placeholder 2"/>
          <p:cNvSpPr>
            <a:spLocks noGrp="1"/>
          </p:cNvSpPr>
          <p:nvPr>
            <p:ph idx="1"/>
          </p:nvPr>
        </p:nvSpPr>
        <p:spPr/>
        <p:txBody>
          <a:bodyPr/>
          <a:lstStyle/>
          <a:p>
            <a:r>
              <a:rPr lang="en-US" dirty="0" smtClean="0"/>
              <a:t>Can set to either required or not</a:t>
            </a:r>
            <a:endParaRPr lang="en-US" dirty="0"/>
          </a:p>
        </p:txBody>
      </p:sp>
      <p:pic>
        <p:nvPicPr>
          <p:cNvPr id="4" name="Picture 3"/>
          <p:cNvPicPr>
            <a:picLocks noChangeAspect="1"/>
          </p:cNvPicPr>
          <p:nvPr/>
        </p:nvPicPr>
        <p:blipFill>
          <a:blip r:embed="rId2"/>
          <a:stretch>
            <a:fillRect/>
          </a:stretch>
        </p:blipFill>
        <p:spPr>
          <a:xfrm>
            <a:off x="762476" y="2362417"/>
            <a:ext cx="7619048" cy="1733333"/>
          </a:xfrm>
          <a:prstGeom prst="rect">
            <a:avLst/>
          </a:prstGeom>
        </p:spPr>
      </p:pic>
    </p:spTree>
    <p:extLst>
      <p:ext uri="{BB962C8B-B14F-4D97-AF65-F5344CB8AC3E}">
        <p14:creationId xmlns:p14="http://schemas.microsoft.com/office/powerpoint/2010/main" val="324349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Visibility</a:t>
            </a:r>
            <a:endParaRPr lang="en-US" dirty="0"/>
          </a:p>
        </p:txBody>
      </p:sp>
      <p:sp>
        <p:nvSpPr>
          <p:cNvPr id="3" name="Content Placeholder 2"/>
          <p:cNvSpPr>
            <a:spLocks noGrp="1"/>
          </p:cNvSpPr>
          <p:nvPr>
            <p:ph idx="1"/>
          </p:nvPr>
        </p:nvSpPr>
        <p:spPr/>
        <p:txBody>
          <a:bodyPr/>
          <a:lstStyle/>
          <a:p>
            <a:r>
              <a:rPr lang="en-US" dirty="0" smtClean="0"/>
              <a:t>Only works on fields – not on Tabs or Sections</a:t>
            </a:r>
            <a:endParaRPr lang="en-US" dirty="0"/>
          </a:p>
        </p:txBody>
      </p:sp>
      <p:pic>
        <p:nvPicPr>
          <p:cNvPr id="4" name="Picture 3"/>
          <p:cNvPicPr>
            <a:picLocks noChangeAspect="1"/>
          </p:cNvPicPr>
          <p:nvPr/>
        </p:nvPicPr>
        <p:blipFill>
          <a:blip r:embed="rId2"/>
          <a:stretch>
            <a:fillRect/>
          </a:stretch>
        </p:blipFill>
        <p:spPr>
          <a:xfrm>
            <a:off x="1067238" y="2276693"/>
            <a:ext cx="7009524" cy="1742857"/>
          </a:xfrm>
          <a:prstGeom prst="rect">
            <a:avLst/>
          </a:prstGeom>
        </p:spPr>
      </p:pic>
    </p:spTree>
    <p:extLst>
      <p:ext uri="{BB962C8B-B14F-4D97-AF65-F5344CB8AC3E}">
        <p14:creationId xmlns:p14="http://schemas.microsoft.com/office/powerpoint/2010/main" val="1151169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Default Value</a:t>
            </a:r>
            <a:endParaRPr lang="en-US" dirty="0"/>
          </a:p>
        </p:txBody>
      </p:sp>
      <p:sp>
        <p:nvSpPr>
          <p:cNvPr id="3" name="Content Placeholder 2"/>
          <p:cNvSpPr>
            <a:spLocks noGrp="1"/>
          </p:cNvSpPr>
          <p:nvPr>
            <p:ph idx="1"/>
          </p:nvPr>
        </p:nvSpPr>
        <p:spPr/>
        <p:txBody>
          <a:bodyPr/>
          <a:lstStyle/>
          <a:p>
            <a:r>
              <a:rPr lang="en-US" dirty="0" smtClean="0"/>
              <a:t>Can be set to a field value or a static value</a:t>
            </a:r>
            <a:endParaRPr lang="en-US" dirty="0"/>
          </a:p>
        </p:txBody>
      </p:sp>
      <p:pic>
        <p:nvPicPr>
          <p:cNvPr id="4" name="Picture 3"/>
          <p:cNvPicPr>
            <a:picLocks noChangeAspect="1"/>
          </p:cNvPicPr>
          <p:nvPr/>
        </p:nvPicPr>
        <p:blipFill>
          <a:blip r:embed="rId2"/>
          <a:stretch>
            <a:fillRect/>
          </a:stretch>
        </p:blipFill>
        <p:spPr>
          <a:xfrm>
            <a:off x="2077617" y="2019416"/>
            <a:ext cx="4856583" cy="1371600"/>
          </a:xfrm>
          <a:prstGeom prst="rect">
            <a:avLst/>
          </a:prstGeom>
        </p:spPr>
      </p:pic>
      <p:pic>
        <p:nvPicPr>
          <p:cNvPr id="5" name="Picture 4"/>
          <p:cNvPicPr>
            <a:picLocks noChangeAspect="1"/>
          </p:cNvPicPr>
          <p:nvPr/>
        </p:nvPicPr>
        <p:blipFill>
          <a:blip r:embed="rId3"/>
          <a:stretch>
            <a:fillRect/>
          </a:stretch>
        </p:blipFill>
        <p:spPr>
          <a:xfrm>
            <a:off x="2072855" y="3486150"/>
            <a:ext cx="4838895" cy="1371600"/>
          </a:xfrm>
          <a:prstGeom prst="rect">
            <a:avLst/>
          </a:prstGeom>
        </p:spPr>
      </p:pic>
    </p:spTree>
    <p:extLst>
      <p:ext uri="{BB962C8B-B14F-4D97-AF65-F5344CB8AC3E}">
        <p14:creationId xmlns:p14="http://schemas.microsoft.com/office/powerpoint/2010/main" val="3601811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or Unlock Field</a:t>
            </a:r>
            <a:endParaRPr lang="en-US" dirty="0"/>
          </a:p>
        </p:txBody>
      </p:sp>
      <p:sp>
        <p:nvSpPr>
          <p:cNvPr id="3" name="Content Placeholder 2"/>
          <p:cNvSpPr>
            <a:spLocks noGrp="1"/>
          </p:cNvSpPr>
          <p:nvPr>
            <p:ph idx="1"/>
          </p:nvPr>
        </p:nvSpPr>
        <p:spPr/>
        <p:txBody>
          <a:bodyPr/>
          <a:lstStyle/>
          <a:p>
            <a:r>
              <a:rPr lang="en-US" dirty="0" smtClean="0"/>
              <a:t>Sets a field to read–only or editable</a:t>
            </a:r>
            <a:endParaRPr lang="en-US" dirty="0"/>
          </a:p>
        </p:txBody>
      </p:sp>
      <p:pic>
        <p:nvPicPr>
          <p:cNvPr id="4" name="Picture 3"/>
          <p:cNvPicPr>
            <a:picLocks noChangeAspect="1"/>
          </p:cNvPicPr>
          <p:nvPr/>
        </p:nvPicPr>
        <p:blipFill>
          <a:blip r:embed="rId2"/>
          <a:stretch>
            <a:fillRect/>
          </a:stretch>
        </p:blipFill>
        <p:spPr>
          <a:xfrm>
            <a:off x="814857" y="2048093"/>
            <a:ext cx="7514286" cy="1742857"/>
          </a:xfrm>
          <a:prstGeom prst="rect">
            <a:avLst/>
          </a:prstGeom>
        </p:spPr>
      </p:pic>
    </p:spTree>
    <p:extLst>
      <p:ext uri="{BB962C8B-B14F-4D97-AF65-F5344CB8AC3E}">
        <p14:creationId xmlns:p14="http://schemas.microsoft.com/office/powerpoint/2010/main" val="220060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Mitch Milam</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a:t>Dynamics CRM </a:t>
            </a:r>
            <a:r>
              <a:rPr lang="en-US" dirty="0" smtClean="0"/>
              <a:t>Architect</a:t>
            </a:r>
          </a:p>
          <a:p>
            <a:pPr lvl="1"/>
            <a:r>
              <a:rPr lang="en-US" sz="2400" dirty="0" smtClean="0">
                <a:hlinkClick r:id="rId2"/>
              </a:rPr>
              <a:t>mitch@xrmcoaches.com</a:t>
            </a:r>
            <a:endParaRPr lang="en-US" sz="2400" dirty="0" smtClean="0"/>
          </a:p>
          <a:p>
            <a:pPr lvl="1"/>
            <a:r>
              <a:rPr lang="en-US" sz="2400" dirty="0" smtClean="0"/>
              <a:t>blogs.Infinite–x.net</a:t>
            </a:r>
          </a:p>
          <a:p>
            <a:pPr lvl="1"/>
            <a:r>
              <a:rPr lang="en-US" sz="2400" dirty="0" smtClean="0"/>
              <a:t>@</a:t>
            </a:r>
            <a:r>
              <a:rPr lang="en-US" sz="2400" dirty="0" err="1" smtClean="0"/>
              <a:t>mitchmilam</a:t>
            </a: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8900" y="1600200"/>
            <a:ext cx="1562100" cy="2343150"/>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46570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Easy to create</a:t>
            </a:r>
          </a:p>
          <a:p>
            <a:r>
              <a:rPr lang="en-US" dirty="0" smtClean="0"/>
              <a:t>No JavaScript knowledge required</a:t>
            </a:r>
          </a:p>
          <a:p>
            <a:r>
              <a:rPr lang="en-US" dirty="0" smtClean="0"/>
              <a:t>Can run at the server level</a:t>
            </a:r>
          </a:p>
          <a:p>
            <a:r>
              <a:rPr lang="en-US" dirty="0" smtClean="0"/>
              <a:t>Can run on multiple devices/platforms</a:t>
            </a:r>
            <a:endParaRPr lang="en-US" dirty="0"/>
          </a:p>
        </p:txBody>
      </p:sp>
    </p:spTree>
    <p:extLst>
      <p:ext uri="{BB962C8B-B14F-4D97-AF65-F5344CB8AC3E}">
        <p14:creationId xmlns:p14="http://schemas.microsoft.com/office/powerpoint/2010/main" val="82110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sometimes hard to understand where the logic lies</a:t>
            </a:r>
          </a:p>
          <a:p>
            <a:pPr lvl="1"/>
            <a:r>
              <a:rPr lang="en-US" dirty="0" smtClean="0"/>
              <a:t>JavaScript</a:t>
            </a:r>
          </a:p>
          <a:p>
            <a:pPr lvl="1"/>
            <a:r>
              <a:rPr lang="en-US" dirty="0" smtClean="0"/>
              <a:t>Business Rules</a:t>
            </a:r>
          </a:p>
          <a:p>
            <a:pPr lvl="1"/>
            <a:r>
              <a:rPr lang="en-US" dirty="0" smtClean="0"/>
              <a:t>Plugins</a:t>
            </a:r>
          </a:p>
          <a:p>
            <a:pPr lvl="1"/>
            <a:r>
              <a:rPr lang="en-US" dirty="0" smtClean="0"/>
              <a:t>Synchronous workflows</a:t>
            </a:r>
          </a:p>
          <a:p>
            <a:pPr lvl="1"/>
            <a:r>
              <a:rPr lang="en-US" dirty="0" smtClean="0"/>
              <a:t>Asynchronous workflows</a:t>
            </a:r>
            <a:endParaRPr lang="en-US" dirty="0"/>
          </a:p>
        </p:txBody>
      </p:sp>
    </p:spTree>
    <p:extLst>
      <p:ext uri="{BB962C8B-B14F-4D97-AF65-F5344CB8AC3E}">
        <p14:creationId xmlns:p14="http://schemas.microsoft.com/office/powerpoint/2010/main" val="414320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a:t>
            </a:r>
            <a:endParaRPr lang="en-US" dirty="0"/>
          </a:p>
        </p:txBody>
      </p:sp>
      <p:sp>
        <p:nvSpPr>
          <p:cNvPr id="3" name="Content Placeholder 2"/>
          <p:cNvSpPr>
            <a:spLocks noGrp="1"/>
          </p:cNvSpPr>
          <p:nvPr>
            <p:ph idx="1"/>
          </p:nvPr>
        </p:nvSpPr>
        <p:spPr/>
        <p:txBody>
          <a:bodyPr/>
          <a:lstStyle/>
          <a:p>
            <a:r>
              <a:rPr lang="en-US" dirty="0"/>
              <a:t>Create and edit business </a:t>
            </a:r>
            <a:r>
              <a:rPr lang="en-US" dirty="0" smtClean="0"/>
              <a:t>rules (</a:t>
            </a:r>
            <a:r>
              <a:rPr lang="en-US" dirty="0" err="1" smtClean="0"/>
              <a:t>Technet</a:t>
            </a:r>
            <a:r>
              <a:rPr lang="en-US" dirty="0" smtClean="0"/>
              <a:t>)</a:t>
            </a:r>
          </a:p>
          <a:p>
            <a:pPr marL="0" indent="0">
              <a:buNone/>
            </a:pPr>
            <a:r>
              <a:rPr lang="en-US" dirty="0" smtClean="0"/>
              <a:t>	</a:t>
            </a:r>
            <a:r>
              <a:rPr lang="en-US" sz="2400" dirty="0" smtClean="0">
                <a:hlinkClick r:id="rId2"/>
              </a:rPr>
              <a:t>https</a:t>
            </a:r>
            <a:r>
              <a:rPr lang="en-US" sz="2400" dirty="0">
                <a:hlinkClick r:id="rId2"/>
              </a:rPr>
              <a:t>://</a:t>
            </a:r>
            <a:r>
              <a:rPr lang="en-US" sz="2400" dirty="0" smtClean="0">
                <a:hlinkClick r:id="rId2"/>
              </a:rPr>
              <a:t>technet.microsoft.com/library/dn531086.aspx</a:t>
            </a:r>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333591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1587" y="1998662"/>
            <a:ext cx="1520825" cy="1797050"/>
          </a:xfrm>
        </p:spPr>
      </p:pic>
    </p:spTree>
    <p:extLst>
      <p:ext uri="{BB962C8B-B14F-4D97-AF65-F5344CB8AC3E}">
        <p14:creationId xmlns:p14="http://schemas.microsoft.com/office/powerpoint/2010/main" val="1020764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78237" y="2173287"/>
            <a:ext cx="1787525" cy="1447800"/>
          </a:xfrm>
        </p:spPr>
      </p:pic>
    </p:spTree>
    <p:extLst>
      <p:ext uri="{BB962C8B-B14F-4D97-AF65-F5344CB8AC3E}">
        <p14:creationId xmlns:p14="http://schemas.microsoft.com/office/powerpoint/2010/main" val="1881679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Teaching Tuesdays</a:t>
            </a:r>
            <a:endParaRPr lang="en-US" dirty="0"/>
          </a:p>
        </p:txBody>
      </p:sp>
      <p:sp>
        <p:nvSpPr>
          <p:cNvPr id="3" name="Content Placeholder 2"/>
          <p:cNvSpPr>
            <a:spLocks noGrp="1"/>
          </p:cNvSpPr>
          <p:nvPr>
            <p:ph idx="1"/>
          </p:nvPr>
        </p:nvSpPr>
        <p:spPr/>
        <p:txBody>
          <a:bodyPr/>
          <a:lstStyle/>
          <a:p>
            <a:r>
              <a:rPr lang="en-US" dirty="0" smtClean="0"/>
              <a:t>Cast your vote now</a:t>
            </a:r>
          </a:p>
          <a:p>
            <a:pPr marL="400050" lvl="1" indent="0">
              <a:buNone/>
            </a:pPr>
            <a:r>
              <a:rPr lang="en-US" dirty="0" smtClean="0">
                <a:hlinkClick r:id="rId2"/>
              </a:rPr>
              <a:t>http://tinyurl.com/TeachingTuesdays2</a:t>
            </a:r>
            <a:endParaRPr lang="en-US" dirty="0" smtClean="0"/>
          </a:p>
          <a:p>
            <a:endParaRPr lang="en-US" dirty="0" smtClean="0"/>
          </a:p>
          <a:p>
            <a:r>
              <a:rPr lang="en-US" dirty="0" smtClean="0"/>
              <a:t>Webinar schedule and recorded webinars</a:t>
            </a:r>
          </a:p>
          <a:p>
            <a:pPr marL="400050" lvl="1" indent="0">
              <a:buNone/>
            </a:pPr>
            <a:r>
              <a:rPr lang="en-US" dirty="0" smtClean="0">
                <a:hlinkClick r:id="rId3"/>
              </a:rPr>
              <a:t>http</a:t>
            </a:r>
            <a:r>
              <a:rPr lang="en-US" dirty="0">
                <a:hlinkClick r:id="rId3"/>
              </a:rPr>
              <a:t>://</a:t>
            </a:r>
            <a:r>
              <a:rPr lang="en-US" dirty="0" smtClean="0">
                <a:hlinkClick r:id="rId3"/>
              </a:rPr>
              <a:t>www.xrmcoaches.com/webinars</a:t>
            </a:r>
            <a:endParaRPr lang="en-US" dirty="0" smtClean="0"/>
          </a:p>
          <a:p>
            <a:pPr marL="0" indent="0">
              <a:buNone/>
            </a:pPr>
            <a:endParaRPr lang="en-US" dirty="0"/>
          </a:p>
        </p:txBody>
      </p:sp>
    </p:spTree>
    <p:extLst>
      <p:ext uri="{BB962C8B-B14F-4D97-AF65-F5344CB8AC3E}">
        <p14:creationId xmlns:p14="http://schemas.microsoft.com/office/powerpoint/2010/main" val="933164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Business Rule basics</a:t>
            </a:r>
          </a:p>
          <a:p>
            <a:r>
              <a:rPr lang="en-US" dirty="0" smtClean="0"/>
              <a:t>Configuration</a:t>
            </a:r>
          </a:p>
          <a:p>
            <a:r>
              <a:rPr lang="en-US" dirty="0" smtClean="0"/>
              <a:t>Usage</a:t>
            </a:r>
            <a:endParaRPr lang="en-US" dirty="0"/>
          </a:p>
        </p:txBody>
      </p:sp>
    </p:spTree>
    <p:extLst>
      <p:ext uri="{BB962C8B-B14F-4D97-AF65-F5344CB8AC3E}">
        <p14:creationId xmlns:p14="http://schemas.microsoft.com/office/powerpoint/2010/main" val="2305511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For?</a:t>
            </a:r>
            <a:endParaRPr lang="en-US" dirty="0"/>
          </a:p>
        </p:txBody>
      </p:sp>
      <p:sp>
        <p:nvSpPr>
          <p:cNvPr id="3" name="Content Placeholder 2"/>
          <p:cNvSpPr>
            <a:spLocks noGrp="1"/>
          </p:cNvSpPr>
          <p:nvPr>
            <p:ph idx="1"/>
          </p:nvPr>
        </p:nvSpPr>
        <p:spPr/>
        <p:txBody>
          <a:bodyPr/>
          <a:lstStyle/>
          <a:p>
            <a:r>
              <a:rPr lang="en-US" dirty="0" smtClean="0"/>
              <a:t>Non–</a:t>
            </a:r>
            <a:r>
              <a:rPr lang="en-US" dirty="0"/>
              <a:t>d</a:t>
            </a:r>
            <a:r>
              <a:rPr lang="en-US" dirty="0" smtClean="0"/>
              <a:t>evelopers</a:t>
            </a:r>
          </a:p>
          <a:p>
            <a:r>
              <a:rPr lang="en-US" dirty="0" smtClean="0"/>
              <a:t>Administrators</a:t>
            </a:r>
          </a:p>
          <a:p>
            <a:r>
              <a:rPr lang="en-US" dirty="0" smtClean="0"/>
              <a:t>Even developers</a:t>
            </a:r>
            <a:endParaRPr lang="en-US" dirty="0"/>
          </a:p>
        </p:txBody>
      </p:sp>
    </p:spTree>
    <p:extLst>
      <p:ext uri="{BB962C8B-B14F-4D97-AF65-F5344CB8AC3E}">
        <p14:creationId xmlns:p14="http://schemas.microsoft.com/office/powerpoint/2010/main" val="223688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Only run when </a:t>
            </a:r>
            <a:r>
              <a:rPr lang="en-US" dirty="0"/>
              <a:t>the form loads and when field values change. They do not run when a record is saved, unless the scope for the rule is set at an entity level.</a:t>
            </a:r>
          </a:p>
          <a:p>
            <a:r>
              <a:rPr lang="en-US" dirty="0" smtClean="0"/>
              <a:t>Business </a:t>
            </a:r>
            <a:r>
              <a:rPr lang="en-US" dirty="0"/>
              <a:t>rules work only with fields. </a:t>
            </a:r>
          </a:p>
          <a:p>
            <a:r>
              <a:rPr lang="en-US" dirty="0" smtClean="0"/>
              <a:t>When </a:t>
            </a:r>
            <a:r>
              <a:rPr lang="en-US" dirty="0"/>
              <a:t>you set a field value by using a business rule, any </a:t>
            </a:r>
            <a:r>
              <a:rPr lang="en-US" dirty="0" err="1"/>
              <a:t>OnChange</a:t>
            </a:r>
            <a:r>
              <a:rPr lang="en-US" dirty="0"/>
              <a:t> event handlers for that field will not run</a:t>
            </a:r>
            <a:r>
              <a:rPr lang="en-US" dirty="0" smtClean="0"/>
              <a:t>.</a:t>
            </a:r>
            <a:endParaRPr lang="en-US" dirty="0"/>
          </a:p>
          <a:p>
            <a:r>
              <a:rPr lang="en-US" dirty="0" smtClean="0"/>
              <a:t>If </a:t>
            </a:r>
            <a:r>
              <a:rPr lang="en-US" dirty="0"/>
              <a:t>a business rule references a field that is not present on a form, the rule will simply not run. </a:t>
            </a:r>
          </a:p>
          <a:p>
            <a:endParaRPr lang="en-US" dirty="0"/>
          </a:p>
        </p:txBody>
      </p:sp>
    </p:spTree>
    <p:extLst>
      <p:ext uri="{BB962C8B-B14F-4D97-AF65-F5344CB8AC3E}">
        <p14:creationId xmlns:p14="http://schemas.microsoft.com/office/powerpoint/2010/main" val="103405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Whole Number fields that use the formats for </a:t>
            </a:r>
            <a:r>
              <a:rPr lang="en-US" dirty="0" err="1"/>
              <a:t>TimeZone</a:t>
            </a:r>
            <a:r>
              <a:rPr lang="en-US" dirty="0"/>
              <a:t>, Duration, or Language will not appear in the rule editor for the conditions or actions, so they cannot be used with business rules.</a:t>
            </a:r>
          </a:p>
          <a:p>
            <a:r>
              <a:rPr lang="en-US" dirty="0"/>
              <a:t>For Microsoft Dynamics CRM for tablets, the definition of the business rules are downloaded and cached when CRM for tablets opens. Changes made to business rules are not applied until CRM for tablets is closed and re-opened.</a:t>
            </a:r>
          </a:p>
          <a:p>
            <a:r>
              <a:rPr lang="en-US" dirty="0"/>
              <a:t>When you set the value of a lookup field, the text of the primary field value that is set in the form will always match the text that is visible in the rule </a:t>
            </a:r>
            <a:r>
              <a:rPr lang="en-US" dirty="0" smtClean="0"/>
              <a:t>definition</a:t>
            </a:r>
            <a:endParaRPr lang="en-US" dirty="0"/>
          </a:p>
        </p:txBody>
      </p:sp>
    </p:spTree>
    <p:extLst>
      <p:ext uri="{BB962C8B-B14F-4D97-AF65-F5344CB8AC3E}">
        <p14:creationId xmlns:p14="http://schemas.microsoft.com/office/powerpoint/2010/main" val="291077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you find Business Rules?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57200" y="1189568"/>
            <a:ext cx="3966328" cy="2743200"/>
          </a:xfrm>
          <a:prstGeom prst="rect">
            <a:avLst/>
          </a:prstGeom>
        </p:spPr>
      </p:pic>
      <p:pic>
        <p:nvPicPr>
          <p:cNvPr id="5" name="Picture 4"/>
          <p:cNvPicPr>
            <a:picLocks noChangeAspect="1"/>
          </p:cNvPicPr>
          <p:nvPr/>
        </p:nvPicPr>
        <p:blipFill>
          <a:blip r:embed="rId3"/>
          <a:stretch>
            <a:fillRect/>
          </a:stretch>
        </p:blipFill>
        <p:spPr>
          <a:xfrm>
            <a:off x="5370395" y="1204385"/>
            <a:ext cx="3316405" cy="1371600"/>
          </a:xfrm>
          <a:prstGeom prst="rect">
            <a:avLst/>
          </a:prstGeom>
        </p:spPr>
      </p:pic>
      <p:pic>
        <p:nvPicPr>
          <p:cNvPr id="6" name="Picture 5"/>
          <p:cNvPicPr>
            <a:picLocks noChangeAspect="1"/>
          </p:cNvPicPr>
          <p:nvPr/>
        </p:nvPicPr>
        <p:blipFill>
          <a:blip r:embed="rId4"/>
          <a:stretch>
            <a:fillRect/>
          </a:stretch>
        </p:blipFill>
        <p:spPr>
          <a:xfrm>
            <a:off x="4518734" y="3246968"/>
            <a:ext cx="4168066" cy="1371600"/>
          </a:xfrm>
          <a:prstGeom prst="rect">
            <a:avLst/>
          </a:prstGeom>
        </p:spPr>
      </p:pic>
    </p:spTree>
    <p:extLst>
      <p:ext uri="{BB962C8B-B14F-4D97-AF65-F5344CB8AC3E}">
        <p14:creationId xmlns:p14="http://schemas.microsoft.com/office/powerpoint/2010/main" val="1661098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Where should this rule run?</a:t>
            </a:r>
          </a:p>
          <a:p>
            <a:endParaRPr lang="en-US" dirty="0"/>
          </a:p>
        </p:txBody>
      </p:sp>
      <p:pic>
        <p:nvPicPr>
          <p:cNvPr id="5" name="Picture 4"/>
          <p:cNvPicPr>
            <a:picLocks noChangeAspect="1"/>
          </p:cNvPicPr>
          <p:nvPr/>
        </p:nvPicPr>
        <p:blipFill>
          <a:blip r:embed="rId2"/>
          <a:stretch>
            <a:fillRect/>
          </a:stretch>
        </p:blipFill>
        <p:spPr>
          <a:xfrm>
            <a:off x="3486285" y="2166988"/>
            <a:ext cx="2171429" cy="809524"/>
          </a:xfrm>
          <a:prstGeom prst="rect">
            <a:avLst/>
          </a:prstGeom>
        </p:spPr>
      </p:pic>
    </p:spTree>
    <p:extLst>
      <p:ext uri="{BB962C8B-B14F-4D97-AF65-F5344CB8AC3E}">
        <p14:creationId xmlns:p14="http://schemas.microsoft.com/office/powerpoint/2010/main" val="4274521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9613</TotalTime>
  <Words>417</Words>
  <Application>Microsoft Office PowerPoint</Application>
  <PresentationFormat>On-screen Show (16:9)</PresentationFormat>
  <Paragraphs>71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Dynamics CRM Business Rules (Portable Business Logic)</vt:lpstr>
      <vt:lpstr>Mitch Milam</vt:lpstr>
      <vt:lpstr>Teaching Tuesdays</vt:lpstr>
      <vt:lpstr>Agenda</vt:lpstr>
      <vt:lpstr>Who is this For?</vt:lpstr>
      <vt:lpstr>Limitations</vt:lpstr>
      <vt:lpstr>Limitations cont.</vt:lpstr>
      <vt:lpstr>Where do you find Business Rules?</vt:lpstr>
      <vt:lpstr>Scope</vt:lpstr>
      <vt:lpstr>What do Business Rules Do?</vt:lpstr>
      <vt:lpstr>Conditions</vt:lpstr>
      <vt:lpstr>Actions</vt:lpstr>
      <vt:lpstr>Show Error Message</vt:lpstr>
      <vt:lpstr>Set Field Value</vt:lpstr>
      <vt:lpstr>Set Field Value (formula)</vt:lpstr>
      <vt:lpstr>Set Business Required</vt:lpstr>
      <vt:lpstr>Set Visibility</vt:lpstr>
      <vt:lpstr>Set Default Value</vt:lpstr>
      <vt:lpstr>Lock or Unlock Field</vt:lpstr>
      <vt:lpstr>Advantages</vt:lpstr>
      <vt:lpstr>Disadvantages</vt:lpstr>
      <vt:lpstr>Additional Reading</vt:lpstr>
      <vt:lpstr>Questions?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Dynamics CRM Architect</dc:title>
  <dc:creator>Mitch Milam</dc:creator>
  <cp:lastModifiedBy>Mitch Milam</cp:lastModifiedBy>
  <cp:revision>361</cp:revision>
  <cp:lastPrinted>2014-08-04T20:14:51Z</cp:lastPrinted>
  <dcterms:created xsi:type="dcterms:W3CDTF">2014-08-03T21:50:47Z</dcterms:created>
  <dcterms:modified xsi:type="dcterms:W3CDTF">2015-06-09T15:17:52Z</dcterms:modified>
</cp:coreProperties>
</file>