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09" r:id="rId2"/>
    <p:sldId id="406" r:id="rId3"/>
    <p:sldId id="410" r:id="rId4"/>
    <p:sldId id="407" r:id="rId5"/>
    <p:sldId id="408" r:id="rId6"/>
    <p:sldId id="534" r:id="rId7"/>
    <p:sldId id="459" r:id="rId8"/>
    <p:sldId id="521" r:id="rId9"/>
    <p:sldId id="533" r:id="rId10"/>
    <p:sldId id="481" r:id="rId11"/>
    <p:sldId id="489" r:id="rId12"/>
    <p:sldId id="497" r:id="rId13"/>
    <p:sldId id="538" r:id="rId14"/>
    <p:sldId id="482" r:id="rId15"/>
    <p:sldId id="495" r:id="rId16"/>
    <p:sldId id="519" r:id="rId17"/>
    <p:sldId id="539" r:id="rId18"/>
    <p:sldId id="540" r:id="rId19"/>
    <p:sldId id="498" r:id="rId20"/>
    <p:sldId id="500" r:id="rId21"/>
    <p:sldId id="499" r:id="rId22"/>
    <p:sldId id="501" r:id="rId23"/>
    <p:sldId id="502" r:id="rId24"/>
    <p:sldId id="503" r:id="rId25"/>
    <p:sldId id="522" r:id="rId26"/>
    <p:sldId id="535" r:id="rId27"/>
    <p:sldId id="536" r:id="rId28"/>
    <p:sldId id="520" r:id="rId29"/>
    <p:sldId id="480" r:id="rId30"/>
    <p:sldId id="537" r:id="rId31"/>
    <p:sldId id="493" r:id="rId32"/>
    <p:sldId id="494" r:id="rId33"/>
    <p:sldId id="525" r:id="rId34"/>
    <p:sldId id="523" r:id="rId35"/>
    <p:sldId id="524" r:id="rId36"/>
    <p:sldId id="526" r:id="rId37"/>
    <p:sldId id="483" r:id="rId38"/>
    <p:sldId id="492" r:id="rId39"/>
    <p:sldId id="496" r:id="rId40"/>
    <p:sldId id="484" r:id="rId41"/>
    <p:sldId id="504" r:id="rId42"/>
    <p:sldId id="490" r:id="rId43"/>
    <p:sldId id="506" r:id="rId44"/>
    <p:sldId id="505" r:id="rId45"/>
    <p:sldId id="485" r:id="rId46"/>
    <p:sldId id="488" r:id="rId47"/>
    <p:sldId id="486" r:id="rId48"/>
    <p:sldId id="517" r:id="rId49"/>
    <p:sldId id="518" r:id="rId50"/>
    <p:sldId id="512" r:id="rId51"/>
    <p:sldId id="513" r:id="rId52"/>
    <p:sldId id="487" r:id="rId53"/>
    <p:sldId id="510" r:id="rId54"/>
    <p:sldId id="515" r:id="rId55"/>
    <p:sldId id="507" r:id="rId56"/>
    <p:sldId id="508" r:id="rId57"/>
    <p:sldId id="509" r:id="rId58"/>
    <p:sldId id="516" r:id="rId59"/>
    <p:sldId id="527" r:id="rId60"/>
    <p:sldId id="528" r:id="rId61"/>
    <p:sldId id="529" r:id="rId62"/>
    <p:sldId id="530" r:id="rId63"/>
    <p:sldId id="531" r:id="rId64"/>
    <p:sldId id="532" r:id="rId65"/>
    <p:sldId id="491" r:id="rId66"/>
    <p:sldId id="474" r:id="rId67"/>
    <p:sldId id="475" r:id="rId68"/>
    <p:sldId id="323" r:id="rId69"/>
    <p:sldId id="303" r:id="rId70"/>
    <p:sldId id="302" r:id="rId7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38" d="100"/>
          <a:sy n="138" d="100"/>
        </p:scale>
        <p:origin x="75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file:///C:\Users\Mitch\Dropbox\Books\CRM%20Deep%20Dive%20-%20Security\Cover\DeepDriveSecurityFINAL-SecondEdition.jpg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CRM Form Design</a:t>
            </a:r>
            <a:br>
              <a:rPr lang="en-US" dirty="0"/>
            </a:br>
            <a:r>
              <a:rPr lang="en-US" dirty="0"/>
              <a:t>Art or Science?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39092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Selector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3531"/>
            <a:ext cx="8229600" cy="20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vs. Expanded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If the tab does not contain relevant or often–used data, then collapse the tab</a:t>
            </a:r>
          </a:p>
          <a:p>
            <a:pPr lvl="1"/>
            <a:r>
              <a:rPr lang="en-US" dirty="0"/>
              <a:t>If the tab contains an </a:t>
            </a:r>
            <a:r>
              <a:rPr lang="en-US" dirty="0" err="1"/>
              <a:t>iFrame</a:t>
            </a:r>
            <a:r>
              <a:rPr lang="en-US" dirty="0"/>
              <a:t> that is only occasionally used, then collapse the tab</a:t>
            </a:r>
          </a:p>
        </p:txBody>
      </p:sp>
    </p:spTree>
    <p:extLst>
      <p:ext uri="{BB962C8B-B14F-4D97-AF65-F5344CB8AC3E}">
        <p14:creationId xmlns:p14="http://schemas.microsoft.com/office/powerpoint/2010/main" val="217693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Formatting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953" y="1200150"/>
            <a:ext cx="239609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0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194066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19" y="1330521"/>
            <a:ext cx="4504762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7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mindful of the overall page width</a:t>
            </a:r>
          </a:p>
          <a:p>
            <a:r>
              <a:rPr lang="en-US" dirty="0"/>
              <a:t>Your user’s minimum monitor resolution will determine the maximum layout size</a:t>
            </a:r>
          </a:p>
          <a:p>
            <a:r>
              <a:rPr lang="en-US" dirty="0"/>
              <a:t>Testing on your machine is not valid!</a:t>
            </a:r>
          </a:p>
        </p:txBody>
      </p:sp>
    </p:spTree>
    <p:extLst>
      <p:ext uri="{BB962C8B-B14F-4D97-AF65-F5344CB8AC3E}">
        <p14:creationId xmlns:p14="http://schemas.microsoft.com/office/powerpoint/2010/main" val="185278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Label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24" y="1200150"/>
            <a:ext cx="4228552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9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28" y="1200150"/>
            <a:ext cx="404954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Label Alignment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666" y="1525759"/>
            <a:ext cx="4466667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/>
              <a:t>Independent consultant and trainer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infinite–x.net</a:t>
            </a:r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Mixing field label positions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00150"/>
            <a:ext cx="232874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4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Label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66" y="1581274"/>
            <a:ext cx="4466667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label alignment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61" y="1200151"/>
            <a:ext cx="3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1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Label Width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381" y="2387663"/>
            <a:ext cx="4695238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9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(115)</a:t>
            </a:r>
          </a:p>
          <a:p>
            <a:endParaRPr lang="en-US" dirty="0"/>
          </a:p>
          <a:p>
            <a:r>
              <a:rPr lang="en-US" dirty="0"/>
              <a:t>Width (80)</a:t>
            </a:r>
          </a:p>
          <a:p>
            <a:endParaRPr lang="en-US" dirty="0"/>
          </a:p>
          <a:p>
            <a:r>
              <a:rPr lang="en-US" dirty="0"/>
              <a:t>Width (60)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09750"/>
            <a:ext cx="7315200" cy="279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64334"/>
            <a:ext cx="7315200" cy="386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210714"/>
            <a:ext cx="7315200" cy="3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1905000" cy="6095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N–Order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3108721"/>
            <a:ext cx="3226237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75135"/>
            <a:ext cx="3226237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3D3293-B0AD-416A-8F9D-27254305FFC2}"/>
              </a:ext>
            </a:extLst>
          </p:cNvPr>
          <p:cNvSpPr/>
          <p:nvPr/>
        </p:nvSpPr>
        <p:spPr>
          <a:xfrm>
            <a:off x="559950" y="3298032"/>
            <a:ext cx="1554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Z–Order</a:t>
            </a:r>
          </a:p>
        </p:txBody>
      </p:sp>
    </p:spTree>
    <p:extLst>
      <p:ext uri="{BB962C8B-B14F-4D97-AF65-F5344CB8AC3E}">
        <p14:creationId xmlns:p14="http://schemas.microsoft.com/office/powerpoint/2010/main" val="380487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or Horizontal?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095" y="1697187"/>
            <a:ext cx="6523809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Multi–Column Tabs or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47" y="1600321"/>
            <a:ext cx="356190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3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on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and productive layouts can be created</a:t>
            </a:r>
          </a:p>
          <a:p>
            <a:r>
              <a:rPr lang="en-US" dirty="0"/>
              <a:t>Do not overpower users with design elements</a:t>
            </a:r>
          </a:p>
          <a:p>
            <a:r>
              <a:rPr lang="en-US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168429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206735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Column Width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809" y="1220997"/>
            <a:ext cx="6152381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4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Two–Column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00151"/>
            <a:ext cx="195962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One–Column 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10" y="1225958"/>
            <a:ext cx="2276190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1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you make them read–only instead?</a:t>
            </a:r>
          </a:p>
        </p:txBody>
      </p:sp>
    </p:spTree>
    <p:extLst>
      <p:ext uri="{BB962C8B-B14F-4D97-AF65-F5344CB8AC3E}">
        <p14:creationId xmlns:p14="http://schemas.microsoft.com/office/powerpoint/2010/main" val="3892562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possible, arrange all of your required fields near each other</a:t>
            </a:r>
          </a:p>
        </p:txBody>
      </p:sp>
    </p:spTree>
    <p:extLst>
      <p:ext uri="{BB962C8B-B14F-4D97-AF65-F5344CB8AC3E}">
        <p14:creationId xmlns:p14="http://schemas.microsoft.com/office/powerpoint/2010/main" val="907615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Two–Option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format?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66950"/>
            <a:ext cx="606958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6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default behavior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14550"/>
            <a:ext cx="625415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7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“Turbo” vs. Legacy Forms</a:t>
            </a:r>
          </a:p>
        </p:txBody>
      </p:sp>
    </p:spTree>
    <p:extLst>
      <p:ext uri="{BB962C8B-B14F-4D97-AF65-F5344CB8AC3E}">
        <p14:creationId xmlns:p14="http://schemas.microsoft.com/office/powerpoint/2010/main" val="108539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72" y="1200150"/>
            <a:ext cx="537545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behave slightly different than legacy</a:t>
            </a:r>
          </a:p>
          <a:p>
            <a:r>
              <a:rPr lang="en-US" dirty="0"/>
              <a:t>Some features will not work</a:t>
            </a:r>
          </a:p>
          <a:p>
            <a:r>
              <a:rPr lang="en-US" dirty="0"/>
              <a:t>In some instances, there may be JavaScript issues</a:t>
            </a:r>
          </a:p>
        </p:txBody>
      </p:sp>
    </p:spTree>
    <p:extLst>
      <p:ext uri="{BB962C8B-B14F-4D97-AF65-F5344CB8AC3E}">
        <p14:creationId xmlns:p14="http://schemas.microsoft.com/office/powerpoint/2010/main" val="263418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TBD – Trying to schedule around spring break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8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Quick–Create Forms</a:t>
            </a:r>
          </a:p>
        </p:txBody>
      </p:sp>
    </p:spTree>
    <p:extLst>
      <p:ext uri="{BB962C8B-B14F-4D97-AF65-F5344CB8AC3E}">
        <p14:creationId xmlns:p14="http://schemas.microsoft.com/office/powerpoint/2010/main" val="3125509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0151"/>
            <a:ext cx="3657600" cy="36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38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Quick View Forms</a:t>
            </a:r>
          </a:p>
        </p:txBody>
      </p:sp>
    </p:spTree>
    <p:extLst>
      <p:ext uri="{BB962C8B-B14F-4D97-AF65-F5344CB8AC3E}">
        <p14:creationId xmlns:p14="http://schemas.microsoft.com/office/powerpoint/2010/main" val="1721377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View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related–entity data on a form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38" y="2166052"/>
            <a:ext cx="5504762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52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33" y="1657464"/>
            <a:ext cx="3733333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46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Related Data</a:t>
            </a:r>
          </a:p>
        </p:txBody>
      </p:sp>
    </p:spTree>
    <p:extLst>
      <p:ext uri="{BB962C8B-B14F-4D97-AF65-F5344CB8AC3E}">
        <p14:creationId xmlns:p14="http://schemas.microsoft.com/office/powerpoint/2010/main" val="1178920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vs. Embedded Grids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750"/>
            <a:ext cx="5103628" cy="1828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93" y="3166940"/>
            <a:ext cx="4247619" cy="14476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46864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Social Pane</a:t>
            </a:r>
          </a:p>
        </p:txBody>
      </p:sp>
    </p:spTree>
    <p:extLst>
      <p:ext uri="{BB962C8B-B14F-4D97-AF65-F5344CB8AC3E}">
        <p14:creationId xmlns:p14="http://schemas.microsoft.com/office/powerpoint/2010/main" val="243250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elephant on </a:t>
            </a:r>
            <a:br>
              <a:rPr lang="en-US" dirty="0"/>
            </a:br>
            <a:r>
              <a:rPr lang="en-US" dirty="0"/>
              <a:t>the form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55" y="1352550"/>
            <a:ext cx="374664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84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Leave it in place</a:t>
            </a:r>
          </a:p>
          <a:p>
            <a:pPr lvl="1"/>
            <a:r>
              <a:rPr lang="en-US" dirty="0"/>
              <a:t>Move it to another tab (lower on the form)</a:t>
            </a:r>
          </a:p>
          <a:p>
            <a:pPr lvl="1"/>
            <a:r>
              <a:rPr lang="en-US" dirty="0"/>
              <a:t>Remove it</a:t>
            </a:r>
          </a:p>
        </p:txBody>
      </p:sp>
    </p:spTree>
    <p:extLst>
      <p:ext uri="{BB962C8B-B14F-4D97-AF65-F5344CB8AC3E}">
        <p14:creationId xmlns:p14="http://schemas.microsoft.com/office/powerpoint/2010/main" val="8758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Availability –Coming soon</a:t>
            </a:r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436" y="1200150"/>
            <a:ext cx="3569127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69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037" y="1200150"/>
            <a:ext cx="352792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06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Mobile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869274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instead of vertical (desktop)</a:t>
            </a:r>
          </a:p>
          <a:p>
            <a:r>
              <a:rPr lang="en-US" dirty="0"/>
              <a:t>Many layout settings are ignored</a:t>
            </a:r>
          </a:p>
        </p:txBody>
      </p:sp>
    </p:spTree>
    <p:extLst>
      <p:ext uri="{BB962C8B-B14F-4D97-AF65-F5344CB8AC3E}">
        <p14:creationId xmlns:p14="http://schemas.microsoft.com/office/powerpoint/2010/main" val="3378874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Availability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3814916" cy="18288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85" y="1063229"/>
            <a:ext cx="366951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008" y="2765823"/>
            <a:ext cx="482379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4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Form Preview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333" y="2040044"/>
            <a:ext cx="1933333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49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Form Preview (Tablet)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48" y="1200150"/>
            <a:ext cx="52317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1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Form Preview (Phone)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213" y="1200150"/>
            <a:ext cx="204357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3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New Mobile Controls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92026"/>
            <a:ext cx="4047420" cy="339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6" y="1069432"/>
            <a:ext cx="263687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2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Linear slider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OptionSet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Switch</a:t>
            </a:r>
          </a:p>
          <a:p>
            <a:endParaRPr lang="en-US" dirty="0"/>
          </a:p>
          <a:p>
            <a:r>
              <a:rPr lang="en-US" dirty="0"/>
              <a:t>Rating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52550"/>
            <a:ext cx="3152775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06755"/>
            <a:ext cx="3115110" cy="59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51" y="3075415"/>
            <a:ext cx="1438476" cy="743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8078"/>
            <a:ext cx="144800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design thoughts</a:t>
            </a:r>
          </a:p>
          <a:p>
            <a:r>
              <a:rPr lang="en-US" dirty="0"/>
              <a:t>Working with tabs, sections, and fields</a:t>
            </a:r>
          </a:p>
          <a:p>
            <a:r>
              <a:rPr lang="en-US" dirty="0"/>
              <a:t>Different form types</a:t>
            </a:r>
          </a:p>
          <a:p>
            <a:r>
              <a:rPr lang="en-US" dirty="0"/>
              <a:t>Mobile considerations</a:t>
            </a:r>
          </a:p>
          <a:p>
            <a:r>
              <a:rPr lang="en-US" dirty="0"/>
              <a:t>Upgrade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040374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Radial Knob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0" y="1200151"/>
            <a:ext cx="933580" cy="129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0" y="2753861"/>
            <a:ext cx="212817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0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</a:t>
            </a:r>
            <a:br>
              <a:rPr lang="en-US" dirty="0"/>
            </a:br>
            <a:r>
              <a:rPr lang="en-US" dirty="0"/>
              <a:t>preview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04" y="1180906"/>
            <a:ext cx="209184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37" y="3214606"/>
            <a:ext cx="247484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Input</a:t>
            </a:r>
          </a:p>
          <a:p>
            <a:endParaRPr lang="en-US" sz="2400" dirty="0"/>
          </a:p>
          <a:p>
            <a:r>
              <a:rPr lang="en-US" sz="2400" dirty="0"/>
              <a:t>Auto–Complete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Input mask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00151"/>
            <a:ext cx="2624958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07367"/>
            <a:ext cx="2586731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28983"/>
            <a:ext cx="251711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9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gauge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Actual revenue</a:t>
            </a:r>
          </a:p>
          <a:p>
            <a:endParaRPr lang="en-US" sz="2400" dirty="0"/>
          </a:p>
          <a:p>
            <a:r>
              <a:rPr lang="en-US" sz="2400" dirty="0"/>
              <a:t>Arc knob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6" y="1200151"/>
            <a:ext cx="3172268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6" y="2157354"/>
            <a:ext cx="3172268" cy="82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6" y="3066926"/>
            <a:ext cx="97168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6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33433"/>
            <a:ext cx="1705213" cy="3267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90750"/>
            <a:ext cx="468695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72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Upgrade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396159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“Horizontal Tab”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12" y="1200150"/>
            <a:ext cx="4194109" cy="23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76550"/>
            <a:ext cx="5859829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extreme caution</a:t>
            </a:r>
          </a:p>
          <a:p>
            <a:r>
              <a:rPr lang="en-US" dirty="0"/>
              <a:t>Avoid,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General Design Thoughts</a:t>
            </a:r>
          </a:p>
        </p:txBody>
      </p:sp>
    </p:spTree>
    <p:extLst>
      <p:ext uri="{BB962C8B-B14F-4D97-AF65-F5344CB8AC3E}">
        <p14:creationId xmlns:p14="http://schemas.microsoft.com/office/powerpoint/2010/main" val="29499622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attention:</a:t>
            </a:r>
          </a:p>
          <a:p>
            <a:pPr lvl="1"/>
            <a:r>
              <a:rPr lang="en-US" dirty="0"/>
              <a:t>To what data users enter</a:t>
            </a:r>
          </a:p>
          <a:p>
            <a:pPr lvl="1"/>
            <a:r>
              <a:rPr lang="en-US" dirty="0"/>
              <a:t>Where it is located</a:t>
            </a:r>
          </a:p>
          <a:p>
            <a:pPr lvl="1"/>
            <a:r>
              <a:rPr lang="en-US" dirty="0"/>
              <a:t>How often it is updated</a:t>
            </a:r>
          </a:p>
          <a:p>
            <a:pPr lvl="1"/>
            <a:r>
              <a:rPr lang="en-US" dirty="0"/>
              <a:t>Requirement levels</a:t>
            </a:r>
          </a:p>
        </p:txBody>
      </p:sp>
    </p:spTree>
    <p:extLst>
      <p:ext uri="{BB962C8B-B14F-4D97-AF65-F5344CB8AC3E}">
        <p14:creationId xmlns:p14="http://schemas.microsoft.com/office/powerpoint/2010/main" val="302506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you have multiple forms?</a:t>
            </a:r>
          </a:p>
          <a:p>
            <a:r>
              <a:rPr lang="en-US" dirty="0"/>
              <a:t>Can you not just hide/show tabs and sections?</a:t>
            </a:r>
          </a:p>
          <a:p>
            <a:r>
              <a:rPr lang="en-US" dirty="0"/>
              <a:t>Are there JavaScript web resources involved?</a:t>
            </a:r>
          </a:p>
        </p:txBody>
      </p:sp>
    </p:spTree>
    <p:extLst>
      <p:ext uri="{BB962C8B-B14F-4D97-AF65-F5344CB8AC3E}">
        <p14:creationId xmlns:p14="http://schemas.microsoft.com/office/powerpoint/2010/main" val="24303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8837</TotalTime>
  <Words>502</Words>
  <Application>Microsoft Office PowerPoint</Application>
  <PresentationFormat>On-screen Show (16:9)</PresentationFormat>
  <Paragraphs>183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Arial</vt:lpstr>
      <vt:lpstr>Calibri</vt:lpstr>
      <vt:lpstr>Office Theme</vt:lpstr>
      <vt:lpstr>Dynamics CRM Form Design Art or Science?</vt:lpstr>
      <vt:lpstr>Mitch Milam</vt:lpstr>
      <vt:lpstr>Webinar Housekeeping</vt:lpstr>
      <vt:lpstr>Future Events</vt:lpstr>
      <vt:lpstr>2016 Training Roadmap</vt:lpstr>
      <vt:lpstr>Agenda</vt:lpstr>
      <vt:lpstr>PowerPoint Presentation</vt:lpstr>
      <vt:lpstr>General Design Thoughts</vt:lpstr>
      <vt:lpstr>Multiple Forms</vt:lpstr>
      <vt:lpstr>PowerPoint Presentation</vt:lpstr>
      <vt:lpstr>Tab Selector</vt:lpstr>
      <vt:lpstr>Collapsed vs. Expanded</vt:lpstr>
      <vt:lpstr>Tab Formatting</vt:lpstr>
      <vt:lpstr>PowerPoint Presentation</vt:lpstr>
      <vt:lpstr>Layout</vt:lpstr>
      <vt:lpstr>Layout Best Practices</vt:lpstr>
      <vt:lpstr>Section Label</vt:lpstr>
      <vt:lpstr>Example</vt:lpstr>
      <vt:lpstr>Field Label Alignment</vt:lpstr>
      <vt:lpstr>Example 1</vt:lpstr>
      <vt:lpstr>Field Label Position</vt:lpstr>
      <vt:lpstr>Example 2</vt:lpstr>
      <vt:lpstr>Field Label Width</vt:lpstr>
      <vt:lpstr>Example</vt:lpstr>
      <vt:lpstr>Tab Order</vt:lpstr>
      <vt:lpstr>Vertical or Horizontal?</vt:lpstr>
      <vt:lpstr>Multi–Column Tabs or Sections?</vt:lpstr>
      <vt:lpstr>Final Thoughts on Sections</vt:lpstr>
      <vt:lpstr>PowerPoint Presentation</vt:lpstr>
      <vt:lpstr>Field Column Width</vt:lpstr>
      <vt:lpstr>Hiding Fields</vt:lpstr>
      <vt:lpstr>Hiding Fields</vt:lpstr>
      <vt:lpstr>Hidden Fields</vt:lpstr>
      <vt:lpstr>Required Fields</vt:lpstr>
      <vt:lpstr>Two–Option Fields</vt:lpstr>
      <vt:lpstr>Lookups</vt:lpstr>
      <vt:lpstr>PowerPoint Presentation</vt:lpstr>
      <vt:lpstr>Activation</vt:lpstr>
      <vt:lpstr>Observations</vt:lpstr>
      <vt:lpstr>PowerPoint Presentation</vt:lpstr>
      <vt:lpstr>Dual Purpose</vt:lpstr>
      <vt:lpstr>PowerPoint Presentation</vt:lpstr>
      <vt:lpstr>Quick View Forms</vt:lpstr>
      <vt:lpstr>Example</vt:lpstr>
      <vt:lpstr>PowerPoint Presentation</vt:lpstr>
      <vt:lpstr>Related Data</vt:lpstr>
      <vt:lpstr>PowerPoint Presentation</vt:lpstr>
      <vt:lpstr>Social Pane</vt:lpstr>
      <vt:lpstr>Social Pane</vt:lpstr>
      <vt:lpstr>Properties</vt:lpstr>
      <vt:lpstr>Formatting</vt:lpstr>
      <vt:lpstr>PowerPoint Presentation</vt:lpstr>
      <vt:lpstr>Mobile Layout</vt:lpstr>
      <vt:lpstr>Control Availability</vt:lpstr>
      <vt:lpstr>Mobile Form Preview</vt:lpstr>
      <vt:lpstr>Mobile Form Preview (Tablet)</vt:lpstr>
      <vt:lpstr>Mobile Form Preview (Phone)</vt:lpstr>
      <vt:lpstr>Utilize New Mobile Controls</vt:lpstr>
      <vt:lpstr>Mobile Controls</vt:lpstr>
      <vt:lpstr>Mobile Controls</vt:lpstr>
      <vt:lpstr>Mobile Controls</vt:lpstr>
      <vt:lpstr>Mobile Controls</vt:lpstr>
      <vt:lpstr>Mobile Controls</vt:lpstr>
      <vt:lpstr>Mobile Controls</vt:lpstr>
      <vt:lpstr>PowerPoint Presentation</vt:lpstr>
      <vt:lpstr>“Horizontal Tab” Design</vt:lpstr>
      <vt:lpstr>Merging Forms</vt:lpstr>
      <vt:lpstr>Discussions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441</cp:revision>
  <cp:lastPrinted>2014-08-04T20:14:51Z</cp:lastPrinted>
  <dcterms:created xsi:type="dcterms:W3CDTF">2014-08-03T21:50:47Z</dcterms:created>
  <dcterms:modified xsi:type="dcterms:W3CDTF">2020-03-02T18:53:24Z</dcterms:modified>
</cp:coreProperties>
</file>