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8"/>
  </p:handoutMasterIdLst>
  <p:sldIdLst>
    <p:sldId id="256" r:id="rId2"/>
    <p:sldId id="260" r:id="rId3"/>
    <p:sldId id="332" r:id="rId4"/>
    <p:sldId id="257" r:id="rId5"/>
    <p:sldId id="352" r:id="rId6"/>
    <p:sldId id="391" r:id="rId7"/>
    <p:sldId id="390" r:id="rId8"/>
    <p:sldId id="389" r:id="rId9"/>
    <p:sldId id="383" r:id="rId10"/>
    <p:sldId id="353" r:id="rId11"/>
    <p:sldId id="354" r:id="rId12"/>
    <p:sldId id="355" r:id="rId13"/>
    <p:sldId id="356" r:id="rId14"/>
    <p:sldId id="384" r:id="rId15"/>
    <p:sldId id="357" r:id="rId16"/>
    <p:sldId id="358" r:id="rId17"/>
    <p:sldId id="359" r:id="rId18"/>
    <p:sldId id="360" r:id="rId19"/>
    <p:sldId id="361" r:id="rId20"/>
    <p:sldId id="362" r:id="rId21"/>
    <p:sldId id="364" r:id="rId22"/>
    <p:sldId id="385" r:id="rId23"/>
    <p:sldId id="365" r:id="rId24"/>
    <p:sldId id="366" r:id="rId25"/>
    <p:sldId id="367" r:id="rId26"/>
    <p:sldId id="368" r:id="rId27"/>
    <p:sldId id="369" r:id="rId28"/>
    <p:sldId id="382" r:id="rId29"/>
    <p:sldId id="370" r:id="rId30"/>
    <p:sldId id="371" r:id="rId31"/>
    <p:sldId id="374" r:id="rId32"/>
    <p:sldId id="372" r:id="rId33"/>
    <p:sldId id="375" r:id="rId34"/>
    <p:sldId id="386" r:id="rId35"/>
    <p:sldId id="376" r:id="rId36"/>
    <p:sldId id="377" r:id="rId37"/>
    <p:sldId id="378" r:id="rId38"/>
    <p:sldId id="379" r:id="rId39"/>
    <p:sldId id="381" r:id="rId40"/>
    <p:sldId id="380" r:id="rId41"/>
    <p:sldId id="387" r:id="rId42"/>
    <p:sldId id="293" r:id="rId43"/>
    <p:sldId id="388" r:id="rId44"/>
    <p:sldId id="333" r:id="rId45"/>
    <p:sldId id="334" r:id="rId46"/>
    <p:sldId id="302" r:id="rId47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46" autoAdjust="0"/>
    <p:restoredTop sz="94676" autoAdjust="0"/>
  </p:normalViewPr>
  <p:slideViewPr>
    <p:cSldViewPr>
      <p:cViewPr varScale="1">
        <p:scale>
          <a:sx n="126" d="100"/>
          <a:sy n="126" d="100"/>
        </p:scale>
        <p:origin x="138" y="3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mailto:mitch@xrmcoaches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rmcoaches.com/webinars" TargetMode="External"/><Relationship Id="rId2" Type="http://schemas.openxmlformats.org/officeDocument/2006/relationships/hyperlink" Target="http://tinyurl.com/TeachingTuesday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DeepDivePluginBook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DotNetCrmDeveloper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rmPluginDevelopment" TargetMode="External"/><Relationship Id="rId2" Type="http://schemas.openxmlformats.org/officeDocument/2006/relationships/hyperlink" Target="http://tinyurl.com/JavaScriptDevelopment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Dynamics CRM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Plugin </a:t>
            </a:r>
            <a:r>
              <a:rPr lang="en-US" b="1" dirty="0"/>
              <a:t>Development </a:t>
            </a:r>
            <a:r>
              <a:rPr lang="en-US" b="1" dirty="0" smtClean="0"/>
              <a:t>Basics</a:t>
            </a:r>
            <a:endParaRPr lang="en-US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0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Plug–in 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Immediacy</a:t>
            </a:r>
          </a:p>
          <a:p>
            <a:endParaRPr lang="en-US" dirty="0"/>
          </a:p>
          <a:p>
            <a:r>
              <a:rPr lang="en-US" dirty="0"/>
              <a:t>Does the action need to happen immediately after a user performs an interaction?</a:t>
            </a:r>
          </a:p>
          <a:p>
            <a:endParaRPr lang="en-US" dirty="0"/>
          </a:p>
          <a:p>
            <a:r>
              <a:rPr lang="en-US" dirty="0"/>
              <a:t>Can the user wait until pressing the save button?</a:t>
            </a:r>
          </a:p>
          <a:p>
            <a:endParaRPr lang="en-US" dirty="0"/>
          </a:p>
          <a:p>
            <a:r>
              <a:rPr lang="en-US" dirty="0"/>
              <a:t>Do outside applications, such as a portal, create or modify CRM data?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8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Plug–in 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Modifications by non-developers</a:t>
            </a:r>
          </a:p>
          <a:p>
            <a:endParaRPr lang="en-US" dirty="0"/>
          </a:p>
          <a:p>
            <a:r>
              <a:rPr lang="en-US" dirty="0"/>
              <a:t>Do you have the staff required to create and maintain a plugin?</a:t>
            </a:r>
          </a:p>
          <a:p>
            <a:endParaRPr lang="en-US" dirty="0"/>
          </a:p>
          <a:p>
            <a:r>
              <a:rPr lang="en-US" dirty="0"/>
              <a:t>Will users, other than developers, need to make changes?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4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Plug–in 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On Demand Application</a:t>
            </a:r>
          </a:p>
          <a:p>
            <a:endParaRPr lang="en-US" dirty="0"/>
          </a:p>
          <a:p>
            <a:r>
              <a:rPr lang="en-US" dirty="0"/>
              <a:t>Does the operation need to occur every time a specific action is taken?</a:t>
            </a:r>
          </a:p>
          <a:p>
            <a:endParaRPr lang="en-US" dirty="0"/>
          </a:p>
          <a:p>
            <a:r>
              <a:rPr lang="en-US" dirty="0"/>
              <a:t>Will there ever been a point in time where a user needs to manually execute your plugin code?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6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Plug–in 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Sandbox Mode</a:t>
            </a:r>
          </a:p>
          <a:p>
            <a:endParaRPr lang="en-US" dirty="0"/>
          </a:p>
          <a:p>
            <a:r>
              <a:rPr lang="en-US" dirty="0"/>
              <a:t>Does the plugin need to work with Dynamics CRM Online?</a:t>
            </a:r>
          </a:p>
          <a:p>
            <a:endParaRPr lang="en-US" dirty="0"/>
          </a:p>
          <a:p>
            <a:r>
              <a:rPr lang="en-US" dirty="0"/>
              <a:t>Is the plugin part of a commercial package that is distributed to end-users?</a:t>
            </a:r>
          </a:p>
          <a:p>
            <a:endParaRPr lang="en-US" dirty="0"/>
          </a:p>
          <a:p>
            <a:r>
              <a:rPr lang="en-US" dirty="0"/>
              <a:t>Does your company have restrictions about what internal resources services can access?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56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8000" dirty="0" smtClean="0"/>
              <a:t>Plug–in Components and Configuration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7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Plug–in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45" y="1428750"/>
            <a:ext cx="4513110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974" y="3409950"/>
            <a:ext cx="4228053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2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Plug–in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Where and when do I execute my plug-in?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Select:</a:t>
            </a:r>
          </a:p>
          <a:p>
            <a:r>
              <a:rPr lang="en-US" dirty="0"/>
              <a:t>The entity that the plug-in will be associated with </a:t>
            </a:r>
          </a:p>
          <a:p>
            <a:endParaRPr lang="en-US" dirty="0"/>
          </a:p>
          <a:p>
            <a:r>
              <a:rPr lang="en-US" dirty="0"/>
              <a:t>The message that will cause activation</a:t>
            </a:r>
          </a:p>
          <a:p>
            <a:endParaRPr lang="en-US" dirty="0"/>
          </a:p>
          <a:p>
            <a:r>
              <a:rPr lang="en-US" dirty="0"/>
              <a:t>The execution mode – synchronous or asynchronous </a:t>
            </a:r>
          </a:p>
          <a:p>
            <a:endParaRPr lang="en-US" dirty="0"/>
          </a:p>
          <a:p>
            <a:r>
              <a:rPr lang="en-US" dirty="0"/>
              <a:t>The plug-in stage – pre or post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38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Plug–in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 message is a pre-defined system function resulting from a user or system-generated action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Examples: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/>
              <a:t>Assign</a:t>
            </a:r>
          </a:p>
          <a:p>
            <a:pPr lvl="1"/>
            <a:r>
              <a:rPr lang="en-US" dirty="0" err="1"/>
              <a:t>RetrieveMultiple</a:t>
            </a:r>
            <a:endParaRPr lang="en-US" dirty="0"/>
          </a:p>
          <a:p>
            <a:pPr lvl="1"/>
            <a:r>
              <a:rPr lang="en-US" dirty="0" err="1"/>
              <a:t>PromoteEmail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list of valid message can be found in the SDK in:</a:t>
            </a:r>
          </a:p>
          <a:p>
            <a:pPr marL="0" indent="0" algn="ctr">
              <a:buNone/>
            </a:pPr>
            <a:r>
              <a:rPr lang="en-US" b="1" dirty="0"/>
              <a:t>message-entity support for plug-ins.xlsx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8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Plug–in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Synchronous</a:t>
            </a:r>
            <a:r>
              <a:rPr lang="en-US" dirty="0"/>
              <a:t> if the user must be involved in the conversation.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Asynchronous</a:t>
            </a:r>
            <a:r>
              <a:rPr lang="en-US" dirty="0"/>
              <a:t> if the operation needs to happen as soon as practical, but without user involvement, or if the operation takes longer than five seconds to complete.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Plug–in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126308"/>
              </p:ext>
            </p:extLst>
          </p:nvPr>
        </p:nvGraphicFramePr>
        <p:xfrm>
          <a:off x="438151" y="1122834"/>
          <a:ext cx="8248649" cy="358251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38249"/>
                <a:gridCol w="1371600"/>
                <a:gridCol w="990600"/>
                <a:gridCol w="4648200"/>
              </a:tblGrid>
              <a:tr h="626426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Stage</a:t>
                      </a:r>
                      <a:endParaRPr lang="en-US" sz="18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278" marR="46278" marT="46278" marB="46278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Stage Name</a:t>
                      </a:r>
                      <a:endParaRPr lang="en-US" sz="18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278" marR="46278" marT="46278" marB="46278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Stage Number</a:t>
                      </a:r>
                      <a:endParaRPr lang="en-US" sz="18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278" marR="46278" marT="46278" marB="46278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8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278" marR="46278" marT="46278" marB="46278" anchor="b"/>
                </a:tc>
              </a:tr>
              <a:tr h="111140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</a:rPr>
                        <a:t>Pre-Event</a:t>
                      </a:r>
                      <a:endParaRPr lang="en-US" sz="14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278" marR="46278" marT="46278" marB="4627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Pre-Validation</a:t>
                      </a:r>
                      <a:endParaRPr lang="en-US" sz="14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278" marR="46278" marT="46278" marB="46278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</a:rPr>
                        <a:t>10</a:t>
                      </a:r>
                      <a:endParaRPr lang="en-US" sz="14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278" marR="46278" marT="46278" marB="4627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Pre-Event </a:t>
                      </a:r>
                      <a:r>
                        <a:rPr lang="en-US" sz="1400" dirty="0">
                          <a:effectLst/>
                        </a:rPr>
                        <a:t>is raised before the platform core operation and before database transactions are started. </a:t>
                      </a:r>
                      <a:r>
                        <a:rPr lang="en-US" sz="1400" dirty="0" smtClean="0">
                          <a:effectLst/>
                        </a:rPr>
                        <a:t/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/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>Except </a:t>
                      </a:r>
                      <a:r>
                        <a:rPr lang="en-US" sz="1400" dirty="0">
                          <a:effectLst/>
                        </a:rPr>
                        <a:t>when invoked by a plug-in that is already in a transaction.</a:t>
                      </a:r>
                      <a:endParaRPr lang="en-US" sz="14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278" marR="46278" marT="46278" marB="46278"/>
                </a:tc>
              </a:tr>
              <a:tr h="924205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</a:rPr>
                        <a:t>Pre-Event</a:t>
                      </a:r>
                      <a:endParaRPr lang="en-US" sz="14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278" marR="46278" marT="46278" marB="4627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Pre-Operation</a:t>
                      </a:r>
                      <a:endParaRPr lang="en-US" sz="14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278" marR="46278" marT="46278" marB="46278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</a:rPr>
                        <a:t>20</a:t>
                      </a:r>
                      <a:endParaRPr lang="en-US" sz="14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278" marR="46278" marT="46278" marB="4627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Executes </a:t>
                      </a:r>
                      <a:r>
                        <a:rPr lang="en-US" sz="1400" dirty="0">
                          <a:effectLst/>
                        </a:rPr>
                        <a:t>before the main system operation. </a:t>
                      </a:r>
                      <a:r>
                        <a:rPr lang="en-US" sz="1400" dirty="0" smtClean="0">
                          <a:effectLst/>
                        </a:rPr>
                        <a:t/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/>
                      </a:r>
                      <a:br>
                        <a:rPr lang="en-US" sz="1400" dirty="0" smtClean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>Plug-ins </a:t>
                      </a:r>
                      <a:r>
                        <a:rPr lang="en-US" sz="1400" dirty="0">
                          <a:effectLst/>
                        </a:rPr>
                        <a:t>registered in this stage </a:t>
                      </a:r>
                      <a:r>
                        <a:rPr lang="en-US" sz="1400" dirty="0" smtClean="0">
                          <a:effectLst/>
                        </a:rPr>
                        <a:t>are  </a:t>
                      </a:r>
                      <a:r>
                        <a:rPr lang="en-US" sz="1400" dirty="0">
                          <a:effectLst/>
                        </a:rPr>
                        <a:t>executed in the database transaction.</a:t>
                      </a:r>
                      <a:endParaRPr lang="en-US" sz="14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278" marR="46278" marT="46278" marB="46278"/>
                </a:tc>
              </a:tr>
              <a:tr h="530052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Platform Core Operations</a:t>
                      </a:r>
                      <a:endParaRPr lang="en-US" sz="14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278" marR="46278" marT="46278" marB="4627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Main-Operation</a:t>
                      </a:r>
                      <a:endParaRPr lang="en-US" sz="14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278" marR="46278" marT="46278" marB="46278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</a:rPr>
                        <a:t>30</a:t>
                      </a:r>
                      <a:endParaRPr lang="en-US" sz="14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278" marR="46278" marT="46278" marB="4627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</a:rPr>
                        <a:t>In-transaction main operation of the </a:t>
                      </a:r>
                      <a:r>
                        <a:rPr lang="en-US" sz="1400" dirty="0" smtClean="0">
                          <a:effectLst/>
                        </a:rPr>
                        <a:t>system. For internal use only:</a:t>
                      </a:r>
                      <a:r>
                        <a:rPr lang="en-US" sz="1400" baseline="0" dirty="0" smtClean="0">
                          <a:effectLst/>
                        </a:rPr>
                        <a:t> </a:t>
                      </a:r>
                      <a:r>
                        <a:rPr lang="en-US" sz="1400" dirty="0" smtClean="0">
                          <a:effectLst/>
                        </a:rPr>
                        <a:t>No </a:t>
                      </a:r>
                      <a:r>
                        <a:rPr lang="en-US" sz="1400" dirty="0">
                          <a:effectLst/>
                        </a:rPr>
                        <a:t>custom plug-ins can be registered in this stage. </a:t>
                      </a:r>
                      <a:endParaRPr lang="en-US" sz="14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278" marR="46278" marT="46278" marB="46278"/>
                </a:tc>
              </a:tr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>
                          <a:effectLst/>
                        </a:rPr>
                        <a:t>Post-Event</a:t>
                      </a:r>
                      <a:endParaRPr lang="en-US" sz="1400" b="1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278" marR="46278" marT="46278" marB="4627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Post-Operation</a:t>
                      </a:r>
                      <a:endParaRPr lang="en-US" sz="14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278" marR="46278" marT="46278" marB="46278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effectLst/>
                        </a:rPr>
                        <a:t>40</a:t>
                      </a:r>
                      <a:endParaRPr lang="en-US" sz="14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278" marR="46278" marT="46278" marB="46278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Executes </a:t>
                      </a:r>
                      <a:r>
                        <a:rPr lang="en-US" sz="1400" dirty="0">
                          <a:effectLst/>
                        </a:rPr>
                        <a:t>after the main </a:t>
                      </a:r>
                      <a:r>
                        <a:rPr lang="en-US" sz="1400" dirty="0" smtClean="0">
                          <a:effectLst/>
                        </a:rPr>
                        <a:t>operation</a:t>
                      </a:r>
                      <a:r>
                        <a:rPr lang="en-US" sz="1400" baseline="0" dirty="0" smtClean="0">
                          <a:effectLst/>
                        </a:rPr>
                        <a:t> within the transaction.</a:t>
                      </a:r>
                      <a:endParaRPr lang="en-US" sz="1400" b="1" dirty="0"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46278" marR="46278" marT="46278" marB="4627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Mitch Milam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Dynamics CRM </a:t>
            </a:r>
            <a:r>
              <a:rPr lang="en-US" dirty="0" smtClean="0"/>
              <a:t>Architect</a:t>
            </a:r>
            <a:endParaRPr lang="en-US" sz="2400" dirty="0" smtClean="0">
              <a:hlinkClick r:id="rId2"/>
            </a:endParaRPr>
          </a:p>
          <a:p>
            <a:pPr lvl="1"/>
            <a:r>
              <a:rPr lang="en-US" sz="2400" dirty="0" smtClean="0"/>
              <a:t>Independent consultant</a:t>
            </a:r>
          </a:p>
          <a:p>
            <a:pPr lvl="1"/>
            <a:r>
              <a:rPr lang="en-US" sz="2400" dirty="0" smtClean="0"/>
              <a:t>Nine–Time Dynamics CRM MVP</a:t>
            </a:r>
          </a:p>
          <a:p>
            <a:pPr lvl="1"/>
            <a:r>
              <a:rPr lang="en-US" sz="2400" dirty="0" smtClean="0"/>
              <a:t>Contact me:</a:t>
            </a:r>
          </a:p>
          <a:p>
            <a:pPr lvl="2"/>
            <a:r>
              <a:rPr lang="en-US" sz="2000" dirty="0" smtClean="0"/>
              <a:t>mitch@xrmcoaches.com</a:t>
            </a:r>
          </a:p>
          <a:p>
            <a:pPr lvl="2"/>
            <a:r>
              <a:rPr lang="en-US" sz="2000" dirty="0" smtClean="0"/>
              <a:t>Infinite–x.net</a:t>
            </a:r>
          </a:p>
          <a:p>
            <a:pPr lvl="2"/>
            <a:r>
              <a:rPr lang="en-US" sz="2000" dirty="0" smtClean="0"/>
              <a:t>@</a:t>
            </a:r>
            <a:r>
              <a:rPr lang="en-US" sz="2000" dirty="0" err="1" smtClean="0"/>
              <a:t>mitchmilam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657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562" y="1200150"/>
            <a:ext cx="348087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Pipeline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950" y="1200149"/>
            <a:ext cx="288387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34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0" dirty="0" smtClean="0"/>
              <a:t>Plug–in</a:t>
            </a:r>
            <a:br>
              <a:rPr lang="en-US" sz="8000" dirty="0" smtClean="0"/>
            </a:br>
            <a:r>
              <a:rPr lang="en-US" sz="8000" dirty="0" smtClean="0"/>
              <a:t>Registration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9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Plug–in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Plug-in Registration Tool</a:t>
            </a:r>
            <a:r>
              <a:rPr lang="en-US" dirty="0"/>
              <a:t> adds the plugin assembly, or references to the assembly, to Dynamics CRM</a:t>
            </a:r>
          </a:p>
          <a:p>
            <a:endParaRPr lang="en-US" dirty="0"/>
          </a:p>
          <a:p>
            <a:r>
              <a:rPr lang="en-US" dirty="0"/>
              <a:t>When plug-ins are registered, they become part of the core operating functionality of Dynamics CRM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Plug-in assemblies may be stored:</a:t>
            </a:r>
          </a:p>
          <a:p>
            <a:pPr lvl="1"/>
            <a:r>
              <a:rPr lang="en-US" dirty="0"/>
              <a:t>In the database</a:t>
            </a:r>
          </a:p>
          <a:p>
            <a:pPr lvl="1"/>
            <a:r>
              <a:rPr lang="en-US" dirty="0"/>
              <a:t>On-disk (</a:t>
            </a:r>
            <a:r>
              <a:rPr lang="en-US" dirty="0" err="1"/>
              <a:t>on-premise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Global Assembly Cache (</a:t>
            </a:r>
            <a:r>
              <a:rPr lang="en-US" dirty="0" err="1"/>
              <a:t>on-premise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6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Plug–in Registration Tool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97187"/>
            <a:ext cx="590843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Plug–in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Plugin Registration Tool</a:t>
            </a:r>
            <a:r>
              <a:rPr lang="en-US" dirty="0"/>
              <a:t> also allows you to define Plug-in Steps</a:t>
            </a:r>
          </a:p>
          <a:p>
            <a:endParaRPr lang="en-US" dirty="0"/>
          </a:p>
          <a:p>
            <a:r>
              <a:rPr lang="en-US" dirty="0"/>
              <a:t>A Plug-in Step defines:</a:t>
            </a:r>
          </a:p>
          <a:p>
            <a:pPr lvl="1"/>
            <a:r>
              <a:rPr lang="en-US" dirty="0"/>
              <a:t>The .NET class run from the assembly</a:t>
            </a:r>
          </a:p>
          <a:p>
            <a:pPr lvl="1"/>
            <a:r>
              <a:rPr lang="en-US" dirty="0"/>
              <a:t>Conditions to execute under</a:t>
            </a:r>
          </a:p>
          <a:p>
            <a:pPr lvl="1"/>
            <a:r>
              <a:rPr lang="en-US" dirty="0"/>
              <a:t>What information is passed to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Plug–in Step Properties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902" y="1200150"/>
            <a:ext cx="6974195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2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Plug–in Step Configuration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290" y="1200150"/>
            <a:ext cx="5387420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0" dirty="0" smtClean="0"/>
              <a:t>Working with</a:t>
            </a:r>
            <a:br>
              <a:rPr lang="en-US" sz="8000" dirty="0" smtClean="0"/>
            </a:br>
            <a:r>
              <a:rPr lang="en-US" sz="8000" dirty="0" smtClean="0"/>
              <a:t>Visual Studio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Plug–ins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Project Layout – Option 1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682" y="1990335"/>
            <a:ext cx="3486637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0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 Tuesdays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Cast your vote now</a:t>
            </a:r>
          </a:p>
          <a:p>
            <a:pPr marL="400050" lvl="1" indent="0">
              <a:buNone/>
            </a:pPr>
            <a:r>
              <a:rPr lang="en-US" strike="sngStrike" dirty="0" smtClean="0">
                <a:hlinkClick r:id="rId2"/>
              </a:rPr>
              <a:t>http://tinyurl.com/TeachingTuesdays</a:t>
            </a:r>
            <a:endParaRPr lang="en-US" strike="sngStrike" dirty="0" smtClean="0"/>
          </a:p>
          <a:p>
            <a:pPr marL="457200" lvl="1" indent="0">
              <a:buNone/>
            </a:pPr>
            <a:r>
              <a:rPr lang="en-US" sz="1800" smtClean="0"/>
              <a:t>(Searching </a:t>
            </a:r>
            <a:r>
              <a:rPr lang="en-US" sz="1800" dirty="0" smtClean="0"/>
              <a:t>for a new home. Just email me with ideas.)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r>
              <a:rPr lang="en-US" dirty="0" smtClean="0"/>
              <a:t>Webinar schedule and recorded webinars</a:t>
            </a:r>
          </a:p>
          <a:p>
            <a:pPr marL="40005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www.xrmcoaches.com/webinars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6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Plug–ins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Project Layout – Option 2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672" y="1097188"/>
            <a:ext cx="263090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5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Plug–ins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Project Layout – Option 3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06" y="1895083"/>
            <a:ext cx="4584388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6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Required Assemblies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882" y="1200150"/>
            <a:ext cx="6586236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Signing the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assemblies must be signed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Plugin registration will fail otherwise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29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0" dirty="0" smtClean="0"/>
              <a:t>Writing</a:t>
            </a:r>
            <a:br>
              <a:rPr lang="en-US" sz="8000" dirty="0" smtClean="0"/>
            </a:br>
            <a:r>
              <a:rPr lang="en-US" sz="8000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14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IPlugin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plug-ins inherit from the </a:t>
            </a:r>
            <a:r>
              <a:rPr lang="en-US" dirty="0" err="1"/>
              <a:t>IPlugin</a:t>
            </a:r>
            <a:r>
              <a:rPr lang="en-US" dirty="0"/>
              <a:t> class</a:t>
            </a:r>
          </a:p>
          <a:p>
            <a:r>
              <a:rPr lang="en-US" dirty="0"/>
              <a:t>The constructor allows configuration information to be passed into the plug-in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375" y="3028950"/>
            <a:ext cx="4817251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6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Plug-ins have a single method: Execute</a:t>
            </a:r>
          </a:p>
          <a:p>
            <a:r>
              <a:rPr lang="en-US" dirty="0"/>
              <a:t>The </a:t>
            </a:r>
            <a:r>
              <a:rPr lang="en-US" b="1" dirty="0" err="1"/>
              <a:t>IServiceProvider</a:t>
            </a:r>
            <a:r>
              <a:rPr lang="en-US" dirty="0"/>
              <a:t> parameter contains information about the current operation and environment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85" y="3479366"/>
            <a:ext cx="5505430" cy="61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0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Plug–in Execution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information about the run-time environment</a:t>
            </a:r>
          </a:p>
          <a:p>
            <a:r>
              <a:rPr lang="en-US" dirty="0"/>
              <a:t>With the exception of those in collections, context properties are read-only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7862" y="3489275"/>
            <a:ext cx="7448277" cy="3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5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Plug–in Execution Context Properties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226562"/>
              </p:ext>
            </p:extLst>
          </p:nvPr>
        </p:nvGraphicFramePr>
        <p:xfrm>
          <a:off x="381000" y="1047750"/>
          <a:ext cx="8382000" cy="3785616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1600199"/>
                <a:gridCol w="6781801"/>
              </a:tblGrid>
              <a:tr h="24409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400" dirty="0">
                          <a:effectLst/>
                        </a:rPr>
                        <a:t>Name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7177" marR="2717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7177" marR="27177" marT="0" marB="0"/>
                </a:tc>
              </a:tr>
              <a:tr h="288036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Depth</a:t>
                      </a:r>
                      <a:r>
                        <a:rPr lang="en-US" sz="1400" dirty="0">
                          <a:effectLst/>
                        </a:rPr>
                        <a:t>  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7177" marR="2717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400" dirty="0">
                          <a:effectLst/>
                        </a:rPr>
                        <a:t>Gets the current depth of execution in the call stack</a:t>
                      </a:r>
                      <a:r>
                        <a:rPr lang="en-US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7177" marR="27177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400" u="none" strike="noStrike" dirty="0" err="1">
                          <a:effectLst/>
                        </a:rPr>
                        <a:t>InitiatingUserId</a:t>
                      </a:r>
                      <a:r>
                        <a:rPr lang="en-US" sz="1400" dirty="0">
                          <a:effectLst/>
                        </a:rPr>
                        <a:t>  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7177" marR="2717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GUID of </a:t>
                      </a:r>
                      <a:r>
                        <a:rPr lang="en-US" sz="1400" dirty="0">
                          <a:effectLst/>
                        </a:rPr>
                        <a:t>the system user account under which the current pipeline is executing</a:t>
                      </a:r>
                      <a:r>
                        <a:rPr lang="en-US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7177" marR="27177" marT="0" marB="0"/>
                </a:tc>
              </a:tr>
              <a:tr h="27127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400" u="none" strike="noStrike" dirty="0" err="1">
                          <a:effectLst/>
                        </a:rPr>
                        <a:t>InputParameters</a:t>
                      </a:r>
                      <a:r>
                        <a:rPr lang="en-US" sz="1400" dirty="0">
                          <a:effectLst/>
                        </a:rPr>
                        <a:t>  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7177" marR="2717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Parameters </a:t>
                      </a:r>
                      <a:r>
                        <a:rPr lang="en-US" sz="1400" dirty="0">
                          <a:effectLst/>
                        </a:rPr>
                        <a:t>of the </a:t>
                      </a:r>
                      <a:r>
                        <a:rPr lang="en-US" sz="1400" dirty="0" smtClean="0">
                          <a:effectLst/>
                        </a:rPr>
                        <a:t>message </a:t>
                      </a:r>
                      <a:r>
                        <a:rPr lang="en-US" sz="1400" dirty="0">
                          <a:effectLst/>
                        </a:rPr>
                        <a:t>that triggered the event that caused the plug-in to execute. 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7177" marR="27177" marT="0" marB="0"/>
                </a:tc>
              </a:tr>
              <a:tr h="313944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400" u="none" strike="noStrike" dirty="0" err="1">
                          <a:effectLst/>
                        </a:rPr>
                        <a:t>MessageName</a:t>
                      </a:r>
                      <a:r>
                        <a:rPr lang="en-US" sz="1400" dirty="0">
                          <a:effectLst/>
                        </a:rPr>
                        <a:t>  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7177" marR="2717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Name </a:t>
                      </a:r>
                      <a:r>
                        <a:rPr lang="en-US" sz="1400" dirty="0">
                          <a:effectLst/>
                        </a:rPr>
                        <a:t>of the Web service message that is being processed by the event execution pipeline. 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7177" marR="27177" marT="0" marB="0"/>
                </a:tc>
              </a:tr>
              <a:tr h="24409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Mode</a:t>
                      </a:r>
                      <a:r>
                        <a:rPr lang="en-US" sz="1400" dirty="0">
                          <a:effectLst/>
                        </a:rPr>
                        <a:t>  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7177" marR="2717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400" dirty="0">
                          <a:effectLst/>
                        </a:rPr>
                        <a:t>Gets the mode of plug-in </a:t>
                      </a:r>
                      <a:r>
                        <a:rPr lang="en-US" sz="1400" dirty="0" smtClean="0">
                          <a:effectLst/>
                        </a:rPr>
                        <a:t>execution</a:t>
                      </a:r>
                      <a:r>
                        <a:rPr lang="en-US" sz="1400" baseline="0" dirty="0" smtClean="0">
                          <a:effectLst/>
                        </a:rPr>
                        <a:t> – Synchronous or Asynchronous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7177" marR="27177" marT="0" marB="0"/>
                </a:tc>
              </a:tr>
              <a:tr h="33985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400" u="none" strike="noStrike" dirty="0" err="1">
                          <a:effectLst/>
                        </a:rPr>
                        <a:t>OutputParameters</a:t>
                      </a:r>
                      <a:r>
                        <a:rPr lang="en-US" sz="1400" dirty="0">
                          <a:effectLst/>
                        </a:rPr>
                        <a:t>  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7177" marR="2717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Parameters </a:t>
                      </a:r>
                      <a:r>
                        <a:rPr lang="en-US" sz="1400" dirty="0">
                          <a:effectLst/>
                        </a:rPr>
                        <a:t>of the response message after the core platform operation has completed. 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7177" marR="27177" marT="0" marB="0"/>
                </a:tc>
              </a:tr>
              <a:tr h="24409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400" u="none" strike="noStrike" dirty="0" err="1">
                          <a:effectLst/>
                        </a:rPr>
                        <a:t>ParentContext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7177" marR="2717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400" dirty="0">
                          <a:effectLst/>
                        </a:rPr>
                        <a:t>Gets the execution context from the parent pipeline operation.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7177" marR="27177" marT="0" marB="0"/>
                </a:tc>
              </a:tr>
              <a:tr h="28956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400" u="none" strike="noStrike" dirty="0" err="1">
                          <a:effectLst/>
                        </a:rPr>
                        <a:t>PostEntityImages</a:t>
                      </a:r>
                      <a:r>
                        <a:rPr lang="en-US" sz="1400" dirty="0">
                          <a:effectLst/>
                        </a:rPr>
                        <a:t>  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7177" marR="2717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Properties </a:t>
                      </a:r>
                      <a:r>
                        <a:rPr lang="en-US" sz="1400" dirty="0">
                          <a:effectLst/>
                        </a:rPr>
                        <a:t>of the primary entity after the core platform operation has been completed. 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7177" marR="27177" marT="0" marB="0"/>
                </a:tc>
              </a:tr>
              <a:tr h="222072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400" u="none" strike="noStrike" dirty="0" err="1">
                          <a:effectLst/>
                        </a:rPr>
                        <a:t>PreEntityImages</a:t>
                      </a:r>
                      <a:r>
                        <a:rPr lang="en-US" sz="1400" dirty="0">
                          <a:effectLst/>
                        </a:rPr>
                        <a:t>  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7177" marR="2717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400" dirty="0">
                          <a:effectLst/>
                        </a:rPr>
                        <a:t>Gets the properties of the primary entity before the core platform operation has begins. 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7177" marR="27177" marT="0" marB="0"/>
                </a:tc>
              </a:tr>
              <a:tr h="250507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400" u="none" strike="noStrike" dirty="0" err="1">
                          <a:effectLst/>
                        </a:rPr>
                        <a:t>PrimaryEntityId</a:t>
                      </a:r>
                      <a:r>
                        <a:rPr lang="en-US" sz="1400" dirty="0">
                          <a:effectLst/>
                        </a:rPr>
                        <a:t>  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7177" marR="2717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400" dirty="0">
                          <a:effectLst/>
                        </a:rPr>
                        <a:t>Gets the </a:t>
                      </a:r>
                      <a:r>
                        <a:rPr lang="en-US" sz="1400" dirty="0" smtClean="0">
                          <a:effectLst/>
                        </a:rPr>
                        <a:t>GUID of </a:t>
                      </a:r>
                      <a:r>
                        <a:rPr lang="en-US" sz="1400" dirty="0">
                          <a:effectLst/>
                        </a:rPr>
                        <a:t>the primary entity for which the pipeline is processing events</a:t>
                      </a:r>
                      <a:r>
                        <a:rPr lang="en-US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7177" marR="27177" marT="0" marB="0"/>
                </a:tc>
              </a:tr>
              <a:tr h="15240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400" u="none" strike="noStrike" dirty="0" err="1">
                          <a:effectLst/>
                        </a:rPr>
                        <a:t>PrimaryEntityName</a:t>
                      </a:r>
                      <a:r>
                        <a:rPr lang="en-US" sz="1400" dirty="0">
                          <a:effectLst/>
                        </a:rPr>
                        <a:t>  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7177" marR="2717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400" dirty="0">
                          <a:effectLst/>
                        </a:rPr>
                        <a:t>Gets the name of the primary entity for which the pipeline is processing events. 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7177" marR="27177" marT="0" marB="0"/>
                </a:tc>
              </a:tr>
              <a:tr h="244095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400" u="none" strike="noStrike" dirty="0">
                          <a:effectLst/>
                        </a:rPr>
                        <a:t>Stage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7177" marR="2717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400" dirty="0">
                          <a:effectLst/>
                        </a:rPr>
                        <a:t>Gets the stage in the execution pipeline that a </a:t>
                      </a:r>
                      <a:r>
                        <a:rPr lang="en-US" sz="1400" dirty="0" smtClean="0">
                          <a:effectLst/>
                        </a:rPr>
                        <a:t>plug-in </a:t>
                      </a:r>
                      <a:r>
                        <a:rPr lang="en-US" sz="1400" dirty="0">
                          <a:effectLst/>
                        </a:rPr>
                        <a:t>is registered for. 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7177" marR="27177" marT="0" marB="0"/>
                </a:tc>
              </a:tr>
              <a:tr h="287083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400" u="none" strike="noStrike" dirty="0" err="1" smtClean="0">
                          <a:effectLst/>
                        </a:rPr>
                        <a:t>UserId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7177" marR="27177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The GUID </a:t>
                      </a:r>
                      <a:r>
                        <a:rPr lang="en-US" sz="1400" dirty="0">
                          <a:effectLst/>
                        </a:rPr>
                        <a:t>of the system user for whom the plug-in invokes web service methods on behalf of</a:t>
                      </a:r>
                      <a:r>
                        <a:rPr lang="en-US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27177" marR="2717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09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CRM Organization Service can be accessed using the </a:t>
            </a:r>
            <a:r>
              <a:rPr lang="en-US" sz="2400" dirty="0" err="1"/>
              <a:t>CreateOrganizationService</a:t>
            </a:r>
            <a:r>
              <a:rPr lang="en-US" sz="2400" dirty="0"/>
              <a:t>.</a:t>
            </a:r>
          </a:p>
          <a:p>
            <a:r>
              <a:rPr lang="en-US" sz="2400" dirty="0"/>
              <a:t>The service may be created under the context of the user or service that initiated the action that caused the plugin to fire, or, the user defined during plugin registration.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209" y="3409950"/>
            <a:ext cx="760358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0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Designing your plug–in</a:t>
            </a:r>
          </a:p>
          <a:p>
            <a:r>
              <a:rPr lang="en-US" dirty="0" smtClean="0"/>
              <a:t>Plug–in components and configuration</a:t>
            </a:r>
          </a:p>
          <a:p>
            <a:r>
              <a:rPr lang="en-US" dirty="0" smtClean="0"/>
              <a:t>Plug–in registration</a:t>
            </a:r>
          </a:p>
          <a:p>
            <a:r>
              <a:rPr lang="en-US" dirty="0" smtClean="0"/>
              <a:t>Working with Visual Studio</a:t>
            </a:r>
          </a:p>
          <a:p>
            <a:r>
              <a:rPr lang="en-US" dirty="0" smtClean="0"/>
              <a:t>Writing code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InputParameters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Input parameters contain data being passed into the plugin</a:t>
            </a:r>
          </a:p>
          <a:p>
            <a:r>
              <a:rPr lang="en-US" sz="2800" dirty="0"/>
              <a:t>The contents of </a:t>
            </a:r>
            <a:r>
              <a:rPr lang="en-US" sz="2800" dirty="0" err="1"/>
              <a:t>InputParameters</a:t>
            </a:r>
            <a:r>
              <a:rPr lang="en-US" sz="2800" dirty="0"/>
              <a:t> depends on the SDK Message being processed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3367826"/>
            <a:ext cx="7315200" cy="1413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758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Plug–in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310" y="1200149"/>
            <a:ext cx="4366837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8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998662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10207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 smtClean="0"/>
              <a:t>Dynamics CRM Deep Dive: Plug–ins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tinyurl.com/DeepDivePluginBook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2400" dirty="0" smtClean="0"/>
              <a:t>Pre–release price of $39.95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364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Turn your .NET Developer into a </a:t>
            </a:r>
          </a:p>
          <a:p>
            <a:pPr marL="0" indent="0" algn="ctr">
              <a:buNone/>
            </a:pPr>
            <a:r>
              <a:rPr lang="en-US" dirty="0" smtClean="0"/>
              <a:t>Dynamics CRM Developer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August 31</a:t>
            </a:r>
            <a:r>
              <a:rPr lang="en-US" baseline="30000" dirty="0" smtClean="0"/>
              <a:t>st</a:t>
            </a:r>
            <a:r>
              <a:rPr lang="en-US" dirty="0" smtClean="0"/>
              <a:t>–September 4</a:t>
            </a:r>
            <a:r>
              <a:rPr lang="en-US" baseline="30000" dirty="0" smtClean="0"/>
              <a:t>th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tinyurl.com/DotNetCrmDeveloper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Future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Development</a:t>
            </a:r>
          </a:p>
          <a:p>
            <a:pPr marL="400050" lvl="1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tinyurl.com/JavaScriptDevelopment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Plug–in Development</a:t>
            </a:r>
          </a:p>
          <a:p>
            <a:pPr marL="40005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tinyurl.com/CrmPluginDevelopment</a:t>
            </a:r>
            <a:endParaRPr lang="en-US" dirty="0" smtClean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Tools</a:t>
            </a:r>
          </a:p>
          <a:p>
            <a:pPr lvl="1"/>
            <a:r>
              <a:rPr lang="en-US" dirty="0"/>
              <a:t>Visual Studio 2010/2012</a:t>
            </a:r>
          </a:p>
          <a:p>
            <a:pPr lvl="1"/>
            <a:r>
              <a:rPr lang="en-US" dirty="0"/>
              <a:t>Visual Studio Plugin Templates</a:t>
            </a:r>
          </a:p>
          <a:p>
            <a:pPr lvl="1"/>
            <a:r>
              <a:rPr lang="en-US" dirty="0"/>
              <a:t>Dynamics CRM SDK</a:t>
            </a:r>
          </a:p>
          <a:p>
            <a:endParaRPr lang="en-US" dirty="0"/>
          </a:p>
          <a:p>
            <a:r>
              <a:rPr lang="en-US" dirty="0"/>
              <a:t>Setting up a development environment</a:t>
            </a:r>
          </a:p>
          <a:p>
            <a:pPr lvl="1"/>
            <a:r>
              <a:rPr lang="en-US" dirty="0"/>
              <a:t>Development server</a:t>
            </a:r>
          </a:p>
          <a:p>
            <a:pPr lvl="1"/>
            <a:r>
              <a:rPr lang="en-US" dirty="0"/>
              <a:t>Virtual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0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0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1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Plug–in?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compiled assembly (.DLL) that is installed into the Dynamics CRM event pipeline</a:t>
            </a:r>
          </a:p>
          <a:p>
            <a:r>
              <a:rPr lang="en-US" dirty="0" smtClean="0"/>
              <a:t>Configured by the developer to execute on specific conditions, on specific entities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5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Plug–ins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Written using the same tools and programming languages as Dynamics CRM itself.</a:t>
            </a:r>
          </a:p>
          <a:p>
            <a:r>
              <a:rPr lang="en-US" dirty="0" smtClean="0"/>
              <a:t>Once registered, Dynamics CRM has no idea that it is executing your code vs. its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000" dirty="0" smtClean="0"/>
              <a:t>Designing</a:t>
            </a:r>
            <a:br>
              <a:rPr lang="en-US" sz="8000" dirty="0" smtClean="0"/>
            </a:br>
            <a:r>
              <a:rPr lang="en-US" sz="8000" dirty="0" smtClean="0"/>
              <a:t>Your Plug–in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92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16873</TotalTime>
  <Words>1018</Words>
  <Application>Microsoft Office PowerPoint</Application>
  <PresentationFormat>On-screen Show (16:9)</PresentationFormat>
  <Paragraphs>219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Times New Roman</vt:lpstr>
      <vt:lpstr>Office Theme</vt:lpstr>
      <vt:lpstr>Dynamics CRM  Plugin Development Basics</vt:lpstr>
      <vt:lpstr>Mitch Milam</vt:lpstr>
      <vt:lpstr>Teaching Tuesdays</vt:lpstr>
      <vt:lpstr>Agenda</vt:lpstr>
      <vt:lpstr>Getting Started</vt:lpstr>
      <vt:lpstr>PowerPoint Presentation</vt:lpstr>
      <vt:lpstr>What is a Plug–in?</vt:lpstr>
      <vt:lpstr>Why Plug–ins</vt:lpstr>
      <vt:lpstr>PowerPoint Presentation</vt:lpstr>
      <vt:lpstr>Plug–in Design Considerations</vt:lpstr>
      <vt:lpstr>Plug–in Design Considerations</vt:lpstr>
      <vt:lpstr>Plug–in Design Considerations</vt:lpstr>
      <vt:lpstr>Plug–in Design Considerations</vt:lpstr>
      <vt:lpstr>PowerPoint Presentation</vt:lpstr>
      <vt:lpstr>Plug–in Components</vt:lpstr>
      <vt:lpstr>Plug–in Configuration</vt:lpstr>
      <vt:lpstr>Plug–in Messages</vt:lpstr>
      <vt:lpstr>Plug–in Modes</vt:lpstr>
      <vt:lpstr>Plug–in Stages</vt:lpstr>
      <vt:lpstr>Execution Pipeline</vt:lpstr>
      <vt:lpstr>Execution Pipeline</vt:lpstr>
      <vt:lpstr>PowerPoint Presentation</vt:lpstr>
      <vt:lpstr>Plug–in Registration</vt:lpstr>
      <vt:lpstr>Plug–in Registration Tool</vt:lpstr>
      <vt:lpstr>Plug–in Steps</vt:lpstr>
      <vt:lpstr>Plug–in Step Properties</vt:lpstr>
      <vt:lpstr>Plug–in Step Configuration</vt:lpstr>
      <vt:lpstr>PowerPoint Presentation</vt:lpstr>
      <vt:lpstr>Developing Plug–ins</vt:lpstr>
      <vt:lpstr>Developing Plug–ins</vt:lpstr>
      <vt:lpstr>Developing Plug–ins</vt:lpstr>
      <vt:lpstr>Required Assemblies</vt:lpstr>
      <vt:lpstr>Signing the Assembly</vt:lpstr>
      <vt:lpstr>PowerPoint Presentation</vt:lpstr>
      <vt:lpstr>IPlugin Class</vt:lpstr>
      <vt:lpstr>Execute Method</vt:lpstr>
      <vt:lpstr>Plug–in Execution Context</vt:lpstr>
      <vt:lpstr>Plug–in Execution Context Properties</vt:lpstr>
      <vt:lpstr>Organization Service</vt:lpstr>
      <vt:lpstr>InputParameters</vt:lpstr>
      <vt:lpstr>Sample Plug–in</vt:lpstr>
      <vt:lpstr>Questions?</vt:lpstr>
      <vt:lpstr>Announcing!</vt:lpstr>
      <vt:lpstr>Upcoming Training</vt:lpstr>
      <vt:lpstr>Possible Future Training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483</cp:revision>
  <cp:lastPrinted>2014-08-04T20:14:51Z</cp:lastPrinted>
  <dcterms:created xsi:type="dcterms:W3CDTF">2014-08-03T21:50:47Z</dcterms:created>
  <dcterms:modified xsi:type="dcterms:W3CDTF">2015-08-26T14:53:15Z</dcterms:modified>
</cp:coreProperties>
</file>