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2"/>
  </p:handoutMasterIdLst>
  <p:sldIdLst>
    <p:sldId id="256" r:id="rId2"/>
    <p:sldId id="347" r:id="rId3"/>
    <p:sldId id="348" r:id="rId4"/>
    <p:sldId id="257" r:id="rId5"/>
    <p:sldId id="349" r:id="rId6"/>
    <p:sldId id="355" r:id="rId7"/>
    <p:sldId id="352" r:id="rId8"/>
    <p:sldId id="369" r:id="rId9"/>
    <p:sldId id="350" r:id="rId10"/>
    <p:sldId id="351" r:id="rId11"/>
    <p:sldId id="353" r:id="rId12"/>
    <p:sldId id="354" r:id="rId13"/>
    <p:sldId id="33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6" r:id="rId23"/>
    <p:sldId id="367" r:id="rId24"/>
    <p:sldId id="364" r:id="rId25"/>
    <p:sldId id="365" r:id="rId26"/>
    <p:sldId id="368" r:id="rId27"/>
    <p:sldId id="370" r:id="rId28"/>
    <p:sldId id="341" r:id="rId29"/>
    <p:sldId id="293" r:id="rId30"/>
    <p:sldId id="30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6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maccelerators.net/dynamics-crm-4-0-2011-upgrade-ti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mdotnetmigrator.codeple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CRM Upgrade Processes and </a:t>
            </a:r>
            <a:r>
              <a:rPr lang="en-US" dirty="0" smtClean="0"/>
              <a:t>Procedures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#2: Production Database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up your production database</a:t>
            </a:r>
          </a:p>
          <a:p>
            <a:r>
              <a:rPr lang="en-US" dirty="0" smtClean="0"/>
              <a:t>Restore it to either your production duplicate or to the next version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#3: Database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unnecessary Asynchronous Operation jobs</a:t>
            </a:r>
          </a:p>
          <a:p>
            <a:r>
              <a:rPr lang="en-US" dirty="0" smtClean="0"/>
              <a:t>Remove old Sync tables</a:t>
            </a:r>
          </a:p>
          <a:p>
            <a:r>
              <a:rPr lang="en-US" dirty="0" smtClean="0"/>
              <a:t>Shrink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#4: Perform First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Again, assuming 4.0 to 2011</a:t>
            </a:r>
          </a:p>
          <a:p>
            <a:r>
              <a:rPr lang="en-US" dirty="0" smtClean="0"/>
              <a:t>Import database using Deployment Manager</a:t>
            </a:r>
          </a:p>
          <a:p>
            <a:r>
              <a:rPr lang="en-US" dirty="0" smtClean="0"/>
              <a:t>Correct any conditions that prevent an upgrade</a:t>
            </a:r>
          </a:p>
          <a:p>
            <a:r>
              <a:rPr lang="en-US" dirty="0" smtClean="0"/>
              <a:t>Perform the upgrade</a:t>
            </a:r>
          </a:p>
          <a:p>
            <a:r>
              <a:rPr lang="en-US" dirty="0" smtClean="0"/>
              <a:t>Create a backup of the database, post–upgrade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2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#2: Source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simply </a:t>
            </a:r>
            <a:r>
              <a:rPr lang="en-US" i="1" dirty="0" smtClean="0"/>
              <a:t>must</a:t>
            </a:r>
            <a:r>
              <a:rPr lang="en-US" dirty="0" smtClean="0"/>
              <a:t> implement some type of source control system</a:t>
            </a:r>
          </a:p>
          <a:p>
            <a:pPr lvl="1"/>
            <a:r>
              <a:rPr lang="en-US" dirty="0" smtClean="0"/>
              <a:t>TFS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Integrated issue–tracking is a must–have</a:t>
            </a:r>
          </a:p>
          <a:p>
            <a:r>
              <a:rPr lang="en-US" dirty="0" smtClean="0"/>
              <a:t>Create processes to guide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#5: JavaScript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Convert the object model from 4.0 to 2011</a:t>
            </a:r>
          </a:p>
          <a:p>
            <a:r>
              <a:rPr lang="en-US" dirty="0" smtClean="0"/>
              <a:t>Remove unsupported code</a:t>
            </a:r>
          </a:p>
          <a:p>
            <a:r>
              <a:rPr lang="en-US" dirty="0" smtClean="0"/>
              <a:t>Remove/Change web service calls</a:t>
            </a:r>
          </a:p>
          <a:p>
            <a:r>
              <a:rPr lang="en-US" b="1" i="1" dirty="0" smtClean="0"/>
              <a:t>Now is a good time to make architectural changes</a:t>
            </a:r>
            <a:endParaRPr lang="en-US" b="1" i="1" dirty="0"/>
          </a:p>
          <a:p>
            <a:endParaRPr lang="en-US" dirty="0" smtClean="0"/>
          </a:p>
          <a:p>
            <a:r>
              <a:rPr lang="en-US" dirty="0" smtClean="0"/>
              <a:t>Tips–Tricks–Resources</a:t>
            </a:r>
          </a:p>
          <a:p>
            <a:pPr marL="0" indent="0" algn="ctr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www.crmaccelerators.net/dynamics-crm-4-0-2011-upgrade-tips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5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#6: .NET Code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includes plug–ins, custom web pages, custom integration</a:t>
            </a:r>
          </a:p>
          <a:p>
            <a:r>
              <a:rPr lang="en-US" dirty="0" smtClean="0"/>
              <a:t>Complete replacement of all CRM–related object model code</a:t>
            </a:r>
          </a:p>
          <a:p>
            <a:r>
              <a:rPr lang="en-US" dirty="0"/>
              <a:t>.NET Code Migrator for Dynamics </a:t>
            </a:r>
            <a:r>
              <a:rPr lang="en-US" dirty="0" smtClean="0"/>
              <a:t>CRM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crmdotnetmigrator.codeplex.com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1638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#7: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and lots of testing</a:t>
            </a:r>
          </a:p>
          <a:p>
            <a:r>
              <a:rPr lang="en-US" dirty="0" smtClean="0"/>
              <a:t>Compare functionality with original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30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#8: Migrate to CRM 2013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 up the CRM 2011 database</a:t>
            </a:r>
          </a:p>
          <a:p>
            <a:r>
              <a:rPr lang="en-US" dirty="0" smtClean="0"/>
              <a:t>Restore to the CRM 2013 server</a:t>
            </a:r>
          </a:p>
          <a:p>
            <a:r>
              <a:rPr lang="en-US" dirty="0" smtClean="0"/>
              <a:t>Import organization using Deployment Manager</a:t>
            </a:r>
          </a:p>
          <a:p>
            <a:r>
              <a:rPr lang="en-US" dirty="0" smtClean="0"/>
              <a:t>Correct any issues that prevent import</a:t>
            </a:r>
          </a:p>
          <a:p>
            <a:r>
              <a:rPr lang="en-US" dirty="0" smtClean="0"/>
              <a:t>Complete import</a:t>
            </a:r>
          </a:p>
          <a:p>
            <a:r>
              <a:rPr lang="en-US" dirty="0" smtClean="0"/>
              <a:t>Back up database</a:t>
            </a:r>
          </a:p>
        </p:txBody>
      </p:sp>
    </p:spTree>
    <p:extLst>
      <p:ext uri="{BB962C8B-B14F-4D97-AF65-F5344CB8AC3E}">
        <p14:creationId xmlns:p14="http://schemas.microsoft.com/office/powerpoint/2010/main" val="422314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#9: CRM 2013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differences between 2011 and 2013</a:t>
            </a:r>
          </a:p>
          <a:p>
            <a:r>
              <a:rPr lang="en-US" dirty="0" smtClean="0"/>
              <a:t>Verify JavaScript</a:t>
            </a:r>
          </a:p>
          <a:p>
            <a:r>
              <a:rPr lang="en-US" dirty="0" smtClean="0"/>
              <a:t>Verify .NET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1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#10: Migrate to CRM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 up the CRM 2013 database</a:t>
            </a:r>
          </a:p>
          <a:p>
            <a:r>
              <a:rPr lang="en-US" dirty="0" smtClean="0"/>
              <a:t>Restore to the CRM 2015 server</a:t>
            </a:r>
          </a:p>
          <a:p>
            <a:r>
              <a:rPr lang="en-US" dirty="0" smtClean="0"/>
              <a:t>Import organization using Deployment Manager</a:t>
            </a:r>
          </a:p>
          <a:p>
            <a:r>
              <a:rPr lang="en-US" dirty="0" smtClean="0"/>
              <a:t>Correct any issues that prevent import</a:t>
            </a:r>
          </a:p>
          <a:p>
            <a:r>
              <a:rPr lang="en-US" dirty="0" smtClean="0"/>
              <a:t>Complete import</a:t>
            </a:r>
          </a:p>
          <a:p>
            <a:r>
              <a:rPr lang="en-US" dirty="0" smtClean="0"/>
              <a:t>Back up database</a:t>
            </a:r>
          </a:p>
        </p:txBody>
      </p:sp>
    </p:spTree>
    <p:extLst>
      <p:ext uri="{BB962C8B-B14F-4D97-AF65-F5344CB8AC3E}">
        <p14:creationId xmlns:p14="http://schemas.microsoft.com/office/powerpoint/2010/main" val="24113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dirty="0" smtClean="0"/>
              <a:t>Nine–Time 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</a:p>
          <a:p>
            <a:pPr lvl="2"/>
            <a:r>
              <a:rPr lang="en-US" sz="2000" dirty="0" smtClean="0"/>
              <a:t>Infinite–x.net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39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#11: CRM 2015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differences between 2013 and 2015</a:t>
            </a:r>
          </a:p>
          <a:p>
            <a:r>
              <a:rPr lang="en-US" dirty="0" smtClean="0"/>
              <a:t>Verify JavaScript</a:t>
            </a:r>
          </a:p>
          <a:p>
            <a:r>
              <a:rPr lang="en-US" dirty="0" smtClean="0"/>
              <a:t>Verify .NET code</a:t>
            </a:r>
          </a:p>
          <a:p>
            <a:r>
              <a:rPr lang="en-US" dirty="0" smtClean="0"/>
              <a:t>Test integration </a:t>
            </a:r>
            <a:r>
              <a:rPr lang="en-US" smtClean="0"/>
              <a:t>as necessary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5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#12: Export Solution(s)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solution that contains any entity that was modified during the migration</a:t>
            </a:r>
          </a:p>
          <a:p>
            <a:r>
              <a:rPr lang="en-US" dirty="0" smtClean="0"/>
              <a:t>In most cases, you cannot export and successfully import the Default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1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#13: Reset 2015 Test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Delete the organization using Deployment Manager</a:t>
            </a:r>
          </a:p>
          <a:p>
            <a:r>
              <a:rPr lang="en-US" dirty="0" smtClean="0"/>
              <a:t>Detach the database from SQL</a:t>
            </a:r>
          </a:p>
          <a:p>
            <a:r>
              <a:rPr lang="en-US" dirty="0" smtClean="0"/>
              <a:t>Move database to a backup area</a:t>
            </a:r>
          </a:p>
          <a:p>
            <a:r>
              <a:rPr lang="en-US" dirty="0" smtClean="0"/>
              <a:t>Restore 2013 database</a:t>
            </a:r>
          </a:p>
          <a:p>
            <a:r>
              <a:rPr lang="en-US" dirty="0" smtClean="0"/>
              <a:t>Import 2013 database using Deployment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#14: Retest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the solution exported in Step #12.</a:t>
            </a:r>
          </a:p>
          <a:p>
            <a:r>
              <a:rPr lang="en-US" dirty="0" smtClean="0"/>
              <a:t>If errors occurred during the import</a:t>
            </a:r>
          </a:p>
          <a:p>
            <a:pPr lvl="1"/>
            <a:r>
              <a:rPr lang="en-US" dirty="0" smtClean="0"/>
              <a:t>Restore the database from Step #13</a:t>
            </a:r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Repeat steps 12–13</a:t>
            </a:r>
          </a:p>
          <a:p>
            <a:r>
              <a:rPr lang="en-US" dirty="0" smtClean="0"/>
              <a:t>Test 2015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4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 #15: Production Migration Prep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test environments</a:t>
            </a:r>
          </a:p>
          <a:p>
            <a:pPr lvl="1"/>
            <a:r>
              <a:rPr lang="en-US" dirty="0" smtClean="0"/>
              <a:t>Disable then delete CRM organization from </a:t>
            </a:r>
            <a:r>
              <a:rPr lang="en-US" dirty="0"/>
              <a:t>D</a:t>
            </a:r>
            <a:r>
              <a:rPr lang="en-US" dirty="0" smtClean="0"/>
              <a:t>eployment Manager</a:t>
            </a:r>
          </a:p>
          <a:p>
            <a:pPr lvl="1"/>
            <a:r>
              <a:rPr lang="en-US" dirty="0" smtClean="0"/>
              <a:t>Detach the organization database</a:t>
            </a:r>
          </a:p>
          <a:p>
            <a:pPr lvl="1"/>
            <a:r>
              <a:rPr lang="en-US" dirty="0" smtClean="0"/>
              <a:t>Move the organization database to a backup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89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#16: Production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the process over from scratch:</a:t>
            </a:r>
          </a:p>
          <a:p>
            <a:pPr lvl="1"/>
            <a:r>
              <a:rPr lang="en-US" dirty="0" smtClean="0"/>
              <a:t>Move 4.0 to 2011</a:t>
            </a:r>
          </a:p>
          <a:p>
            <a:pPr lvl="1"/>
            <a:r>
              <a:rPr lang="en-US" dirty="0" smtClean="0"/>
              <a:t>Move 2011 to 2013</a:t>
            </a:r>
          </a:p>
          <a:p>
            <a:pPr lvl="1"/>
            <a:r>
              <a:rPr lang="en-US" dirty="0" smtClean="0"/>
              <a:t>Move 2013 to 2015</a:t>
            </a:r>
          </a:p>
          <a:p>
            <a:pPr lvl="1"/>
            <a:r>
              <a:rPr lang="en-US" dirty="0" smtClean="0"/>
              <a:t>Restore exported migration solution</a:t>
            </a:r>
          </a:p>
          <a:p>
            <a:pPr lvl="1"/>
            <a:r>
              <a:rPr lang="en-US" dirty="0" smtClean="0"/>
              <a:t>Test, test,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6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17: Final 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final server components like:</a:t>
            </a:r>
          </a:p>
          <a:p>
            <a:pPr lvl="1"/>
            <a:r>
              <a:rPr lang="en-US" dirty="0" smtClean="0"/>
              <a:t>Email Router</a:t>
            </a:r>
          </a:p>
          <a:p>
            <a:pPr lvl="1"/>
            <a:r>
              <a:rPr lang="en-US" dirty="0" smtClean="0"/>
              <a:t>Outlook client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from scratch</a:t>
            </a:r>
          </a:p>
          <a:p>
            <a:r>
              <a:rPr lang="en-US" dirty="0" smtClean="0"/>
              <a:t>Migrate only relevant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strike="sngStrike" dirty="0" smtClean="0">
                <a:hlinkClick r:id="rId2"/>
              </a:rPr>
              <a:t>http://tinyurl.com/TeachingTuesdays</a:t>
            </a:r>
            <a:endParaRPr lang="en-US" strike="sngStrike" dirty="0" smtClean="0"/>
          </a:p>
          <a:p>
            <a:pPr marL="457200" lvl="1" indent="0">
              <a:buNone/>
            </a:pPr>
            <a:r>
              <a:rPr lang="en-US" sz="1800" smtClean="0"/>
              <a:t>(Searching </a:t>
            </a:r>
            <a:r>
              <a:rPr lang="en-US" sz="1800" dirty="0" smtClean="0"/>
              <a:t>for a new home. Just email me with ideas.)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upgrade process flow</a:t>
            </a:r>
          </a:p>
          <a:p>
            <a:r>
              <a:rPr lang="en-US" dirty="0" smtClean="0"/>
              <a:t>Steps to move from 4.0 to 2015</a:t>
            </a:r>
          </a:p>
          <a:p>
            <a:r>
              <a:rPr lang="en-US" dirty="0" smtClean="0"/>
              <a:t>Upgrade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 Process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85" y="2301792"/>
            <a:ext cx="6125430" cy="1190791"/>
          </a:xfrm>
        </p:spPr>
      </p:pic>
    </p:spTree>
    <p:extLst>
      <p:ext uri="{BB962C8B-B14F-4D97-AF65-F5344CB8AC3E}">
        <p14:creationId xmlns:p14="http://schemas.microsoft.com/office/powerpoint/2010/main" val="300082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discussion we assume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are migrating from 4.0</a:t>
            </a:r>
          </a:p>
          <a:p>
            <a:pPr lvl="1"/>
            <a:r>
              <a:rPr lang="en-US" dirty="0" smtClean="0"/>
              <a:t>Or, you have previously upgraded from 4.0 to 2011</a:t>
            </a:r>
          </a:p>
          <a:p>
            <a:pPr lvl="1"/>
            <a:r>
              <a:rPr lang="en-US" dirty="0" smtClean="0"/>
              <a:t>This discussion also applies to on–premise CRM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Consideration #1: Duplication of Production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create a duplicate a duplicate of your production environment?</a:t>
            </a:r>
          </a:p>
          <a:p>
            <a:r>
              <a:rPr lang="en-US" dirty="0" smtClean="0"/>
              <a:t>Some cleanup operations may need to be performed in that environment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Consideration </a:t>
            </a:r>
            <a:r>
              <a:rPr lang="en-US" sz="3600" dirty="0" smtClean="0"/>
              <a:t>#2: Third–Party Solutions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plan for handling third–party solutions</a:t>
            </a:r>
          </a:p>
          <a:p>
            <a:r>
              <a:rPr lang="en-US" dirty="0" smtClean="0"/>
              <a:t>Work with the ISVs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#1: </a:t>
            </a:r>
            <a:r>
              <a:rPr lang="en-US" dirty="0"/>
              <a:t>Environment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virtual machines</a:t>
            </a:r>
          </a:p>
          <a:p>
            <a:r>
              <a:rPr lang="en-US" dirty="0" smtClean="0"/>
              <a:t>Install appropriate CRM version</a:t>
            </a:r>
          </a:p>
          <a:p>
            <a:r>
              <a:rPr lang="en-US" dirty="0" smtClean="0"/>
              <a:t>Install additional required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6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12555</TotalTime>
  <Words>680</Words>
  <Application>Microsoft Office PowerPoint</Application>
  <PresentationFormat>On-screen Show (16:9)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Dynamics CRM Upgrade Processes and Procedures </vt:lpstr>
      <vt:lpstr>Mitch Milam</vt:lpstr>
      <vt:lpstr>Teaching Tuesdays</vt:lpstr>
      <vt:lpstr>Agenda</vt:lpstr>
      <vt:lpstr>Upgrade Process Flow</vt:lpstr>
      <vt:lpstr>Discussion Path</vt:lpstr>
      <vt:lpstr>Consideration #1: Duplication of Production</vt:lpstr>
      <vt:lpstr>Consideration #2: Third–Party Solutions</vt:lpstr>
      <vt:lpstr>Step #1: Environment Preparation</vt:lpstr>
      <vt:lpstr>Step #2: Production Database Backup</vt:lpstr>
      <vt:lpstr>Step #3: Database cleanup</vt:lpstr>
      <vt:lpstr>Step #4: Perform First Upgrade</vt:lpstr>
      <vt:lpstr>Consideration #2: Source Control</vt:lpstr>
      <vt:lpstr>Step #5: JavaScript Cleanup</vt:lpstr>
      <vt:lpstr>Step #6: .NET Code Cleanup</vt:lpstr>
      <vt:lpstr>Step #7: Testing</vt:lpstr>
      <vt:lpstr>Step #8: Migrate to CRM 2013</vt:lpstr>
      <vt:lpstr>Step #9: CRM 2013 Testing</vt:lpstr>
      <vt:lpstr>Step #10: Migrate to CRM 2015</vt:lpstr>
      <vt:lpstr>Step #11: CRM 2015 Testing</vt:lpstr>
      <vt:lpstr>Step #12: Export Solution(s)</vt:lpstr>
      <vt:lpstr>Step #13: Reset 2015 Test Environment</vt:lpstr>
      <vt:lpstr>Step #14: Retest Migration</vt:lpstr>
      <vt:lpstr>Step #15: Production Migration Prep</vt:lpstr>
      <vt:lpstr>Step #16: Production Migration</vt:lpstr>
      <vt:lpstr>Step 17: Final Integration Testing</vt:lpstr>
      <vt:lpstr>Alternative Method</vt:lpstr>
      <vt:lpstr>What Did I Miss?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424</cp:revision>
  <cp:lastPrinted>2014-08-04T20:14:51Z</cp:lastPrinted>
  <dcterms:created xsi:type="dcterms:W3CDTF">2014-08-03T21:50:47Z</dcterms:created>
  <dcterms:modified xsi:type="dcterms:W3CDTF">2015-09-22T15:43:21Z</dcterms:modified>
</cp:coreProperties>
</file>