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259" r:id="rId6"/>
    <p:sldId id="260" r:id="rId7"/>
    <p:sldId id="267" r:id="rId8"/>
    <p:sldId id="265" r:id="rId9"/>
    <p:sldId id="261" r:id="rId10"/>
    <p:sldId id="262" r:id="rId11"/>
    <p:sldId id="26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04" autoAdjust="0"/>
  </p:normalViewPr>
  <p:slideViewPr>
    <p:cSldViewPr>
      <p:cViewPr>
        <p:scale>
          <a:sx n="131" d="100"/>
          <a:sy n="131" d="100"/>
        </p:scale>
        <p:origin x="-105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81E71-EB26-4D26-826A-FAA72DFD8412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CDECA-0276-442E-9B98-1B410CB04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tips:</a:t>
            </a:r>
          </a:p>
          <a:p>
            <a:r>
              <a:rPr lang="en-US" dirty="0" smtClean="0"/>
              <a:t>1</a:t>
            </a:r>
            <a:r>
              <a:rPr lang="en-US" baseline="0" dirty="0" smtClean="0"/>
              <a:t> – Enable HTTP compression in IIS</a:t>
            </a:r>
          </a:p>
          <a:p>
            <a:r>
              <a:rPr lang="en-US" baseline="0" dirty="0" smtClean="0"/>
              <a:t>2 - </a:t>
            </a:r>
            <a:r>
              <a:rPr lang="en-US" baseline="0" dirty="0" err="1" smtClean="0"/>
              <a:t>TempDB</a:t>
            </a:r>
            <a:r>
              <a:rPr lang="en-US" baseline="0" dirty="0" smtClean="0"/>
              <a:t> table larger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CDECA-0276-442E-9B98-1B410CB043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3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6350"/>
            <a:ext cx="7772400" cy="1102519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3181"/>
            <a:ext cx="6400800" cy="10453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23" y="-19050"/>
            <a:ext cx="362677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7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82" y="3943350"/>
            <a:ext cx="2750470" cy="118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50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74219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5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99272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59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0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0"/>
            <a:ext cx="2057400" cy="4093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0"/>
            <a:ext cx="6019800" cy="40933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553891"/>
            <a:ext cx="7772400" cy="1021556"/>
          </a:xfrm>
        </p:spPr>
        <p:txBody>
          <a:bodyPr anchor="t">
            <a:normAutofit/>
          </a:bodyPr>
          <a:lstStyle>
            <a:lvl1pPr algn="l">
              <a:defRPr sz="3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428750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45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52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46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0433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31718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39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15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B7C3-DEFA-4C21-954B-E7C070E345AE}" type="datetimeFigureOut">
              <a:rPr lang="en-US" smtClean="0"/>
              <a:t>10/18/2013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0" y="4403598"/>
            <a:ext cx="731520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en-US">
              <a:solidFill>
                <a:srgbClr val="CD0920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1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06" y="4324350"/>
            <a:ext cx="3516339" cy="886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39999"/>
                  </a:schemeClr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1400" y="4403598"/>
            <a:ext cx="1692597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64269"/>
            <a:ext cx="494649" cy="49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599501" y="4639620"/>
            <a:ext cx="15392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TeX Gyre Adventor Bold" charset="0"/>
                <a:ea typeface="ＭＳ Ｐゴシック" charset="0"/>
                <a:cs typeface="TeX Gyre Adventor Bold" charset="0"/>
                <a:sym typeface="TeX Gyre Adventor Bold" charset="0"/>
              </a:rPr>
              <a:t>#</a:t>
            </a:r>
            <a:r>
              <a:rPr lang="en-US" sz="1400" dirty="0" err="1" smtClean="0">
                <a:solidFill>
                  <a:srgbClr val="FFFFFF"/>
                </a:solidFill>
                <a:latin typeface="TeX Gyre Adventor Bold" charset="0"/>
                <a:ea typeface="ＭＳ Ｐゴシック" charset="0"/>
                <a:cs typeface="TeX Gyre Adventor Bold" charset="0"/>
                <a:sym typeface="TeX Gyre Adventor Bold" charset="0"/>
              </a:rPr>
              <a:t>CRMUGsummit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214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matt@clickdimension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Techie Talk:  Performance and Optimization Panel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523" y="1914307"/>
            <a:ext cx="4264171" cy="116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Panel of Experts!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Sarah </a:t>
            </a:r>
            <a:r>
              <a:rPr lang="en-US" dirty="0" err="1" smtClean="0"/>
              <a:t>Jelinek</a:t>
            </a:r>
            <a:r>
              <a:rPr lang="en-US" dirty="0" smtClean="0"/>
              <a:t>, Title, Company</a:t>
            </a:r>
            <a:endParaRPr lang="en-US" dirty="0"/>
          </a:p>
          <a:p>
            <a:r>
              <a:rPr lang="en-US" dirty="0" smtClean="0"/>
              <a:t>Mitch Milam, </a:t>
            </a:r>
            <a:r>
              <a:rPr lang="en-US" dirty="0" smtClean="0"/>
              <a:t>Head Coach, xRM Coaches</a:t>
            </a:r>
            <a:endParaRPr lang="en-US" dirty="0"/>
          </a:p>
          <a:p>
            <a:r>
              <a:rPr lang="en-US" dirty="0" smtClean="0"/>
              <a:t>Matt Wittemann, Chief Customer Officer, ClickDimensions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7597"/>
            <a:ext cx="7124700" cy="715631"/>
          </a:xfrm>
        </p:spPr>
        <p:txBody>
          <a:bodyPr>
            <a:noAutofit/>
          </a:bodyPr>
          <a:lstStyle/>
          <a:p>
            <a:r>
              <a:rPr lang="en-US" sz="3000" dirty="0" smtClean="0"/>
              <a:t>Sarah </a:t>
            </a:r>
            <a:r>
              <a:rPr lang="en-US" sz="3000" dirty="0" err="1" smtClean="0"/>
              <a:t>Jelinek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1800" dirty="0" smtClean="0"/>
              <a:t>Title, Company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Power user with Microsoft SharePoint</a:t>
            </a:r>
            <a:r>
              <a:rPr lang="en-US" sz="1800" baseline="30000" dirty="0"/>
              <a:t>®</a:t>
            </a:r>
            <a:r>
              <a:rPr lang="en-US" sz="1800" dirty="0"/>
              <a:t>2010, Microsoft Office</a:t>
            </a:r>
            <a:r>
              <a:rPr lang="en-US" sz="1800" baseline="30000" dirty="0"/>
              <a:t>®</a:t>
            </a:r>
            <a:r>
              <a:rPr lang="en-US" sz="1800" dirty="0"/>
              <a:t>2010, Microsoft Dynamics GP 2010, Microsoft FRX</a:t>
            </a:r>
            <a:r>
              <a:rPr lang="en-US" sz="1800" baseline="30000" dirty="0"/>
              <a:t>®</a:t>
            </a:r>
            <a:r>
              <a:rPr lang="en-US" sz="1800" dirty="0"/>
              <a:t>, Microsoft Forecaster 7.0, Management Reporter and Encore Project software</a:t>
            </a:r>
          </a:p>
          <a:p>
            <a:r>
              <a:rPr lang="en-US" sz="1800" dirty="0"/>
              <a:t>Deployed PowerPivot software in SharePoint 2010 to give staff access to data </a:t>
            </a:r>
          </a:p>
          <a:p>
            <a:r>
              <a:rPr lang="en-US" sz="1800" dirty="0"/>
              <a:t>About </a:t>
            </a:r>
            <a:r>
              <a:rPr lang="en-US" sz="1800" dirty="0" smtClean="0"/>
              <a:t>xxx</a:t>
            </a:r>
            <a:endParaRPr lang="en-US" sz="1800" dirty="0"/>
          </a:p>
          <a:p>
            <a:pPr lvl="1"/>
            <a:r>
              <a:rPr lang="en-US" sz="1800" dirty="0"/>
              <a:t>35 employees - Located in </a:t>
            </a:r>
            <a:r>
              <a:rPr lang="en-US" sz="1800" dirty="0" smtClean="0"/>
              <a:t>xxxx</a:t>
            </a:r>
            <a:endParaRPr lang="en-US" sz="1800" dirty="0"/>
          </a:p>
          <a:p>
            <a:pPr lvl="1"/>
            <a:r>
              <a:rPr lang="en-US" sz="1800" dirty="0"/>
              <a:t>Non-profit professional association with External Facing website and intranet in SharePoint 2010 </a:t>
            </a:r>
          </a:p>
        </p:txBody>
      </p:sp>
      <p:sp>
        <p:nvSpPr>
          <p:cNvPr id="4" name="Rectangle 3"/>
          <p:cNvSpPr/>
          <p:nvPr/>
        </p:nvSpPr>
        <p:spPr>
          <a:xfrm rot="20064152">
            <a:off x="2279717" y="1423814"/>
            <a:ext cx="5919890" cy="13157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5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Slide for each person </a:t>
            </a:r>
          </a:p>
          <a:p>
            <a:pPr algn="ctr"/>
            <a:r>
              <a:rPr lang="en-US" sz="405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 do </a:t>
            </a:r>
            <a:r>
              <a:rPr lang="en-US" sz="405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self introductions</a:t>
            </a:r>
            <a:endParaRPr lang="en-US" sz="405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28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7597"/>
            <a:ext cx="7124700" cy="715631"/>
          </a:xfrm>
        </p:spPr>
        <p:txBody>
          <a:bodyPr>
            <a:noAutofit/>
          </a:bodyPr>
          <a:lstStyle/>
          <a:p>
            <a:r>
              <a:rPr lang="en-US" sz="3000" dirty="0" smtClean="0"/>
              <a:t>Mitch Milam</a:t>
            </a:r>
            <a:br>
              <a:rPr lang="en-US" sz="3000" dirty="0" smtClean="0"/>
            </a:br>
            <a:r>
              <a:rPr lang="en-US" sz="1800" dirty="0" smtClean="0"/>
              <a:t>Head Coach, xRM Coaches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Seven-time MVP for Dynamics CRM</a:t>
            </a:r>
            <a:endParaRPr lang="en-US" sz="1800" dirty="0"/>
          </a:p>
          <a:p>
            <a:r>
              <a:rPr lang="en-US" sz="1800" dirty="0" smtClean="0"/>
              <a:t>Has worked with Dynamics CRM since 2005 (CRM 3.0)</a:t>
            </a:r>
          </a:p>
          <a:p>
            <a:r>
              <a:rPr lang="en-US" sz="1800" dirty="0" smtClean="0"/>
              <a:t>Currently </a:t>
            </a:r>
            <a:r>
              <a:rPr lang="en-US" sz="1800" dirty="0"/>
              <a:t>focuses on Dynamics </a:t>
            </a:r>
            <a:r>
              <a:rPr lang="en-US" sz="1800" dirty="0" smtClean="0"/>
              <a:t>CRM:</a:t>
            </a:r>
          </a:p>
          <a:p>
            <a:pPr lvl="1"/>
            <a:r>
              <a:rPr lang="en-US" sz="1400" dirty="0" smtClean="0"/>
              <a:t>Architecture</a:t>
            </a:r>
          </a:p>
          <a:p>
            <a:pPr lvl="1"/>
            <a:r>
              <a:rPr lang="en-US" sz="1400" dirty="0" smtClean="0"/>
              <a:t>Development</a:t>
            </a:r>
          </a:p>
          <a:p>
            <a:pPr lvl="1"/>
            <a:r>
              <a:rPr lang="en-US" sz="1400" dirty="0" smtClean="0"/>
              <a:t>Developer and administrator training</a:t>
            </a:r>
            <a:endParaRPr 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2" y="666750"/>
            <a:ext cx="1367943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75" y="2571750"/>
            <a:ext cx="1195755" cy="155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45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7597"/>
            <a:ext cx="7124700" cy="715631"/>
          </a:xfrm>
        </p:spPr>
        <p:txBody>
          <a:bodyPr>
            <a:noAutofit/>
          </a:bodyPr>
          <a:lstStyle/>
          <a:p>
            <a:r>
              <a:rPr lang="en-US" sz="3000" dirty="0" smtClean="0"/>
              <a:t>Matt Wittemann</a:t>
            </a:r>
            <a:br>
              <a:rPr lang="en-US" sz="3000" dirty="0" smtClean="0"/>
            </a:br>
            <a:r>
              <a:rPr lang="en-US" sz="1800" dirty="0" smtClean="0"/>
              <a:t>Chief Customer Officer, ClickDimensions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Oversee technical support, training and operations at ClickDimensions – the top-rated and most-rated ISV solution on the Dynamics Marketplace</a:t>
            </a:r>
            <a:endParaRPr lang="en-US" sz="1800" dirty="0"/>
          </a:p>
          <a:p>
            <a:r>
              <a:rPr lang="en-US" sz="1800" dirty="0" smtClean="0"/>
              <a:t>8-time recipient of the Microsoft Most Valuable Professional (MVP) award</a:t>
            </a:r>
            <a:endParaRPr lang="en-US" sz="1800" dirty="0"/>
          </a:p>
          <a:p>
            <a:r>
              <a:rPr lang="en-US" sz="1800" dirty="0" smtClean="0"/>
              <a:t>Author of ‘The Microsoft Dynamics CRM 2011 Administration Bible’ (Wiley, 2011)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8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100" dirty="0"/>
              <a:t>Interactive!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/>
              <a:t>Share experiences on </a:t>
            </a:r>
            <a:r>
              <a:rPr lang="en-US" sz="2100" dirty="0" smtClean="0"/>
              <a:t>CRM performance and </a:t>
            </a:r>
            <a:r>
              <a:rPr lang="en-US" sz="2100" dirty="0" err="1" smtClean="0"/>
              <a:t>optimizaton</a:t>
            </a:r>
            <a:endParaRPr lang="en-US" sz="2100" dirty="0"/>
          </a:p>
          <a:p>
            <a:pPr>
              <a:buFont typeface="Wingdings" pitchFamily="2" charset="2"/>
              <a:buChar char="§"/>
            </a:pPr>
            <a:r>
              <a:rPr lang="en-US" sz="2100" dirty="0"/>
              <a:t>Discuss do’s, don’ts and best approaches</a:t>
            </a:r>
          </a:p>
          <a:p>
            <a:pPr>
              <a:buFont typeface="Wingdings" pitchFamily="2" charset="2"/>
              <a:buChar char="§"/>
            </a:pPr>
            <a:r>
              <a:rPr lang="en-US" sz="2100" dirty="0"/>
              <a:t>Answer YOUR questions</a:t>
            </a:r>
          </a:p>
        </p:txBody>
      </p:sp>
    </p:spTree>
    <p:extLst>
      <p:ext uri="{BB962C8B-B14F-4D97-AF65-F5344CB8AC3E}">
        <p14:creationId xmlns:p14="http://schemas.microsoft.com/office/powerpoint/2010/main" val="32190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 Starters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Where should I start looking when performance is bad?</a:t>
            </a:r>
          </a:p>
          <a:p>
            <a:r>
              <a:rPr lang="en-US" sz="1800" dirty="0" smtClean="0"/>
              <a:t>What are some of the top tips you can offer</a:t>
            </a:r>
            <a:r>
              <a:rPr lang="en-US" sz="1800" dirty="0" smtClean="0"/>
              <a:t>?</a:t>
            </a:r>
          </a:p>
          <a:p>
            <a:r>
              <a:rPr lang="en-US" sz="1800" dirty="0" smtClean="0"/>
              <a:t>Do you know what the </a:t>
            </a:r>
            <a:r>
              <a:rPr lang="en-US" sz="1800" dirty="0" err="1" smtClean="0"/>
              <a:t>AsyncOperationBase</a:t>
            </a:r>
            <a:r>
              <a:rPr lang="en-US" sz="1800" dirty="0" smtClean="0"/>
              <a:t> table is?</a:t>
            </a:r>
          </a:p>
          <a:p>
            <a:r>
              <a:rPr lang="en-US" sz="1800" dirty="0" smtClean="0"/>
              <a:t>Did you load a lot of data and have </a:t>
            </a:r>
            <a:r>
              <a:rPr lang="en-US" sz="1800" smtClean="0"/>
              <a:t>it slow down?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08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 For Attending!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971149"/>
              </p:ext>
            </p:extLst>
          </p:nvPr>
        </p:nvGraphicFramePr>
        <p:xfrm>
          <a:off x="762000" y="1085850"/>
          <a:ext cx="7848599" cy="30081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2060"/>
                <a:gridCol w="2130911"/>
                <a:gridCol w="3885628"/>
              </a:tblGrid>
              <a:tr h="6016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marL="51449" marR="51449" marT="34290" marB="3429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Company</a:t>
                      </a:r>
                      <a:endParaRPr lang="en-US" sz="1400" dirty="0"/>
                    </a:p>
                  </a:txBody>
                  <a:tcPr marL="51449" marR="51449" marT="34290" marB="3429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Email</a:t>
                      </a:r>
                      <a:endParaRPr lang="en-US" sz="1400" dirty="0"/>
                    </a:p>
                  </a:txBody>
                  <a:tcPr marL="51449" marR="51449" marT="34290" marB="34290" anchor="b"/>
                </a:tc>
              </a:tr>
              <a:tr h="601634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Sarah </a:t>
                      </a:r>
                      <a:r>
                        <a:rPr lang="en-US" sz="1700" dirty="0" err="1" smtClean="0"/>
                        <a:t>Jelinek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</a:tr>
              <a:tr h="601634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Mitch Milam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</a:tr>
              <a:tr h="601634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Matt Wittemann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ClickDimensions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hlinkClick r:id="rId2"/>
                        </a:rPr>
                        <a:t>matt@clickdimensions.com</a:t>
                      </a:r>
                      <a:endParaRPr lang="en-US" sz="1700" dirty="0" smtClean="0"/>
                    </a:p>
                    <a:p>
                      <a:r>
                        <a:rPr lang="en-US" sz="1700" dirty="0" smtClean="0">
                          <a:latin typeface="+mn-lt"/>
                        </a:rPr>
                        <a:t>@</a:t>
                      </a:r>
                      <a:r>
                        <a:rPr lang="en-US" sz="1700" smtClean="0">
                          <a:latin typeface="+mn-lt"/>
                        </a:rPr>
                        <a:t>MattNC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</a:tr>
              <a:tr h="601634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 </a:t>
                      </a:r>
                      <a:endParaRPr lang="en-US" sz="1700" dirty="0">
                        <a:latin typeface="+mn-lt"/>
                      </a:endParaRPr>
                    </a:p>
                  </a:txBody>
                  <a:tcPr marL="51449" marR="51449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3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x9_CRMUG Summit 2013 Template">
  <a:themeElements>
    <a:clrScheme name="DC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C3F95"/>
      </a:accent1>
      <a:accent2>
        <a:srgbClr val="ED1C24"/>
      </a:accent2>
      <a:accent3>
        <a:srgbClr val="FFC50F"/>
      </a:accent3>
      <a:accent4>
        <a:srgbClr val="216499"/>
      </a:accent4>
      <a:accent5>
        <a:srgbClr val="1D6F42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0" ma:contentTypeDescription="Create a new document." ma:contentTypeScope="" ma:versionID="f8c1e348430787cf6257aa3b3f01a2a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B1DB1-1750-4B27-AFCD-F32398C9D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2455B3-ABFD-4B67-B53C-0DF8EAC971CD}">
  <ds:schemaRefs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A9144B4-1CBC-4586-8408-64693BFE7B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16x9_CRMUG Summit 2013 Template</Template>
  <TotalTime>20</TotalTime>
  <Words>292</Words>
  <Application>Microsoft Office PowerPoint</Application>
  <PresentationFormat>On-screen Show (16:9)</PresentationFormat>
  <Paragraphs>55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16x9_CRMUG Summit 2013 Template</vt:lpstr>
      <vt:lpstr>Techie Talk:  Performance and Optimization Panel</vt:lpstr>
      <vt:lpstr>Panel of Experts!</vt:lpstr>
      <vt:lpstr>Sarah Jelinek Title, Company</vt:lpstr>
      <vt:lpstr>Mitch Milam Head Coach, xRM Coaches</vt:lpstr>
      <vt:lpstr>Matt Wittemann Chief Customer Officer, ClickDimensions</vt:lpstr>
      <vt:lpstr>Session Objectives</vt:lpstr>
      <vt:lpstr>Conversation Starters</vt:lpstr>
      <vt:lpstr>Thank You For Attending!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“User Adoption” or “Techie Talks” Roundtable:  XXX</dc:title>
  <dc:creator>TonyStein</dc:creator>
  <cp:lastModifiedBy>Mitch Milam</cp:lastModifiedBy>
  <cp:revision>6</cp:revision>
  <dcterms:created xsi:type="dcterms:W3CDTF">2013-09-06T02:58:21Z</dcterms:created>
  <dcterms:modified xsi:type="dcterms:W3CDTF">2013-10-18T20:10:21Z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