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0" r:id="rId5"/>
    <p:sldMasterId id="2147483662" r:id="rId6"/>
  </p:sldMasterIdLst>
  <p:notesMasterIdLst>
    <p:notesMasterId r:id="rId17"/>
  </p:notesMasterIdLst>
  <p:handoutMasterIdLst>
    <p:handoutMasterId r:id="rId18"/>
  </p:handoutMasterIdLst>
  <p:sldIdLst>
    <p:sldId id="256" r:id="rId7"/>
    <p:sldId id="276" r:id="rId8"/>
    <p:sldId id="286" r:id="rId9"/>
    <p:sldId id="280" r:id="rId10"/>
    <p:sldId id="287" r:id="rId11"/>
    <p:sldId id="282" r:id="rId12"/>
    <p:sldId id="285" r:id="rId13"/>
    <p:sldId id="278" r:id="rId14"/>
    <p:sldId id="279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A48"/>
    <a:srgbClr val="ED2626"/>
    <a:srgbClr val="017490"/>
    <a:srgbClr val="66CFE1"/>
    <a:srgbClr val="ED2624"/>
    <a:srgbClr val="D4D4D4"/>
    <a:srgbClr val="FFFFFF"/>
    <a:srgbClr val="000026"/>
    <a:srgbClr val="00004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 snapToObjects="1">
      <p:cViewPr varScale="1">
        <p:scale>
          <a:sx n="77" d="100"/>
          <a:sy n="77" d="100"/>
        </p:scale>
        <p:origin x="90" y="11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45176-A105-D341-A5E0-1294E1A0FFE5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AA56-D154-3749-9B92-00ADA0BE9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6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06E6-6A5F-AE4B-801F-2A34364CD371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78B75-A691-EA4F-B215-437ECD820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4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slide to be customized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Agenda slide to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 slide to be customized. Add intro slide</a:t>
            </a:r>
            <a:r>
              <a:rPr lang="en-US" baseline="0" dirty="0" smtClean="0"/>
              <a:t> for each panelist.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D4FE4-F3FE-4293-BC96-3F37C8B025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 slide to be customized. Add intro slide</a:t>
            </a:r>
            <a:r>
              <a:rPr lang="en-US" baseline="0" dirty="0" smtClean="0"/>
              <a:t> for each panelist.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D4FE4-F3FE-4293-BC96-3F37C8B025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D4FE4-F3FE-4293-BC96-3F37C8B025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D4FE4-F3FE-4293-BC96-3F37C8B025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</a:t>
            </a:r>
            <a:r>
              <a:rPr lang="en-US" baseline="0" dirty="0" smtClean="0"/>
              <a:t> of section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presenter contact info (no logos</a:t>
            </a:r>
            <a:r>
              <a:rPr lang="en-US" baseline="0" dirty="0" smtClean="0"/>
              <a:t> or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2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n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85" y="631768"/>
            <a:ext cx="1676400" cy="55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4" y="239948"/>
            <a:ext cx="1732095" cy="762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464" y="1709082"/>
            <a:ext cx="7772400" cy="1102519"/>
          </a:xfrm>
        </p:spPr>
        <p:txBody>
          <a:bodyPr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64195"/>
            <a:ext cx="6400800" cy="846008"/>
          </a:xfrm>
        </p:spPr>
        <p:txBody>
          <a:bodyPr>
            <a:noAutofit/>
          </a:bodyPr>
          <a:lstStyle>
            <a:lvl1pPr marL="0" indent="0" algn="ctr">
              <a:buNone/>
              <a:defRPr sz="2200" b="0" i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57458"/>
            <a:ext cx="9144000" cy="91440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3894663"/>
            <a:ext cx="9144000" cy="91440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371921" y="650990"/>
            <a:ext cx="932484" cy="932484"/>
          </a:xfrm>
          <a:prstGeom prst="ellipse">
            <a:avLst/>
          </a:prstGeom>
          <a:solidFill>
            <a:srgbClr val="013A48"/>
          </a:solidFill>
          <a:ln>
            <a:solidFill>
              <a:srgbClr val="D4D4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3A48"/>
              </a:solidFill>
            </a:endParaRPr>
          </a:p>
        </p:txBody>
      </p:sp>
      <p:pic>
        <p:nvPicPr>
          <p:cNvPr id="15" name="Picture 14" descr="white_twitte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82251" y="797857"/>
            <a:ext cx="302748" cy="3027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314171" y="1136292"/>
            <a:ext cx="1043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#</a:t>
            </a:r>
            <a:r>
              <a:rPr lang="en-US" sz="1200" b="1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CRMUGSummit</a:t>
            </a:r>
            <a:endParaRPr lang="en-US" sz="1200" b="1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28234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8234"/>
            <a:ext cx="6019800" cy="329088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57458"/>
            <a:ext cx="9144000" cy="3986042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6907"/>
            <a:ext cx="7772400" cy="1101725"/>
          </a:xfrm>
        </p:spPr>
        <p:txBody>
          <a:bodyPr>
            <a:normAutofit/>
          </a:bodyPr>
          <a:lstStyle>
            <a:lvl1pPr>
              <a:defRPr sz="3000" cap="all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4" y="239948"/>
            <a:ext cx="1732095" cy="7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49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57458"/>
            <a:ext cx="9144000" cy="3986042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6907"/>
            <a:ext cx="7772400" cy="1101725"/>
          </a:xfrm>
        </p:spPr>
        <p:txBody>
          <a:bodyPr>
            <a:normAutofit/>
          </a:bodyPr>
          <a:lstStyle>
            <a:lvl1pPr>
              <a:defRPr sz="3000" cap="all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4" y="239948"/>
            <a:ext cx="1732095" cy="762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248898"/>
            <a:ext cx="9144000" cy="2645765"/>
          </a:xfrm>
          <a:prstGeom prst="rect">
            <a:avLst/>
          </a:prstGeom>
          <a:solidFill>
            <a:srgbClr val="0174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0645" y="1883832"/>
            <a:ext cx="2857571" cy="126892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157458"/>
            <a:ext cx="9144000" cy="91440"/>
          </a:xfrm>
          <a:prstGeom prst="rect">
            <a:avLst/>
          </a:prstGeom>
          <a:solidFill>
            <a:srgbClr val="ED26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894663"/>
            <a:ext cx="9144000" cy="91440"/>
          </a:xfrm>
          <a:prstGeom prst="rect">
            <a:avLst/>
          </a:prstGeom>
          <a:solidFill>
            <a:srgbClr val="ED26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D2624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rgbClr val="FFFFFF"/>
                </a:solidFill>
                <a:latin typeface="Myriad Bold"/>
                <a:cs typeface="Myriad Bold"/>
              </a:defRPr>
            </a:lvl1pPr>
          </a:lstStyle>
          <a:p>
            <a:fld id="{5CD6C17D-3397-F346-B995-5003D7EC1F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19" y="3073317"/>
            <a:ext cx="7868610" cy="1021556"/>
          </a:xfrm>
        </p:spPr>
        <p:txBody>
          <a:bodyPr anchor="t">
            <a:normAutofit/>
          </a:bodyPr>
          <a:lstStyle>
            <a:lvl1pPr algn="l">
              <a:defRPr sz="3000" b="0" cap="all">
                <a:solidFill>
                  <a:srgbClr val="013A4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5024"/>
            <a:ext cx="4038600" cy="254555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5024"/>
            <a:ext cx="4038600" cy="254555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rgbClr val="013A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rgbClr val="013A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rgbClr val="013A4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013A4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7" y="4483943"/>
            <a:ext cx="692658" cy="3048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883570"/>
            <a:ext cx="9144000" cy="274320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85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9533" y="48888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5CD6C17D-3397-F346-B995-5003D7EC1FF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5655" y="942836"/>
            <a:ext cx="82296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white_twitter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4285" y="4925416"/>
            <a:ext cx="162560" cy="16256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11856" y="4944658"/>
            <a:ext cx="2211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1200" baseline="300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#</a:t>
            </a:r>
            <a:r>
              <a:rPr lang="en-US" sz="1500" b="1" kern="1200" baseline="300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CRMUGSummit</a:t>
            </a:r>
            <a:r>
              <a:rPr lang="en-US" sz="1500" b="1" kern="1200" baseline="300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| #INreno15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i="0" kern="1200" cap="all">
          <a:solidFill>
            <a:srgbClr val="013A48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2624"/>
        </a:buClr>
        <a:buSzPct val="80000"/>
        <a:buFont typeface="Wingdings" charset="2"/>
        <a:buChar char="§"/>
        <a:defRPr sz="28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Tx/>
        <a:buSzPct val="60000"/>
        <a:buFont typeface="Arial"/>
        <a:buChar char="–"/>
        <a:defRPr sz="24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bg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565C-20E1-FA4E-A039-41B7B109729E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FB23-46FF-484F-AA9F-7BB9B2B45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8ABE-807D-7042-ABF2-71D316539D8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0B0B-3B8E-8C49-AFDC-F75DD8BF8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60603"/>
            <a:ext cx="6400800" cy="849599"/>
          </a:xfrm>
        </p:spPr>
        <p:txBody>
          <a:bodyPr/>
          <a:lstStyle/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Jim Steger |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Mitch Milam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464" y="178306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Session code: UPC06</a:t>
            </a:r>
          </a:p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Dissecting Multifaceted CRM Upgrades</a:t>
            </a:r>
            <a:endParaRPr lang="en-US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&lt;Panelist Introductions&gt;</a:t>
            </a:r>
          </a:p>
          <a:p>
            <a:r>
              <a:rPr lang="en-US" dirty="0" smtClean="0"/>
              <a:t>&lt;Panelist Top Tips &amp; Best Practices&gt;</a:t>
            </a:r>
            <a:endParaRPr lang="en-US" dirty="0"/>
          </a:p>
          <a:p>
            <a:r>
              <a:rPr lang="en-US" dirty="0" smtClean="0"/>
              <a:t>Discussion and Q&amp;A</a:t>
            </a:r>
          </a:p>
          <a:p>
            <a:r>
              <a:rPr lang="en-US" dirty="0" smtClean="0"/>
              <a:t>Closing &amp; Surveys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85" y="1200151"/>
            <a:ext cx="5733468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Head Coach, </a:t>
            </a:r>
            <a:r>
              <a:rPr lang="en-US" dirty="0" err="1" smtClean="0"/>
              <a:t>xRM</a:t>
            </a:r>
            <a:r>
              <a:rPr lang="en-US" dirty="0" smtClean="0"/>
              <a:t> Coaches</a:t>
            </a:r>
            <a:endParaRPr lang="en-US" dirty="0" smtClean="0"/>
          </a:p>
          <a:p>
            <a:r>
              <a:rPr lang="en-US" dirty="0"/>
              <a:t>Independent consultant</a:t>
            </a:r>
          </a:p>
          <a:p>
            <a:r>
              <a:rPr lang="en-US" dirty="0"/>
              <a:t>Nine–Time Dynamics CRM </a:t>
            </a:r>
            <a:r>
              <a:rPr lang="en-US" dirty="0" smtClean="0"/>
              <a:t>MVP</a:t>
            </a:r>
          </a:p>
          <a:p>
            <a:r>
              <a:rPr lang="en-US" dirty="0" smtClean="0"/>
              <a:t>Focusing on Dynamics CRM architecture, development, and training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92B4-310C-4CC7-9355-DE53152C0B59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44" y="1259257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33" y="3788452"/>
            <a:ext cx="106094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Jim Steger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85" y="1200151"/>
            <a:ext cx="5733468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Co-founder, Sonoma Partners</a:t>
            </a:r>
          </a:p>
          <a:p>
            <a:r>
              <a:rPr lang="en-US" sz="2400" dirty="0" smtClean="0"/>
              <a:t>Dynamics CRM MVP</a:t>
            </a:r>
          </a:p>
          <a:p>
            <a:r>
              <a:rPr lang="en-US" sz="2400" dirty="0" smtClean="0"/>
              <a:t>CRM &amp; enterprise mobility partner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400" dirty="0"/>
              <a:t>Focus on professional services &amp; manufacturing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92B4-310C-4CC7-9355-DE53152C0B59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67" y="1173531"/>
            <a:ext cx="1788490" cy="25038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69" y="3961416"/>
            <a:ext cx="2468885" cy="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Tips – Panelist 1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virtual machines for all required upgrade environments</a:t>
            </a:r>
          </a:p>
          <a:p>
            <a:r>
              <a:rPr lang="en-US" dirty="0" smtClean="0"/>
              <a:t>Upgrade your JavaScript and .NET code</a:t>
            </a:r>
          </a:p>
          <a:p>
            <a:r>
              <a:rPr lang="en-US" dirty="0" smtClean="0"/>
              <a:t>Test all of your upgraded code</a:t>
            </a:r>
          </a:p>
          <a:p>
            <a:r>
              <a:rPr lang="en-US" dirty="0" smtClean="0"/>
              <a:t>Perform a practice upgrade to find and correct any issues</a:t>
            </a:r>
          </a:p>
          <a:p>
            <a:r>
              <a:rPr lang="en-US" dirty="0" smtClean="0"/>
              <a:t>Test, Test</a:t>
            </a:r>
            <a:r>
              <a:rPr lang="en-US" smtClean="0"/>
              <a:t>, Test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92B4-310C-4CC7-9355-DE53152C0B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Tips – JIM steger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 </a:t>
            </a:r>
            <a:r>
              <a:rPr lang="en-US" dirty="0" smtClean="0"/>
              <a:t>Document all integration and 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 </a:t>
            </a:r>
            <a:r>
              <a:rPr lang="en-US" dirty="0" smtClean="0"/>
              <a:t>Use </a:t>
            </a:r>
            <a:r>
              <a:rPr lang="en-US" dirty="0" err="1" smtClean="0"/>
              <a:t>unmanged</a:t>
            </a:r>
            <a:r>
              <a:rPr lang="en-US" dirty="0" smtClean="0"/>
              <a:t> solutions for your changes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 </a:t>
            </a:r>
            <a:r>
              <a:rPr lang="en-US" dirty="0" smtClean="0"/>
              <a:t>Upgrade what is required first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 </a:t>
            </a:r>
            <a:r>
              <a:rPr lang="en-US" dirty="0" smtClean="0"/>
              <a:t>Create interfaces to simulate integration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DON’T </a:t>
            </a:r>
            <a:r>
              <a:rPr lang="en-US" dirty="0" smtClean="0"/>
              <a:t>Forget about reporting</a:t>
            </a:r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CONSIDER </a:t>
            </a:r>
            <a:r>
              <a:rPr lang="en-US" smtClean="0"/>
              <a:t>Impact </a:t>
            </a:r>
            <a:r>
              <a:rPr lang="en-US" dirty="0" smtClean="0"/>
              <a:t>to </a:t>
            </a:r>
            <a:r>
              <a:rPr lang="en-US" smtClean="0"/>
              <a:t>your users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92B4-310C-4CC7-9355-DE53152C0B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277"/>
            <a:ext cx="7772400" cy="1101725"/>
          </a:xfrm>
        </p:spPr>
        <p:txBody>
          <a:bodyPr/>
          <a:lstStyle/>
          <a:p>
            <a:r>
              <a:rPr lang="en-US" dirty="0" smtClean="0"/>
              <a:t>Discussion And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 Milam, </a:t>
            </a:r>
            <a:r>
              <a:rPr lang="en-US" dirty="0" err="1"/>
              <a:t>xRM</a:t>
            </a:r>
            <a:r>
              <a:rPr lang="en-US" dirty="0"/>
              <a:t> </a:t>
            </a:r>
            <a:r>
              <a:rPr lang="en-US" dirty="0" smtClean="0"/>
              <a:t>Coaches</a:t>
            </a:r>
          </a:p>
          <a:p>
            <a:pPr lvl="1"/>
            <a:r>
              <a:rPr lang="en-US" dirty="0" smtClean="0"/>
              <a:t>mitch@infinite-x.net</a:t>
            </a:r>
          </a:p>
          <a:p>
            <a:r>
              <a:rPr lang="en-US" dirty="0" smtClean="0"/>
              <a:t>Jim Steger, Sonoma Partners</a:t>
            </a:r>
          </a:p>
          <a:p>
            <a:pPr lvl="1"/>
            <a:r>
              <a:rPr lang="en-US" dirty="0" smtClean="0"/>
              <a:t>jsteger@sonomapartners.com</a:t>
            </a:r>
            <a:r>
              <a:rPr lang="en-US" dirty="0"/>
              <a:t>, @</a:t>
            </a:r>
            <a:r>
              <a:rPr lang="en-US" dirty="0" smtClean="0"/>
              <a:t>jsteger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45023"/>
            <a:ext cx="8229600" cy="3251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Please complete &amp; turn in your survey now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Visit the online CRMUG Summit 2015 community to download these slides, ask questions, and connect with participants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Visit </a:t>
            </a:r>
            <a:r>
              <a:rPr lang="en-US" sz="2800" dirty="0"/>
              <a:t>the CRMUG Medics in the </a:t>
            </a:r>
            <a:r>
              <a:rPr lang="en-US" sz="2800" dirty="0" smtClean="0"/>
              <a:t>HUB to </a:t>
            </a:r>
            <a:r>
              <a:rPr lang="en-US" sz="2800" dirty="0"/>
              <a:t>get expert advice on </a:t>
            </a:r>
            <a:r>
              <a:rPr lang="en-US" sz="2800" dirty="0" smtClean="0"/>
              <a:t>your CRM-related problems!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013A48"/>
      </a:dk2>
      <a:lt2>
        <a:srgbClr val="D5D5D5"/>
      </a:lt2>
      <a:accent1>
        <a:srgbClr val="007490"/>
      </a:accent1>
      <a:accent2>
        <a:srgbClr val="66CFE1"/>
      </a:accent2>
      <a:accent3>
        <a:srgbClr val="ED2624"/>
      </a:accent3>
      <a:accent4>
        <a:srgbClr val="9DA0A2"/>
      </a:accent4>
      <a:accent5>
        <a:srgbClr val="ED2624"/>
      </a:accent5>
      <a:accent6>
        <a:srgbClr val="033E60"/>
      </a:accent6>
      <a:hlink>
        <a:srgbClr val="428BCA"/>
      </a:hlink>
      <a:folHlink>
        <a:srgbClr val="428B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D5D5D5"/>
      </a:lt2>
      <a:accent1>
        <a:srgbClr val="000048"/>
      </a:accent1>
      <a:accent2>
        <a:srgbClr val="000099"/>
      </a:accent2>
      <a:accent3>
        <a:srgbClr val="79AB03"/>
      </a:accent3>
      <a:accent4>
        <a:srgbClr val="9DA0A2"/>
      </a:accent4>
      <a:accent5>
        <a:srgbClr val="1C3F95"/>
      </a:accent5>
      <a:accent6>
        <a:srgbClr val="033E60"/>
      </a:accent6>
      <a:hlink>
        <a:srgbClr val="428BCA"/>
      </a:hlink>
      <a:folHlink>
        <a:srgbClr val="428B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3" ma:contentTypeDescription="Create a new document." ma:contentTypeScope="" ma:versionID="90a65f32ff113a750ff61ced8c8cf960">
  <xsd:schema xmlns:xsd="http://www.w3.org/2001/XMLSchema" xmlns:xs="http://www.w3.org/2001/XMLSchema" xmlns:p="http://schemas.microsoft.com/office/2006/metadata/properties" xmlns:ns2="bb5988d6-8fef-43bf-8684-73b55c79ce34" targetNamespace="http://schemas.microsoft.com/office/2006/metadata/properties" ma:root="true" ma:fieldsID="6fbfcf0d697d23a5ad96e9e0867e31df" ns2:_="">
    <xsd:import namespace="bb5988d6-8fef-43bf-8684-73b55c79ce3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6E8E9A-02A1-421C-AB21-0AF507699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A8B253-C32D-41B8-9DF0-924E042E1C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9C10F2-9044-4C9F-93AF-11DC0A3D15AC}">
  <ds:schemaRefs>
    <ds:schemaRef ds:uri="bb5988d6-8fef-43bf-8684-73b55c79ce34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301</Words>
  <Application>Microsoft Office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Myriad Bold</vt:lpstr>
      <vt:lpstr>Segoe UI</vt:lpstr>
      <vt:lpstr>Segoe UI Light</vt:lpstr>
      <vt:lpstr>Segoe UI Semilight</vt:lpstr>
      <vt:lpstr>Wingdings</vt:lpstr>
      <vt:lpstr>Office Theme</vt:lpstr>
      <vt:lpstr>Office Theme</vt:lpstr>
      <vt:lpstr>Office Theme</vt:lpstr>
      <vt:lpstr>PowerPoint Presentation</vt:lpstr>
      <vt:lpstr>Agenda</vt:lpstr>
      <vt:lpstr>Introduction – Mitch Milam</vt:lpstr>
      <vt:lpstr>Introduction – Jim Steger</vt:lpstr>
      <vt:lpstr>Top Tips – Panelist 1 Name</vt:lpstr>
      <vt:lpstr>Top Tips – JIM steger</vt:lpstr>
      <vt:lpstr>Discussion And Q&amp;A</vt:lpstr>
      <vt:lpstr>Contact Info</vt:lpstr>
      <vt:lpstr>Thank you!</vt:lpstr>
      <vt:lpstr>PowerPoint Presentation</vt:lpstr>
    </vt:vector>
  </TitlesOfParts>
  <Company>Jeff Creative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Plowman</dc:creator>
  <cp:lastModifiedBy>Mitch Milam</cp:lastModifiedBy>
  <cp:revision>135</cp:revision>
  <dcterms:created xsi:type="dcterms:W3CDTF">2015-07-22T22:27:55Z</dcterms:created>
  <dcterms:modified xsi:type="dcterms:W3CDTF">2015-10-08T14:29:08Z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