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5" r:id="rId2"/>
    <p:sldId id="396" r:id="rId3"/>
    <p:sldId id="425" r:id="rId4"/>
    <p:sldId id="398" r:id="rId5"/>
    <p:sldId id="399" r:id="rId6"/>
    <p:sldId id="400" r:id="rId7"/>
    <p:sldId id="427" r:id="rId8"/>
    <p:sldId id="428" r:id="rId9"/>
    <p:sldId id="432" r:id="rId10"/>
    <p:sldId id="436" r:id="rId11"/>
    <p:sldId id="438" r:id="rId12"/>
    <p:sldId id="433" r:id="rId13"/>
    <p:sldId id="439" r:id="rId14"/>
    <p:sldId id="429" r:id="rId15"/>
    <p:sldId id="430" r:id="rId16"/>
    <p:sldId id="431" r:id="rId17"/>
    <p:sldId id="435" r:id="rId18"/>
    <p:sldId id="442" r:id="rId19"/>
    <p:sldId id="443" r:id="rId20"/>
    <p:sldId id="444" r:id="rId21"/>
    <p:sldId id="437" r:id="rId22"/>
    <p:sldId id="426" r:id="rId23"/>
    <p:sldId id="440" r:id="rId24"/>
    <p:sldId id="441" r:id="rId25"/>
    <p:sldId id="434" r:id="rId26"/>
    <p:sldId id="293" r:id="rId27"/>
    <p:sldId id="302" r:id="rId2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01580DE-B92E-4228-A1AB-C91C6845CAC1}">
          <p14:sldIdLst>
            <p14:sldId id="395"/>
            <p14:sldId id="396"/>
            <p14:sldId id="425"/>
            <p14:sldId id="398"/>
            <p14:sldId id="399"/>
            <p14:sldId id="400"/>
            <p14:sldId id="427"/>
            <p14:sldId id="428"/>
            <p14:sldId id="432"/>
            <p14:sldId id="436"/>
            <p14:sldId id="438"/>
            <p14:sldId id="433"/>
            <p14:sldId id="439"/>
            <p14:sldId id="429"/>
            <p14:sldId id="430"/>
            <p14:sldId id="431"/>
            <p14:sldId id="435"/>
            <p14:sldId id="442"/>
            <p14:sldId id="443"/>
            <p14:sldId id="444"/>
            <p14:sldId id="437"/>
            <p14:sldId id="426"/>
            <p14:sldId id="440"/>
            <p14:sldId id="441"/>
            <p14:sldId id="434"/>
          </p14:sldIdLst>
        </p14:section>
        <p14:section name="Summary" id="{935D7200-6590-4DD3-A3CD-B3D7C066C570}">
          <p14:sldIdLst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38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DC65E-899A-462D-BA17-80C4A5937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B726A6-2D28-413F-822C-185618B63397}">
      <dgm:prSet/>
      <dgm:spPr/>
      <dgm:t>
        <a:bodyPr/>
        <a:lstStyle/>
        <a:p>
          <a:r>
            <a:rPr lang="en-US"/>
            <a:t>When an event occurs</a:t>
          </a:r>
          <a:endParaRPr lang="en-US"/>
        </a:p>
      </dgm:t>
    </dgm:pt>
    <dgm:pt modelId="{6FBABC4C-8C08-447B-BC59-7CF2E2D98EE7}" type="parTrans" cxnId="{B4FC7AF4-E44D-4BFA-A728-7A39419EFDA2}">
      <dgm:prSet/>
      <dgm:spPr/>
      <dgm:t>
        <a:bodyPr/>
        <a:lstStyle/>
        <a:p>
          <a:endParaRPr lang="en-US"/>
        </a:p>
      </dgm:t>
    </dgm:pt>
    <dgm:pt modelId="{5B9B0B0A-525A-49BE-A1DD-6B045481AE6B}" type="sibTrans" cxnId="{B4FC7AF4-E44D-4BFA-A728-7A39419EFDA2}">
      <dgm:prSet/>
      <dgm:spPr/>
      <dgm:t>
        <a:bodyPr/>
        <a:lstStyle/>
        <a:p>
          <a:endParaRPr lang="en-US"/>
        </a:p>
      </dgm:t>
    </dgm:pt>
    <dgm:pt modelId="{88CA09AB-BCAB-42DF-B385-D097EDEC12C1}">
      <dgm:prSet/>
      <dgm:spPr/>
      <dgm:t>
        <a:bodyPr/>
        <a:lstStyle/>
        <a:p>
          <a:r>
            <a:rPr lang="en-US"/>
            <a:t>Manual</a:t>
          </a:r>
          <a:endParaRPr lang="en-US"/>
        </a:p>
      </dgm:t>
    </dgm:pt>
    <dgm:pt modelId="{23464F83-D96E-4075-A566-B91EE0E9E9CD}" type="parTrans" cxnId="{3B464EE9-A425-4D83-A93F-E1153C1FF4F2}">
      <dgm:prSet/>
      <dgm:spPr/>
      <dgm:t>
        <a:bodyPr/>
        <a:lstStyle/>
        <a:p>
          <a:endParaRPr lang="en-US"/>
        </a:p>
      </dgm:t>
    </dgm:pt>
    <dgm:pt modelId="{80C48A05-CB89-4801-8A2B-8837EC217613}" type="sibTrans" cxnId="{3B464EE9-A425-4D83-A93F-E1153C1FF4F2}">
      <dgm:prSet/>
      <dgm:spPr/>
      <dgm:t>
        <a:bodyPr/>
        <a:lstStyle/>
        <a:p>
          <a:endParaRPr lang="en-US"/>
        </a:p>
      </dgm:t>
    </dgm:pt>
    <dgm:pt modelId="{F133805A-30AC-4B0E-BA78-22F19C604A61}">
      <dgm:prSet/>
      <dgm:spPr/>
      <dgm:t>
        <a:bodyPr/>
        <a:lstStyle/>
        <a:p>
          <a:r>
            <a:rPr lang="en-US"/>
            <a:t>Scheduled</a:t>
          </a:r>
          <a:endParaRPr lang="en-US"/>
        </a:p>
      </dgm:t>
    </dgm:pt>
    <dgm:pt modelId="{5F0FC6E5-336C-4E7D-9278-C1A81341484D}" type="parTrans" cxnId="{4AD0F33E-2DBF-4C13-A1F4-12370E94D591}">
      <dgm:prSet/>
      <dgm:spPr/>
      <dgm:t>
        <a:bodyPr/>
        <a:lstStyle/>
        <a:p>
          <a:endParaRPr lang="en-US"/>
        </a:p>
      </dgm:t>
    </dgm:pt>
    <dgm:pt modelId="{37613166-8F0D-4D06-AB78-1F75F9E6B661}" type="sibTrans" cxnId="{4AD0F33E-2DBF-4C13-A1F4-12370E94D591}">
      <dgm:prSet/>
      <dgm:spPr/>
      <dgm:t>
        <a:bodyPr/>
        <a:lstStyle/>
        <a:p>
          <a:endParaRPr lang="en-US"/>
        </a:p>
      </dgm:t>
    </dgm:pt>
    <dgm:pt modelId="{1010D234-2272-4081-A226-AEE276C36F8E}" type="pres">
      <dgm:prSet presAssocID="{3DADC65E-899A-462D-BA17-80C4A5937E1C}" presName="linear" presStyleCnt="0">
        <dgm:presLayoutVars>
          <dgm:animLvl val="lvl"/>
          <dgm:resizeHandles val="exact"/>
        </dgm:presLayoutVars>
      </dgm:prSet>
      <dgm:spPr/>
    </dgm:pt>
    <dgm:pt modelId="{B1F1459E-E44A-4B32-9E17-4BB7C6C961D5}" type="pres">
      <dgm:prSet presAssocID="{F9B726A6-2D28-413F-822C-185618B633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649FC3-2FB6-4AD7-885C-F941C905DCE4}" type="pres">
      <dgm:prSet presAssocID="{5B9B0B0A-525A-49BE-A1DD-6B045481AE6B}" presName="spacer" presStyleCnt="0"/>
      <dgm:spPr/>
    </dgm:pt>
    <dgm:pt modelId="{3A66069E-20A6-4006-8C41-C288BF2EBCC9}" type="pres">
      <dgm:prSet presAssocID="{88CA09AB-BCAB-42DF-B385-D097EDEC12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B9AF03-04FD-430B-8411-2650DBC1376A}" type="pres">
      <dgm:prSet presAssocID="{80C48A05-CB89-4801-8A2B-8837EC217613}" presName="spacer" presStyleCnt="0"/>
      <dgm:spPr/>
    </dgm:pt>
    <dgm:pt modelId="{2B857860-28ED-4354-85AC-DB3BE8092BBA}" type="pres">
      <dgm:prSet presAssocID="{F133805A-30AC-4B0E-BA78-22F19C604A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A8B28A-CAC8-4E00-8BB6-31587C6BDA72}" type="presOf" srcId="{88CA09AB-BCAB-42DF-B385-D097EDEC12C1}" destId="{3A66069E-20A6-4006-8C41-C288BF2EBCC9}" srcOrd="0" destOrd="0" presId="urn:microsoft.com/office/officeart/2005/8/layout/vList2"/>
    <dgm:cxn modelId="{881D5F39-AE71-4E60-8FBD-34EE7CD739B6}" type="presOf" srcId="{3DADC65E-899A-462D-BA17-80C4A5937E1C}" destId="{1010D234-2272-4081-A226-AEE276C36F8E}" srcOrd="0" destOrd="0" presId="urn:microsoft.com/office/officeart/2005/8/layout/vList2"/>
    <dgm:cxn modelId="{4AD0F33E-2DBF-4C13-A1F4-12370E94D591}" srcId="{3DADC65E-899A-462D-BA17-80C4A5937E1C}" destId="{F133805A-30AC-4B0E-BA78-22F19C604A61}" srcOrd="2" destOrd="0" parTransId="{5F0FC6E5-336C-4E7D-9278-C1A81341484D}" sibTransId="{37613166-8F0D-4D06-AB78-1F75F9E6B661}"/>
    <dgm:cxn modelId="{3B464EE9-A425-4D83-A93F-E1153C1FF4F2}" srcId="{3DADC65E-899A-462D-BA17-80C4A5937E1C}" destId="{88CA09AB-BCAB-42DF-B385-D097EDEC12C1}" srcOrd="1" destOrd="0" parTransId="{23464F83-D96E-4075-A566-B91EE0E9E9CD}" sibTransId="{80C48A05-CB89-4801-8A2B-8837EC217613}"/>
    <dgm:cxn modelId="{B4FC7AF4-E44D-4BFA-A728-7A39419EFDA2}" srcId="{3DADC65E-899A-462D-BA17-80C4A5937E1C}" destId="{F9B726A6-2D28-413F-822C-185618B63397}" srcOrd="0" destOrd="0" parTransId="{6FBABC4C-8C08-447B-BC59-7CF2E2D98EE7}" sibTransId="{5B9B0B0A-525A-49BE-A1DD-6B045481AE6B}"/>
    <dgm:cxn modelId="{A359EA91-F214-4FC3-A8E8-CFB4012404C8}" type="presOf" srcId="{F133805A-30AC-4B0E-BA78-22F19C604A61}" destId="{2B857860-28ED-4354-85AC-DB3BE8092BBA}" srcOrd="0" destOrd="0" presId="urn:microsoft.com/office/officeart/2005/8/layout/vList2"/>
    <dgm:cxn modelId="{FBEBCD67-159F-4DAE-9869-4FFF0CEE2BD9}" type="presOf" srcId="{F9B726A6-2D28-413F-822C-185618B63397}" destId="{B1F1459E-E44A-4B32-9E17-4BB7C6C961D5}" srcOrd="0" destOrd="0" presId="urn:microsoft.com/office/officeart/2005/8/layout/vList2"/>
    <dgm:cxn modelId="{D160BA3F-F094-4BF7-BA94-43EB4F2BD0E1}" type="presParOf" srcId="{1010D234-2272-4081-A226-AEE276C36F8E}" destId="{B1F1459E-E44A-4B32-9E17-4BB7C6C961D5}" srcOrd="0" destOrd="0" presId="urn:microsoft.com/office/officeart/2005/8/layout/vList2"/>
    <dgm:cxn modelId="{76B90F7D-6326-4FFF-9C74-2B6CB90B2E27}" type="presParOf" srcId="{1010D234-2272-4081-A226-AEE276C36F8E}" destId="{37649FC3-2FB6-4AD7-885C-F941C905DCE4}" srcOrd="1" destOrd="0" presId="urn:microsoft.com/office/officeart/2005/8/layout/vList2"/>
    <dgm:cxn modelId="{6083DB45-34FE-4D77-9EC1-1DEDE0AE4E33}" type="presParOf" srcId="{1010D234-2272-4081-A226-AEE276C36F8E}" destId="{3A66069E-20A6-4006-8C41-C288BF2EBCC9}" srcOrd="2" destOrd="0" presId="urn:microsoft.com/office/officeart/2005/8/layout/vList2"/>
    <dgm:cxn modelId="{3E4C46DC-0332-4306-B400-626B457673BF}" type="presParOf" srcId="{1010D234-2272-4081-A226-AEE276C36F8E}" destId="{89B9AF03-04FD-430B-8411-2650DBC1376A}" srcOrd="3" destOrd="0" presId="urn:microsoft.com/office/officeart/2005/8/layout/vList2"/>
    <dgm:cxn modelId="{7A3EE9C7-2C3A-4120-8C9D-54FED999B9E8}" type="presParOf" srcId="{1010D234-2272-4081-A226-AEE276C36F8E}" destId="{2B857860-28ED-4354-85AC-DB3BE8092B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55346-222B-4BAB-AC28-B614590E3A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429BCF-361E-4001-9EB3-6A8521933C96}">
      <dgm:prSet/>
      <dgm:spPr/>
      <dgm:t>
        <a:bodyPr/>
        <a:lstStyle/>
        <a:p>
          <a:r>
            <a:rPr lang="en-US"/>
            <a:t>Called </a:t>
          </a:r>
          <a:r>
            <a:rPr lang="en-US" b="1"/>
            <a:t>Power BI Enterprise Gateway Service</a:t>
          </a:r>
          <a:endParaRPr lang="en-US"/>
        </a:p>
      </dgm:t>
    </dgm:pt>
    <dgm:pt modelId="{14CEA499-C580-4FF2-9457-214BA893D638}" type="parTrans" cxnId="{25E18FC1-8D10-44D1-9914-EF42AECB94EF}">
      <dgm:prSet/>
      <dgm:spPr/>
      <dgm:t>
        <a:bodyPr/>
        <a:lstStyle/>
        <a:p>
          <a:endParaRPr lang="en-US"/>
        </a:p>
      </dgm:t>
    </dgm:pt>
    <dgm:pt modelId="{E3CDB4BC-0668-4C56-A6B8-A74EB9177164}" type="sibTrans" cxnId="{25E18FC1-8D10-44D1-9914-EF42AECB94EF}">
      <dgm:prSet/>
      <dgm:spPr/>
      <dgm:t>
        <a:bodyPr/>
        <a:lstStyle/>
        <a:p>
          <a:endParaRPr lang="en-US"/>
        </a:p>
      </dgm:t>
    </dgm:pt>
    <dgm:pt modelId="{41FC327D-607E-45DF-9DB7-538C6501812B}">
      <dgm:prSet/>
      <dgm:spPr/>
      <dgm:t>
        <a:bodyPr/>
        <a:lstStyle/>
        <a:p>
          <a:r>
            <a:rPr lang="en-US"/>
            <a:t>Supports SQL Server and SharePoint</a:t>
          </a:r>
          <a:endParaRPr lang="en-US"/>
        </a:p>
      </dgm:t>
    </dgm:pt>
    <dgm:pt modelId="{FD658385-9C7D-49BB-BAC3-F6D6E122EF12}" type="parTrans" cxnId="{66843A1C-BF7C-4DFF-9C12-B3DBC2378242}">
      <dgm:prSet/>
      <dgm:spPr/>
      <dgm:t>
        <a:bodyPr/>
        <a:lstStyle/>
        <a:p>
          <a:endParaRPr lang="en-US"/>
        </a:p>
      </dgm:t>
    </dgm:pt>
    <dgm:pt modelId="{F638784D-0C3F-4964-ADA7-39012C4B601A}" type="sibTrans" cxnId="{66843A1C-BF7C-4DFF-9C12-B3DBC2378242}">
      <dgm:prSet/>
      <dgm:spPr/>
      <dgm:t>
        <a:bodyPr/>
        <a:lstStyle/>
        <a:p>
          <a:endParaRPr lang="en-US"/>
        </a:p>
      </dgm:t>
    </dgm:pt>
    <dgm:pt modelId="{50C576F7-2D3F-403E-8815-FCCB0658E260}">
      <dgm:prSet/>
      <dgm:spPr/>
      <dgm:t>
        <a:bodyPr/>
        <a:lstStyle/>
        <a:p>
          <a:r>
            <a:rPr lang="en-US"/>
            <a:t>Connects to on-premises data sources only</a:t>
          </a:r>
          <a:endParaRPr lang="en-US"/>
        </a:p>
      </dgm:t>
    </dgm:pt>
    <dgm:pt modelId="{79CA64F7-FCFB-42E7-831C-923D6451B5A0}" type="parTrans" cxnId="{A7F39A57-E271-4828-86ED-80752F6EF083}">
      <dgm:prSet/>
      <dgm:spPr/>
      <dgm:t>
        <a:bodyPr/>
        <a:lstStyle/>
        <a:p>
          <a:endParaRPr lang="en-US"/>
        </a:p>
      </dgm:t>
    </dgm:pt>
    <dgm:pt modelId="{B13D962C-DBE3-4194-8E88-7B6D75F2AE34}" type="sibTrans" cxnId="{A7F39A57-E271-4828-86ED-80752F6EF083}">
      <dgm:prSet/>
      <dgm:spPr/>
      <dgm:t>
        <a:bodyPr/>
        <a:lstStyle/>
        <a:p>
          <a:endParaRPr lang="en-US"/>
        </a:p>
      </dgm:t>
    </dgm:pt>
    <dgm:pt modelId="{42F49A60-C1F5-46E6-A274-ADE80137FAFC}">
      <dgm:prSet/>
      <dgm:spPr/>
      <dgm:t>
        <a:bodyPr/>
        <a:lstStyle/>
        <a:p>
          <a:r>
            <a:rPr lang="en-US"/>
            <a:t>Uses </a:t>
          </a:r>
          <a:r>
            <a:rPr lang="en-US" u="sng"/>
            <a:t>outbound</a:t>
          </a:r>
          <a:r>
            <a:rPr lang="en-US"/>
            <a:t> connections to Azure Service Bus</a:t>
          </a:r>
          <a:endParaRPr lang="en-US"/>
        </a:p>
      </dgm:t>
    </dgm:pt>
    <dgm:pt modelId="{B79DC681-9F3F-4BA9-A9EB-C86A3FDAFA70}" type="parTrans" cxnId="{491BFF21-4033-41B9-BCDE-81F6CC8E9F3B}">
      <dgm:prSet/>
      <dgm:spPr/>
      <dgm:t>
        <a:bodyPr/>
        <a:lstStyle/>
        <a:p>
          <a:endParaRPr lang="en-US"/>
        </a:p>
      </dgm:t>
    </dgm:pt>
    <dgm:pt modelId="{2EB1C2C4-97AF-43DC-91DA-5BB23DEACA2E}" type="sibTrans" cxnId="{491BFF21-4033-41B9-BCDE-81F6CC8E9F3B}">
      <dgm:prSet/>
      <dgm:spPr/>
      <dgm:t>
        <a:bodyPr/>
        <a:lstStyle/>
        <a:p>
          <a:endParaRPr lang="en-US"/>
        </a:p>
      </dgm:t>
    </dgm:pt>
    <dgm:pt modelId="{23821CE4-D862-45CD-826C-36EF87C1E585}" type="pres">
      <dgm:prSet presAssocID="{85E55346-222B-4BAB-AC28-B614590E3A6C}" presName="linear" presStyleCnt="0">
        <dgm:presLayoutVars>
          <dgm:animLvl val="lvl"/>
          <dgm:resizeHandles val="exact"/>
        </dgm:presLayoutVars>
      </dgm:prSet>
      <dgm:spPr/>
    </dgm:pt>
    <dgm:pt modelId="{D135095E-F541-4C75-8DE7-055162C31675}" type="pres">
      <dgm:prSet presAssocID="{73429BCF-361E-4001-9EB3-6A8521933C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7DB4B8-AFD1-4926-8AA2-73BD2E086BAF}" type="pres">
      <dgm:prSet presAssocID="{E3CDB4BC-0668-4C56-A6B8-A74EB9177164}" presName="spacer" presStyleCnt="0"/>
      <dgm:spPr/>
    </dgm:pt>
    <dgm:pt modelId="{17893860-5BEF-44E9-9F6C-04F699245A4B}" type="pres">
      <dgm:prSet presAssocID="{41FC327D-607E-45DF-9DB7-538C650181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B8E594-96E6-4929-A47B-E54E4F004924}" type="pres">
      <dgm:prSet presAssocID="{F638784D-0C3F-4964-ADA7-39012C4B601A}" presName="spacer" presStyleCnt="0"/>
      <dgm:spPr/>
    </dgm:pt>
    <dgm:pt modelId="{B33CE0C4-58EA-4455-A42A-2C0A8875D859}" type="pres">
      <dgm:prSet presAssocID="{50C576F7-2D3F-403E-8815-FCCB0658E2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5411C1-D06B-4F3C-9398-BA276716FB55}" type="pres">
      <dgm:prSet presAssocID="{B13D962C-DBE3-4194-8E88-7B6D75F2AE34}" presName="spacer" presStyleCnt="0"/>
      <dgm:spPr/>
    </dgm:pt>
    <dgm:pt modelId="{F567E05F-959F-4B07-8A50-7167F341BAC8}" type="pres">
      <dgm:prSet presAssocID="{42F49A60-C1F5-46E6-A274-ADE80137FAF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6662A1-F5D3-465C-8F2D-20E3C0BCC67D}" type="presOf" srcId="{41FC327D-607E-45DF-9DB7-538C6501812B}" destId="{17893860-5BEF-44E9-9F6C-04F699245A4B}" srcOrd="0" destOrd="0" presId="urn:microsoft.com/office/officeart/2005/8/layout/vList2"/>
    <dgm:cxn modelId="{66843A1C-BF7C-4DFF-9C12-B3DBC2378242}" srcId="{85E55346-222B-4BAB-AC28-B614590E3A6C}" destId="{41FC327D-607E-45DF-9DB7-538C6501812B}" srcOrd="1" destOrd="0" parTransId="{FD658385-9C7D-49BB-BAC3-F6D6E122EF12}" sibTransId="{F638784D-0C3F-4964-ADA7-39012C4B601A}"/>
    <dgm:cxn modelId="{A7F39A57-E271-4828-86ED-80752F6EF083}" srcId="{85E55346-222B-4BAB-AC28-B614590E3A6C}" destId="{50C576F7-2D3F-403E-8815-FCCB0658E260}" srcOrd="2" destOrd="0" parTransId="{79CA64F7-FCFB-42E7-831C-923D6451B5A0}" sibTransId="{B13D962C-DBE3-4194-8E88-7B6D75F2AE34}"/>
    <dgm:cxn modelId="{472FA1AC-A466-406F-9D9A-4941605CA0D6}" type="presOf" srcId="{50C576F7-2D3F-403E-8815-FCCB0658E260}" destId="{B33CE0C4-58EA-4455-A42A-2C0A8875D859}" srcOrd="0" destOrd="0" presId="urn:microsoft.com/office/officeart/2005/8/layout/vList2"/>
    <dgm:cxn modelId="{DC9D7E2B-2739-49EE-BA5C-8F9EF9B77AA6}" type="presOf" srcId="{42F49A60-C1F5-46E6-A274-ADE80137FAFC}" destId="{F567E05F-959F-4B07-8A50-7167F341BAC8}" srcOrd="0" destOrd="0" presId="urn:microsoft.com/office/officeart/2005/8/layout/vList2"/>
    <dgm:cxn modelId="{491BFF21-4033-41B9-BCDE-81F6CC8E9F3B}" srcId="{85E55346-222B-4BAB-AC28-B614590E3A6C}" destId="{42F49A60-C1F5-46E6-A274-ADE80137FAFC}" srcOrd="3" destOrd="0" parTransId="{B79DC681-9F3F-4BA9-A9EB-C86A3FDAFA70}" sibTransId="{2EB1C2C4-97AF-43DC-91DA-5BB23DEACA2E}"/>
    <dgm:cxn modelId="{25E18FC1-8D10-44D1-9914-EF42AECB94EF}" srcId="{85E55346-222B-4BAB-AC28-B614590E3A6C}" destId="{73429BCF-361E-4001-9EB3-6A8521933C96}" srcOrd="0" destOrd="0" parTransId="{14CEA499-C580-4FF2-9457-214BA893D638}" sibTransId="{E3CDB4BC-0668-4C56-A6B8-A74EB9177164}"/>
    <dgm:cxn modelId="{18AB13E8-F554-4371-A6D9-D1F9A8BC0807}" type="presOf" srcId="{73429BCF-361E-4001-9EB3-6A8521933C96}" destId="{D135095E-F541-4C75-8DE7-055162C31675}" srcOrd="0" destOrd="0" presId="urn:microsoft.com/office/officeart/2005/8/layout/vList2"/>
    <dgm:cxn modelId="{A42EBE82-9A24-426F-BBAF-8B481C0F1710}" type="presOf" srcId="{85E55346-222B-4BAB-AC28-B614590E3A6C}" destId="{23821CE4-D862-45CD-826C-36EF87C1E585}" srcOrd="0" destOrd="0" presId="urn:microsoft.com/office/officeart/2005/8/layout/vList2"/>
    <dgm:cxn modelId="{A46ACCCE-E290-49DE-B3F0-D13F7D7DDF74}" type="presParOf" srcId="{23821CE4-D862-45CD-826C-36EF87C1E585}" destId="{D135095E-F541-4C75-8DE7-055162C31675}" srcOrd="0" destOrd="0" presId="urn:microsoft.com/office/officeart/2005/8/layout/vList2"/>
    <dgm:cxn modelId="{0848D8A3-4F78-42E4-9DB6-53824BD6A829}" type="presParOf" srcId="{23821CE4-D862-45CD-826C-36EF87C1E585}" destId="{707DB4B8-AFD1-4926-8AA2-73BD2E086BAF}" srcOrd="1" destOrd="0" presId="urn:microsoft.com/office/officeart/2005/8/layout/vList2"/>
    <dgm:cxn modelId="{5AFEA0F9-24A2-4F66-89F1-BF54177DD301}" type="presParOf" srcId="{23821CE4-D862-45CD-826C-36EF87C1E585}" destId="{17893860-5BEF-44E9-9F6C-04F699245A4B}" srcOrd="2" destOrd="0" presId="urn:microsoft.com/office/officeart/2005/8/layout/vList2"/>
    <dgm:cxn modelId="{C5D40078-F4D7-4531-A25F-6D1C86F10970}" type="presParOf" srcId="{23821CE4-D862-45CD-826C-36EF87C1E585}" destId="{06B8E594-96E6-4929-A47B-E54E4F004924}" srcOrd="3" destOrd="0" presId="urn:microsoft.com/office/officeart/2005/8/layout/vList2"/>
    <dgm:cxn modelId="{6CC937E1-CAC4-47BB-B4CF-7D679064E9A5}" type="presParOf" srcId="{23821CE4-D862-45CD-826C-36EF87C1E585}" destId="{B33CE0C4-58EA-4455-A42A-2C0A8875D859}" srcOrd="4" destOrd="0" presId="urn:microsoft.com/office/officeart/2005/8/layout/vList2"/>
    <dgm:cxn modelId="{6A393039-FA6F-45B8-980D-22D70A767A07}" type="presParOf" srcId="{23821CE4-D862-45CD-826C-36EF87C1E585}" destId="{135411C1-D06B-4F3C-9398-BA276716FB55}" srcOrd="5" destOrd="0" presId="urn:microsoft.com/office/officeart/2005/8/layout/vList2"/>
    <dgm:cxn modelId="{857E8622-8FD7-44A2-8378-A1A1D72160BA}" type="presParOf" srcId="{23821CE4-D862-45CD-826C-36EF87C1E585}" destId="{F567E05F-959F-4B07-8A50-7167F341BA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7516D-D8B7-4FEF-8BEC-5B6536BC3F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2FB07C-6FCF-4A31-9E43-A5ECB80E5883}">
      <dgm:prSet/>
      <dgm:spPr/>
      <dgm:t>
        <a:bodyPr/>
        <a:lstStyle/>
        <a:p>
          <a:r>
            <a:rPr lang="en-US"/>
            <a:t>Internal CRM-related activities should stay within CRM</a:t>
          </a:r>
          <a:endParaRPr lang="en-US"/>
        </a:p>
      </dgm:t>
    </dgm:pt>
    <dgm:pt modelId="{026A5D38-C85C-4615-9E16-203F5463BD26}" type="parTrans" cxnId="{6A36544B-DE9D-45C3-8DFF-7BB4E56FF09B}">
      <dgm:prSet/>
      <dgm:spPr/>
      <dgm:t>
        <a:bodyPr/>
        <a:lstStyle/>
        <a:p>
          <a:endParaRPr lang="en-US"/>
        </a:p>
      </dgm:t>
    </dgm:pt>
    <dgm:pt modelId="{22059F85-40FA-436C-9A94-3789DB4A712B}" type="sibTrans" cxnId="{6A36544B-DE9D-45C3-8DFF-7BB4E56FF09B}">
      <dgm:prSet/>
      <dgm:spPr/>
      <dgm:t>
        <a:bodyPr/>
        <a:lstStyle/>
        <a:p>
          <a:endParaRPr lang="en-US"/>
        </a:p>
      </dgm:t>
    </dgm:pt>
    <dgm:pt modelId="{4F281B21-368D-4C06-8CBA-DA307761F260}">
      <dgm:prSet/>
      <dgm:spPr/>
      <dgm:t>
        <a:bodyPr/>
        <a:lstStyle/>
        <a:p>
          <a:r>
            <a:rPr lang="en-US"/>
            <a:t>Flow is primarily designed for connecting Dynamics 365 to other systems</a:t>
          </a:r>
          <a:endParaRPr lang="en-US"/>
        </a:p>
      </dgm:t>
    </dgm:pt>
    <dgm:pt modelId="{F65D7061-C314-4799-97D7-EC2CC81EF086}" type="parTrans" cxnId="{F6334B8E-67BB-49ED-A77B-9C6CEE8CBA2D}">
      <dgm:prSet/>
      <dgm:spPr/>
      <dgm:t>
        <a:bodyPr/>
        <a:lstStyle/>
        <a:p>
          <a:endParaRPr lang="en-US"/>
        </a:p>
      </dgm:t>
    </dgm:pt>
    <dgm:pt modelId="{11467A0F-8ABD-4323-8BFB-F2032D573348}" type="sibTrans" cxnId="{F6334B8E-67BB-49ED-A77B-9C6CEE8CBA2D}">
      <dgm:prSet/>
      <dgm:spPr/>
      <dgm:t>
        <a:bodyPr/>
        <a:lstStyle/>
        <a:p>
          <a:endParaRPr lang="en-US"/>
        </a:p>
      </dgm:t>
    </dgm:pt>
    <dgm:pt modelId="{4C8CB3A3-680E-44D5-B67C-FF119A3D3E95}" type="pres">
      <dgm:prSet presAssocID="{7D27516D-D8B7-4FEF-8BEC-5B6536BC3FDE}" presName="linear" presStyleCnt="0">
        <dgm:presLayoutVars>
          <dgm:animLvl val="lvl"/>
          <dgm:resizeHandles val="exact"/>
        </dgm:presLayoutVars>
      </dgm:prSet>
      <dgm:spPr/>
    </dgm:pt>
    <dgm:pt modelId="{52DF1264-22C1-4266-A6F3-656350603C7B}" type="pres">
      <dgm:prSet presAssocID="{372FB07C-6FCF-4A31-9E43-A5ECB80E58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8A0CAD-0F87-4C10-BDC8-CD3355F02CCE}" type="pres">
      <dgm:prSet presAssocID="{22059F85-40FA-436C-9A94-3789DB4A712B}" presName="spacer" presStyleCnt="0"/>
      <dgm:spPr/>
    </dgm:pt>
    <dgm:pt modelId="{04DF23F6-8823-46FB-A2AA-00B8BBA36B05}" type="pres">
      <dgm:prSet presAssocID="{4F281B21-368D-4C06-8CBA-DA307761F2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89187B1-205E-4C38-ACAC-B485DB932710}" type="presOf" srcId="{4F281B21-368D-4C06-8CBA-DA307761F260}" destId="{04DF23F6-8823-46FB-A2AA-00B8BBA36B05}" srcOrd="0" destOrd="0" presId="urn:microsoft.com/office/officeart/2005/8/layout/vList2"/>
    <dgm:cxn modelId="{6A36544B-DE9D-45C3-8DFF-7BB4E56FF09B}" srcId="{7D27516D-D8B7-4FEF-8BEC-5B6536BC3FDE}" destId="{372FB07C-6FCF-4A31-9E43-A5ECB80E5883}" srcOrd="0" destOrd="0" parTransId="{026A5D38-C85C-4615-9E16-203F5463BD26}" sibTransId="{22059F85-40FA-436C-9A94-3789DB4A712B}"/>
    <dgm:cxn modelId="{F6334B8E-67BB-49ED-A77B-9C6CEE8CBA2D}" srcId="{7D27516D-D8B7-4FEF-8BEC-5B6536BC3FDE}" destId="{4F281B21-368D-4C06-8CBA-DA307761F260}" srcOrd="1" destOrd="0" parTransId="{F65D7061-C314-4799-97D7-EC2CC81EF086}" sibTransId="{11467A0F-8ABD-4323-8BFB-F2032D573348}"/>
    <dgm:cxn modelId="{94296246-7F66-414C-A38D-07E5B69B28A0}" type="presOf" srcId="{7D27516D-D8B7-4FEF-8BEC-5B6536BC3FDE}" destId="{4C8CB3A3-680E-44D5-B67C-FF119A3D3E95}" srcOrd="0" destOrd="0" presId="urn:microsoft.com/office/officeart/2005/8/layout/vList2"/>
    <dgm:cxn modelId="{FE7F1D3D-E4E1-404D-AB28-43655E5CE02F}" type="presOf" srcId="{372FB07C-6FCF-4A31-9E43-A5ECB80E5883}" destId="{52DF1264-22C1-4266-A6F3-656350603C7B}" srcOrd="0" destOrd="0" presId="urn:microsoft.com/office/officeart/2005/8/layout/vList2"/>
    <dgm:cxn modelId="{1C17FA17-D7D0-4E8B-992F-E0E62CE2A0AD}" type="presParOf" srcId="{4C8CB3A3-680E-44D5-B67C-FF119A3D3E95}" destId="{52DF1264-22C1-4266-A6F3-656350603C7B}" srcOrd="0" destOrd="0" presId="urn:microsoft.com/office/officeart/2005/8/layout/vList2"/>
    <dgm:cxn modelId="{4DBED793-BC58-470B-8190-048DA0A8C23E}" type="presParOf" srcId="{4C8CB3A3-680E-44D5-B67C-FF119A3D3E95}" destId="{408A0CAD-0F87-4C10-BDC8-CD3355F02CCE}" srcOrd="1" destOrd="0" presId="urn:microsoft.com/office/officeart/2005/8/layout/vList2"/>
    <dgm:cxn modelId="{A96C8A41-93B2-4451-A210-0A07FAF00C33}" type="presParOf" srcId="{4C8CB3A3-680E-44D5-B67C-FF119A3D3E95}" destId="{04DF23F6-8823-46FB-A2AA-00B8BBA36B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1459E-E44A-4B32-9E17-4BB7C6C961D5}">
      <dsp:nvSpPr>
        <dsp:cNvPr id="0" name=""/>
        <dsp:cNvSpPr/>
      </dsp:nvSpPr>
      <dsp:spPr>
        <a:xfrm>
          <a:off x="0" y="16131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an event occurs</a:t>
          </a:r>
          <a:endParaRPr lang="en-US" sz="2900" kern="1200"/>
        </a:p>
      </dsp:txBody>
      <dsp:txXfrm>
        <a:off x="33955" y="50086"/>
        <a:ext cx="8161690" cy="627655"/>
      </dsp:txXfrm>
    </dsp:sp>
    <dsp:sp modelId="{3A66069E-20A6-4006-8C41-C288BF2EBCC9}">
      <dsp:nvSpPr>
        <dsp:cNvPr id="0" name=""/>
        <dsp:cNvSpPr/>
      </dsp:nvSpPr>
      <dsp:spPr>
        <a:xfrm>
          <a:off x="0" y="795217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Manual</a:t>
          </a:r>
          <a:endParaRPr lang="en-US" sz="2900" kern="1200"/>
        </a:p>
      </dsp:txBody>
      <dsp:txXfrm>
        <a:off x="33955" y="829172"/>
        <a:ext cx="8161690" cy="627655"/>
      </dsp:txXfrm>
    </dsp:sp>
    <dsp:sp modelId="{2B857860-28ED-4354-85AC-DB3BE8092BBA}">
      <dsp:nvSpPr>
        <dsp:cNvPr id="0" name=""/>
        <dsp:cNvSpPr/>
      </dsp:nvSpPr>
      <dsp:spPr>
        <a:xfrm>
          <a:off x="0" y="1574302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Scheduled</a:t>
          </a:r>
          <a:endParaRPr lang="en-US" sz="2900" kern="1200"/>
        </a:p>
      </dsp:txBody>
      <dsp:txXfrm>
        <a:off x="33955" y="1608257"/>
        <a:ext cx="81616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5095E-F541-4C75-8DE7-055162C31675}">
      <dsp:nvSpPr>
        <dsp:cNvPr id="0" name=""/>
        <dsp:cNvSpPr/>
      </dsp:nvSpPr>
      <dsp:spPr>
        <a:xfrm>
          <a:off x="0" y="76245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Called </a:t>
          </a:r>
          <a:r>
            <a:rPr lang="en-US" sz="3100" b="1" kern="1200"/>
            <a:t>Power BI Enterprise Gateway Service</a:t>
          </a:r>
          <a:endParaRPr lang="en-US" sz="3100" kern="1200"/>
        </a:p>
      </dsp:txBody>
      <dsp:txXfrm>
        <a:off x="36296" y="112541"/>
        <a:ext cx="8157008" cy="670943"/>
      </dsp:txXfrm>
    </dsp:sp>
    <dsp:sp modelId="{17893860-5BEF-44E9-9F6C-04F699245A4B}">
      <dsp:nvSpPr>
        <dsp:cNvPr id="0" name=""/>
        <dsp:cNvSpPr/>
      </dsp:nvSpPr>
      <dsp:spPr>
        <a:xfrm>
          <a:off x="0" y="909060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Supports SQL Server and SharePoint</a:t>
          </a:r>
          <a:endParaRPr lang="en-US" sz="3100" kern="1200"/>
        </a:p>
      </dsp:txBody>
      <dsp:txXfrm>
        <a:off x="36296" y="945356"/>
        <a:ext cx="8157008" cy="670943"/>
      </dsp:txXfrm>
    </dsp:sp>
    <dsp:sp modelId="{B33CE0C4-58EA-4455-A42A-2C0A8875D859}">
      <dsp:nvSpPr>
        <dsp:cNvPr id="0" name=""/>
        <dsp:cNvSpPr/>
      </dsp:nvSpPr>
      <dsp:spPr>
        <a:xfrm>
          <a:off x="0" y="1741875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Connects to on-premises data sources only</a:t>
          </a:r>
          <a:endParaRPr lang="en-US" sz="3100" kern="1200"/>
        </a:p>
      </dsp:txBody>
      <dsp:txXfrm>
        <a:off x="36296" y="1778171"/>
        <a:ext cx="8157008" cy="670943"/>
      </dsp:txXfrm>
    </dsp:sp>
    <dsp:sp modelId="{F567E05F-959F-4B07-8A50-7167F341BAC8}">
      <dsp:nvSpPr>
        <dsp:cNvPr id="0" name=""/>
        <dsp:cNvSpPr/>
      </dsp:nvSpPr>
      <dsp:spPr>
        <a:xfrm>
          <a:off x="0" y="2574691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Uses </a:t>
          </a:r>
          <a:r>
            <a:rPr lang="en-US" sz="3100" u="sng" kern="1200"/>
            <a:t>outbound</a:t>
          </a:r>
          <a:r>
            <a:rPr lang="en-US" sz="3100" kern="1200"/>
            <a:t> connections to Azure Service Bus</a:t>
          </a:r>
          <a:endParaRPr lang="en-US" sz="3100" kern="1200"/>
        </a:p>
      </dsp:txBody>
      <dsp:txXfrm>
        <a:off x="36296" y="2610987"/>
        <a:ext cx="815700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F1264-22C1-4266-A6F3-656350603C7B}">
      <dsp:nvSpPr>
        <dsp:cNvPr id="0" name=""/>
        <dsp:cNvSpPr/>
      </dsp:nvSpPr>
      <dsp:spPr>
        <a:xfrm>
          <a:off x="0" y="2635"/>
          <a:ext cx="8229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Internal CRM-related activities should stay within CRM</a:t>
          </a:r>
          <a:endParaRPr lang="en-US" sz="2400" kern="1200"/>
        </a:p>
      </dsp:txBody>
      <dsp:txXfrm>
        <a:off x="46541" y="49176"/>
        <a:ext cx="8136518" cy="860321"/>
      </dsp:txXfrm>
    </dsp:sp>
    <dsp:sp modelId="{04DF23F6-8823-46FB-A2AA-00B8BBA36B05}">
      <dsp:nvSpPr>
        <dsp:cNvPr id="0" name=""/>
        <dsp:cNvSpPr/>
      </dsp:nvSpPr>
      <dsp:spPr>
        <a:xfrm>
          <a:off x="0" y="1025159"/>
          <a:ext cx="8229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Flow is primarily designed for connecting Dynamics 365 to other systems</a:t>
          </a:r>
          <a:endParaRPr lang="en-US" sz="2400" kern="1200"/>
        </a:p>
      </dsp:txBody>
      <dsp:txXfrm>
        <a:off x="46541" y="1071700"/>
        <a:ext cx="8136518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A7C1-5420-4BDD-862C-0C6061DEB6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18CC4-085B-42E4-A198-BA7D60304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91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18CC4-085B-42E4-A198-BA7D603042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18CC4-085B-42E4-A198-BA7D603042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Using Microsoft Flow with Dynamics 365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62035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710448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23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Triggers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373" y="1200150"/>
            <a:ext cx="315325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030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627" y="1200149"/>
            <a:ext cx="363874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182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Actions</a:t>
            </a:r>
          </a:p>
        </p:txBody>
      </p:sp>
      <p:pic>
        <p:nvPicPr>
          <p:cNvPr id="1026" name="Picture 2" descr="C:\Users\Mitch\AppData\Local\Temp\SNAGHTML3ad8af7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25" y="1200150"/>
            <a:ext cx="4970349" cy="3394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20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Templates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55" y="1200150"/>
            <a:ext cx="5579689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08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Flow from a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64" y="1200150"/>
            <a:ext cx="4049071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812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3" y="1352550"/>
            <a:ext cx="5638095" cy="31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315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148" y="1200149"/>
            <a:ext cx="251274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310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Flow from Scratch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022" y="1200149"/>
            <a:ext cx="2471956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401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047" y="1759092"/>
            <a:ext cx="4161905" cy="22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052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156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52" y="1644806"/>
            <a:ext cx="4838095" cy="25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99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Settings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524" y="1440044"/>
            <a:ext cx="3980952" cy="291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09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Gateway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0075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50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do with Flow?</a:t>
            </a:r>
          </a:p>
        </p:txBody>
      </p:sp>
      <p:pic>
        <p:nvPicPr>
          <p:cNvPr id="2050" name="Picture 2" descr="http://alexanderdevelopment.net/content/images/2016/12/malcom-could-should.jpg#img-thumbna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5" y="1200150"/>
            <a:ext cx="4520709" cy="3394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1931" y="4746024"/>
            <a:ext cx="750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http://alexanderdevelopment.net/post/2016/12/10/executing-dynamics-365-workflows-from-microsoft-flow</a:t>
            </a:r>
          </a:p>
        </p:txBody>
      </p:sp>
    </p:spTree>
    <p:extLst>
      <p:ext uri="{BB962C8B-B14F-4D97-AF65-F5344CB8AC3E}">
        <p14:creationId xmlns:p14="http://schemas.microsoft.com/office/powerpoint/2010/main" val="278475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Guidelines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63958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714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Role of </a:t>
            </a:r>
            <a:r>
              <a:rPr lang="en-US" sz="3600" dirty="0" err="1"/>
              <a:t>PowerApps</a:t>
            </a:r>
            <a:r>
              <a:rPr lang="en-US" sz="3600" dirty="0"/>
              <a:t>, Flow and Common Data Model in Dynamics 365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2" y="1387475"/>
            <a:ext cx="7233436" cy="33940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58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Webinar: Dynamics 365: Business Rules Revisited</a:t>
            </a:r>
          </a:p>
          <a:p>
            <a:pPr marL="0" indent="0">
              <a:buNone/>
            </a:pPr>
            <a:r>
              <a:rPr lang="en-US" sz="1600" dirty="0"/>
              <a:t>With the changes to the Business Rule Designer introduced in Dynamics 365, I thought it would be a good idea to revisit the creation and use of Business Rules for Dynamics 365.</a:t>
            </a:r>
          </a:p>
          <a:p>
            <a:pPr marL="0" indent="0">
              <a:buNone/>
            </a:pPr>
            <a:r>
              <a:rPr lang="en-US" sz="1600" dirty="0"/>
              <a:t>Fri, Feb 3, 2017 10:00 AM - 11:00 AM CST</a:t>
            </a:r>
          </a:p>
        </p:txBody>
      </p:sp>
    </p:spTree>
    <p:extLst>
      <p:ext uri="{BB962C8B-B14F-4D97-AF65-F5344CB8AC3E}">
        <p14:creationId xmlns:p14="http://schemas.microsoft.com/office/powerpoint/2010/main" val="14927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52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Pricing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7564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408" y="1200150"/>
            <a:ext cx="621718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3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1806" y="1200150"/>
            <a:ext cx="4360388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53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136" y="1123950"/>
            <a:ext cx="2297234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17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27366</TotalTime>
  <Words>206</Words>
  <Application>Microsoft Office PowerPoint</Application>
  <PresentationFormat>On-screen Show (16:9)</PresentationFormat>
  <Paragraphs>64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Using Microsoft Flow with Dynamics 365</vt:lpstr>
      <vt:lpstr>Mitch Milam</vt:lpstr>
      <vt:lpstr>Future Events</vt:lpstr>
      <vt:lpstr>Webinar Housekeeping</vt:lpstr>
      <vt:lpstr>2017 Training Roadmap</vt:lpstr>
      <vt:lpstr>Agenda</vt:lpstr>
      <vt:lpstr>Pricing</vt:lpstr>
      <vt:lpstr>Services</vt:lpstr>
      <vt:lpstr>Triggers</vt:lpstr>
      <vt:lpstr>Triggers</vt:lpstr>
      <vt:lpstr>Dynamics 365 Triggers</vt:lpstr>
      <vt:lpstr>Actions</vt:lpstr>
      <vt:lpstr>Dynamics 365 Actions</vt:lpstr>
      <vt:lpstr>Dynamics 365 Templates</vt:lpstr>
      <vt:lpstr>Creating a Flow from a Template</vt:lpstr>
      <vt:lpstr>Step 2</vt:lpstr>
      <vt:lpstr>Step 3</vt:lpstr>
      <vt:lpstr>Creating a Flow from Scratch</vt:lpstr>
      <vt:lpstr>Step 2</vt:lpstr>
      <vt:lpstr>Step 3</vt:lpstr>
      <vt:lpstr>Flow Settings</vt:lpstr>
      <vt:lpstr>On-Premises Gateway</vt:lpstr>
      <vt:lpstr>What should you do with Flow?</vt:lpstr>
      <vt:lpstr>Possible Guidelines</vt:lpstr>
      <vt:lpstr>Role of PowerApps, Flow and Common Data Model in Dynamics 365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705</cp:revision>
  <cp:lastPrinted>2014-08-04T20:14:51Z</cp:lastPrinted>
  <dcterms:created xsi:type="dcterms:W3CDTF">2014-08-03T21:50:47Z</dcterms:created>
  <dcterms:modified xsi:type="dcterms:W3CDTF">2017-01-27T20:07:49Z</dcterms:modified>
</cp:coreProperties>
</file>