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586" autoAdjust="0"/>
  </p:normalViewPr>
  <p:slideViewPr>
    <p:cSldViewPr>
      <p:cViewPr>
        <p:scale>
          <a:sx n="75" d="100"/>
          <a:sy n="75" d="100"/>
        </p:scale>
        <p:origin x="-2670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3B73BCB-4687-4ED0-BA91-AB66BE12F45F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754B155-8C94-4A4E-B3A3-501DCC56E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RMUG_3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533400"/>
            <a:ext cx="410135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51" y="2506514"/>
            <a:ext cx="5703849" cy="381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1219200" y="2286000"/>
            <a:ext cx="64770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295400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838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8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Wave 7"/>
          <p:cNvSpPr/>
          <p:nvPr userDrawn="1"/>
        </p:nvSpPr>
        <p:spPr>
          <a:xfrm rot="10800000">
            <a:off x="381000" y="1371599"/>
            <a:ext cx="8458200" cy="533400"/>
          </a:xfrm>
          <a:prstGeom prst="wave">
            <a:avLst>
              <a:gd name="adj1" fmla="val 20000"/>
              <a:gd name="adj2" fmla="val -1990"/>
            </a:avLst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219200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chemeClr val="accent3"/>
                </a:solidFill>
                <a:effectLst/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/>
          <p:cNvSpPr/>
          <p:nvPr userDrawn="1"/>
        </p:nvSpPr>
        <p:spPr>
          <a:xfrm>
            <a:off x="-533400" y="6553200"/>
            <a:ext cx="10058400" cy="533400"/>
          </a:xfrm>
          <a:prstGeom prst="wave">
            <a:avLst>
              <a:gd name="adj1" fmla="val 20000"/>
              <a:gd name="adj2" fmla="val -1990"/>
            </a:avLst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82751" y="1820714"/>
            <a:ext cx="5703849" cy="381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 userDrawn="1"/>
        </p:nvSpPr>
        <p:spPr>
          <a:xfrm>
            <a:off x="1219200" y="1676400"/>
            <a:ext cx="64770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RMUG logo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172200" y="6248400"/>
            <a:ext cx="2676526" cy="3442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changed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CRM 4.0 </a:t>
            </a:r>
            <a:r>
              <a:rPr lang="en-US" dirty="0"/>
              <a:t>to </a:t>
            </a:r>
            <a:r>
              <a:rPr lang="en-US" dirty="0" smtClean="0"/>
              <a:t>CRM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a Developers Point of View </a:t>
            </a:r>
          </a:p>
        </p:txBody>
      </p:sp>
    </p:spTree>
    <p:extLst>
      <p:ext uri="{BB962C8B-B14F-4D97-AF65-F5344CB8AC3E}">
        <p14:creationId xmlns:p14="http://schemas.microsoft.com/office/powerpoint/2010/main" val="227138758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Xrm.Page.ui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close</a:t>
            </a:r>
          </a:p>
          <a:p>
            <a:r>
              <a:rPr lang="en-US" sz="2800" dirty="0" err="1"/>
              <a:t>getCurrentControl</a:t>
            </a:r>
            <a:endParaRPr lang="en-US" sz="2800" dirty="0"/>
          </a:p>
          <a:p>
            <a:r>
              <a:rPr lang="en-US" sz="2800" dirty="0" err="1"/>
              <a:t>getFormType</a:t>
            </a:r>
            <a:endParaRPr lang="en-US" sz="2800" dirty="0"/>
          </a:p>
          <a:p>
            <a:r>
              <a:rPr lang="en-US" sz="2800" dirty="0" err="1"/>
              <a:t>getViewPortHeight</a:t>
            </a:r>
            <a:endParaRPr lang="en-US" sz="2800" dirty="0"/>
          </a:p>
          <a:p>
            <a:r>
              <a:rPr lang="en-US" sz="2800" dirty="0" err="1"/>
              <a:t>getViewPortWidth</a:t>
            </a:r>
            <a:endParaRPr lang="en-US" sz="2800" dirty="0"/>
          </a:p>
          <a:p>
            <a:r>
              <a:rPr lang="en-US" sz="2800" dirty="0" err="1"/>
              <a:t>refreshRibbon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8451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Xrm.Page.data.entity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addOnSave</a:t>
            </a:r>
            <a:endParaRPr lang="en-US" sz="2800" dirty="0"/>
          </a:p>
          <a:p>
            <a:r>
              <a:rPr lang="en-US" sz="2800" dirty="0" err="1"/>
              <a:t>getDataXml</a:t>
            </a:r>
            <a:endParaRPr lang="en-US" sz="2800" dirty="0"/>
          </a:p>
          <a:p>
            <a:r>
              <a:rPr lang="en-US" sz="2800" dirty="0" err="1"/>
              <a:t>getEntityName</a:t>
            </a:r>
            <a:endParaRPr lang="en-US" sz="2800" dirty="0"/>
          </a:p>
          <a:p>
            <a:r>
              <a:rPr lang="en-US" sz="2800" dirty="0" err="1"/>
              <a:t>getId</a:t>
            </a:r>
            <a:endParaRPr lang="en-US" sz="2800" dirty="0"/>
          </a:p>
          <a:p>
            <a:r>
              <a:rPr lang="en-US" sz="2800" dirty="0" err="1"/>
              <a:t>getIsDirty</a:t>
            </a:r>
            <a:endParaRPr lang="en-US" sz="2800" dirty="0"/>
          </a:p>
          <a:p>
            <a:r>
              <a:rPr lang="en-US" sz="2800" dirty="0" err="1"/>
              <a:t>removeOnSave</a:t>
            </a:r>
            <a:endParaRPr lang="en-US" sz="2800" dirty="0"/>
          </a:p>
          <a:p>
            <a:r>
              <a:rPr lang="en-US" sz="2800" dirty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0500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Xrm.Page.context</a:t>
            </a:r>
            <a:endParaRPr lang="en-US" sz="2400" dirty="0" smtClean="0"/>
          </a:p>
          <a:p>
            <a:pPr lvl="1"/>
            <a:r>
              <a:rPr lang="en-US" sz="2000" dirty="0" err="1" smtClean="0"/>
              <a:t>getAuthenticationHeader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err="1" smtClean="0"/>
              <a:t>getOrgUniqueName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err="1"/>
              <a:t>getQueryStringParameters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getServerUrl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getUserId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 smtClean="0"/>
              <a:t>getUserRoles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00143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Xrm.Page.getAttribute</a:t>
            </a:r>
            <a:endParaRPr lang="en-US" sz="2800" dirty="0" smtClean="0"/>
          </a:p>
          <a:p>
            <a:pPr lvl="1"/>
            <a:r>
              <a:rPr lang="en-US" sz="2400" dirty="0" err="1" smtClean="0"/>
              <a:t>getValue</a:t>
            </a:r>
            <a:endParaRPr lang="en-US" sz="2400" dirty="0" smtClean="0"/>
          </a:p>
          <a:p>
            <a:pPr lvl="1"/>
            <a:r>
              <a:rPr lang="en-US" sz="2400" dirty="0" err="1" smtClean="0"/>
              <a:t>setValue</a:t>
            </a:r>
            <a:endParaRPr lang="en-US" sz="2400" dirty="0" smtClean="0"/>
          </a:p>
          <a:p>
            <a:pPr lvl="1"/>
            <a:r>
              <a:rPr lang="en-US" sz="2400" dirty="0" err="1" smtClean="0"/>
              <a:t>getSubmitMode</a:t>
            </a:r>
            <a:endParaRPr lang="en-US" sz="2400" dirty="0" smtClean="0"/>
          </a:p>
          <a:p>
            <a:pPr lvl="1"/>
            <a:r>
              <a:rPr lang="en-US" sz="2400" dirty="0" err="1" smtClean="0"/>
              <a:t>setSubmitMode</a:t>
            </a:r>
            <a:endParaRPr lang="en-US" sz="2400" dirty="0" smtClean="0"/>
          </a:p>
          <a:p>
            <a:pPr lvl="1"/>
            <a:r>
              <a:rPr lang="en-US" sz="2400" dirty="0" err="1" smtClean="0"/>
              <a:t>fireOnChange</a:t>
            </a:r>
            <a:endParaRPr lang="en-US" sz="2400" dirty="0" smtClean="0"/>
          </a:p>
          <a:p>
            <a:pPr lvl="1"/>
            <a:r>
              <a:rPr lang="en-US" sz="2400" dirty="0" err="1" smtClean="0"/>
              <a:t>getRequiredLevel</a:t>
            </a:r>
            <a:endParaRPr lang="en-US" sz="2400" dirty="0" smtClean="0"/>
          </a:p>
          <a:p>
            <a:pPr lvl="1"/>
            <a:r>
              <a:rPr lang="en-US" sz="2400" dirty="0" err="1" smtClean="0"/>
              <a:t>setRequiredLevel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05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Xrm.Page.getControl</a:t>
            </a:r>
            <a:endParaRPr lang="en-US" dirty="0" smtClean="0"/>
          </a:p>
          <a:p>
            <a:pPr lvl="1"/>
            <a:r>
              <a:rPr lang="en-US" dirty="0" err="1" smtClean="0"/>
              <a:t>setDisabled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  <a:p>
            <a:pPr lvl="1"/>
            <a:r>
              <a:rPr lang="en-US" dirty="0" err="1" smtClean="0"/>
              <a:t>getSrc</a:t>
            </a:r>
            <a:endParaRPr lang="en-US" dirty="0" smtClean="0"/>
          </a:p>
          <a:p>
            <a:pPr lvl="1"/>
            <a:r>
              <a:rPr lang="en-US" dirty="0" err="1" smtClean="0"/>
              <a:t>setSrc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7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Xrm.Page.ui.tabs.get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getDisplayState</a:t>
            </a:r>
            <a:endParaRPr lang="en-US" dirty="0" smtClean="0"/>
          </a:p>
          <a:p>
            <a:pPr lvl="1"/>
            <a:r>
              <a:rPr lang="en-US" dirty="0" err="1" smtClean="0"/>
              <a:t>setDisplayState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3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Xrm.Page.ui.tabs</a:t>
            </a:r>
            <a:r>
              <a:rPr lang="en-US" dirty="0" smtClean="0"/>
              <a:t>(0).</a:t>
            </a:r>
            <a:r>
              <a:rPr lang="en-US" dirty="0" err="1" smtClean="0"/>
              <a:t>sections.get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getParent</a:t>
            </a:r>
            <a:endParaRPr lang="en-US" dirty="0" smtClean="0"/>
          </a:p>
          <a:p>
            <a:pPr lvl="1"/>
            <a:r>
              <a:rPr lang="en-US" dirty="0" err="1" smtClean="0"/>
              <a:t>getName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70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Xrm.Page.ui.navigation.items.get</a:t>
            </a:r>
            <a:endParaRPr lang="en-US" dirty="0"/>
          </a:p>
          <a:p>
            <a:pPr lvl="1"/>
            <a:r>
              <a:rPr lang="en-US" dirty="0" err="1" smtClean="0"/>
              <a:t>getId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688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What’s the Main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can tell me what the main difference between CRM 4.0 JavaScript and CRM 2011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6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A: What’s the Main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‘unsupported’ tasks performed in CRM 4.0 are now officially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59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</a:p>
          <a:p>
            <a:pPr lvl="1"/>
            <a:r>
              <a:rPr lang="en-US" dirty="0" smtClean="0">
                <a:hlinkClick r:id="rId2"/>
              </a:rPr>
              <a:t>mitch@xrmcoaches.com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mitchmilam</a:t>
            </a:r>
            <a:endParaRPr lang="en-US" dirty="0" smtClean="0"/>
          </a:p>
          <a:p>
            <a:pPr lvl="1"/>
            <a:r>
              <a:rPr lang="en-US" dirty="0" smtClean="0"/>
              <a:t>Blogs.infinite-x.net</a:t>
            </a:r>
          </a:p>
          <a:p>
            <a:pPr lvl="1"/>
            <a:r>
              <a:rPr lang="en-US" dirty="0" smtClean="0"/>
              <a:t>Xrmcoaches.com</a:t>
            </a:r>
          </a:p>
          <a:p>
            <a:pPr lvl="1"/>
            <a:r>
              <a:rPr lang="en-US" dirty="0" smtClean="0"/>
              <a:t>Crmaccelerators.net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261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04065"/>
              </p:ext>
            </p:extLst>
          </p:nvPr>
        </p:nvGraphicFramePr>
        <p:xfrm>
          <a:off x="1217312" y="1546495"/>
          <a:ext cx="730885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2963"/>
                <a:gridCol w="4675887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 Name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kern="1000" dirty="0">
                          <a:effectLst/>
                        </a:rPr>
                        <a:t>Description</a:t>
                      </a:r>
                      <a:endParaRPr lang="en-US" sz="1800" b="1" kern="10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OnLoad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after the form has loaded.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OnSave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when a user presses the Save, Save and Close, or Save and New button on the form.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OnChange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Occurs when the data in a form field has changed and focus is lost.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TabStateChange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when the </a:t>
                      </a:r>
                      <a:r>
                        <a:rPr lang="en-US" sz="1800" dirty="0" err="1">
                          <a:effectLst/>
                        </a:rPr>
                        <a:t>DisplayState</a:t>
                      </a:r>
                      <a:r>
                        <a:rPr lang="en-US" sz="1800" dirty="0">
                          <a:effectLst/>
                        </a:rPr>
                        <a:t> of the tab changes due to user interaction or when the </a:t>
                      </a:r>
                      <a:r>
                        <a:rPr lang="en-US" sz="1800" dirty="0" err="1">
                          <a:effectLst/>
                        </a:rPr>
                        <a:t>setDisplayState</a:t>
                      </a:r>
                      <a:r>
                        <a:rPr lang="en-US" sz="1800" dirty="0">
                          <a:effectLst/>
                        </a:rPr>
                        <a:t> method is applied in code. Use this event when you wish to change the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 property of an IFRAME within the tab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OnReadyStateComplete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Indicates that the content of the IFRAME has loaded and can be accessed in code.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41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 Event </a:t>
            </a:r>
            <a:r>
              <a:rPr lang="en-US" sz="3600" dirty="0" smtClean="0"/>
              <a:t>Handler </a:t>
            </a:r>
            <a:r>
              <a:rPr lang="en-US" sz="3600" dirty="0"/>
              <a:t>Execution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getContext</a:t>
            </a:r>
            <a:endParaRPr lang="en-US" sz="2800" dirty="0"/>
          </a:p>
          <a:p>
            <a:r>
              <a:rPr lang="en-US" sz="2800" dirty="0" err="1"/>
              <a:t>getDepth</a:t>
            </a:r>
            <a:endParaRPr lang="en-US" sz="2800" dirty="0"/>
          </a:p>
          <a:p>
            <a:r>
              <a:rPr lang="en-US" sz="2800" dirty="0" err="1"/>
              <a:t>getEventSource</a:t>
            </a:r>
            <a:endParaRPr lang="en-US" sz="2800" dirty="0"/>
          </a:p>
          <a:p>
            <a:r>
              <a:rPr lang="en-US" sz="2800" dirty="0" err="1"/>
              <a:t>getSharedVariable</a:t>
            </a:r>
            <a:endParaRPr lang="en-US" sz="2800" dirty="0"/>
          </a:p>
          <a:p>
            <a:r>
              <a:rPr lang="en-US" sz="2800" dirty="0" err="1"/>
              <a:t>setSharedVariable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37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 Event </a:t>
            </a:r>
            <a:r>
              <a:rPr lang="en-US" sz="3600" dirty="0" smtClean="0"/>
              <a:t>Handler </a:t>
            </a:r>
            <a:r>
              <a:rPr lang="en-US" sz="3600" dirty="0"/>
              <a:t>Execution </a:t>
            </a:r>
            <a:r>
              <a:rPr lang="en-US" sz="3600" dirty="0" smtClean="0"/>
              <a:t>Context Usage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9" y="1720295"/>
            <a:ext cx="4231001" cy="3657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92" y="1720295"/>
            <a:ext cx="32800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2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1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smtClean="0"/>
              <a:t>microsoft.crm.sdk.dll</a:t>
            </a:r>
          </a:p>
          <a:p>
            <a:pPr lvl="1"/>
            <a:r>
              <a:rPr lang="en-US" dirty="0"/>
              <a:t>microsoft.crm.sdktypeproxy.dll</a:t>
            </a:r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/>
              <a:t>Microsoft.Crm.Sdk.Proxy.dll </a:t>
            </a:r>
          </a:p>
          <a:p>
            <a:pPr lvl="1"/>
            <a:r>
              <a:rPr lang="en-US" dirty="0"/>
              <a:t>Microsoft.Xrm.Sdk.dll </a:t>
            </a:r>
          </a:p>
          <a:p>
            <a:pPr lvl="1"/>
            <a:r>
              <a:rPr lang="en-US" dirty="0"/>
              <a:t>Microsoft.Xrm.Sdk.Workflow.dll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698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 smtClean="0"/>
              <a:t>CrmService</a:t>
            </a:r>
            <a:endParaRPr lang="en-US" dirty="0" smtClean="0"/>
          </a:p>
          <a:p>
            <a:pPr lvl="1"/>
            <a:r>
              <a:rPr lang="en-US" dirty="0" err="1" smtClean="0"/>
              <a:t>MetadataService</a:t>
            </a:r>
            <a:endParaRPr lang="en-US" dirty="0" smtClean="0"/>
          </a:p>
          <a:p>
            <a:pPr lvl="1"/>
            <a:r>
              <a:rPr lang="en-US" dirty="0" err="1" smtClean="0"/>
              <a:t>CrmDiscoveryService</a:t>
            </a:r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err="1" smtClean="0"/>
              <a:t>IDiscoveryService</a:t>
            </a:r>
            <a:endParaRPr lang="en-US" dirty="0" smtClean="0"/>
          </a:p>
          <a:p>
            <a:pPr lvl="1"/>
            <a:r>
              <a:rPr lang="en-US" dirty="0" err="1" smtClean="0"/>
              <a:t>IOrganizationService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4542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CrmSvcUtil</a:t>
            </a:r>
            <a:endParaRPr lang="en-US" dirty="0" smtClean="0"/>
          </a:p>
          <a:p>
            <a:pPr lvl="1"/>
            <a:r>
              <a:rPr lang="en-US" dirty="0" smtClean="0"/>
              <a:t>Generates early-bound classes for an organization</a:t>
            </a:r>
          </a:p>
          <a:p>
            <a:endParaRPr lang="en-US" dirty="0"/>
          </a:p>
          <a:p>
            <a:r>
              <a:rPr lang="en-US" dirty="0" smtClean="0"/>
              <a:t>Default organization code:</a:t>
            </a:r>
          </a:p>
          <a:p>
            <a:pPr lvl="1"/>
            <a:r>
              <a:rPr lang="en-US" sz="2000" dirty="0" err="1"/>
              <a:t>sdk</a:t>
            </a:r>
            <a:r>
              <a:rPr lang="en-US" sz="2000" dirty="0"/>
              <a:t>\</a:t>
            </a:r>
            <a:r>
              <a:rPr lang="en-US" sz="2000" dirty="0" err="1"/>
              <a:t>samplecode</a:t>
            </a:r>
            <a:r>
              <a:rPr lang="en-US" sz="2000" dirty="0"/>
              <a:t>\</a:t>
            </a:r>
            <a:r>
              <a:rPr lang="en-US" sz="2000" dirty="0" err="1"/>
              <a:t>cs</a:t>
            </a:r>
            <a:r>
              <a:rPr lang="en-US" sz="2000" dirty="0"/>
              <a:t>\</a:t>
            </a:r>
            <a:r>
              <a:rPr lang="en-US" sz="2000" dirty="0" err="1"/>
              <a:t>helpercode</a:t>
            </a:r>
            <a:r>
              <a:rPr lang="en-US" sz="2000" dirty="0"/>
              <a:t>\</a:t>
            </a:r>
            <a:r>
              <a:rPr lang="en-US" sz="2000" dirty="0" err="1"/>
              <a:t>myorganizationcrmsdktypes.cs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367050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 smtClean="0"/>
              <a:t>BusinessEntity</a:t>
            </a:r>
            <a:endParaRPr lang="en-US" dirty="0" smtClean="0"/>
          </a:p>
          <a:p>
            <a:pPr lvl="2"/>
            <a:r>
              <a:rPr lang="en-US" dirty="0" err="1" smtClean="0"/>
              <a:t>DynamicEntity</a:t>
            </a:r>
            <a:endParaRPr lang="en-US" dirty="0" smtClean="0"/>
          </a:p>
          <a:p>
            <a:pPr lvl="2"/>
            <a:r>
              <a:rPr lang="en-US" dirty="0" smtClean="0"/>
              <a:t>Account</a:t>
            </a:r>
          </a:p>
          <a:p>
            <a:pPr lvl="1"/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42657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Early-Bound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by </a:t>
            </a:r>
            <a:r>
              <a:rPr lang="en-US" dirty="0" err="1" smtClean="0"/>
              <a:t>CrmSvcUtil</a:t>
            </a:r>
            <a:endParaRPr lang="en-US" dirty="0" smtClean="0"/>
          </a:p>
          <a:p>
            <a:r>
              <a:rPr lang="en-US" dirty="0" smtClean="0"/>
              <a:t>Compile-time checking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Account </a:t>
            </a:r>
            <a:r>
              <a:rPr lang="en-US" dirty="0" err="1" smtClean="0"/>
              <a:t>account</a:t>
            </a:r>
            <a:r>
              <a:rPr lang="en-US" dirty="0" smtClean="0"/>
              <a:t> = new Account()</a:t>
            </a:r>
          </a:p>
          <a:p>
            <a:pPr marL="457200" lvl="1" indent="0">
              <a:buNone/>
            </a:pPr>
            <a:r>
              <a:rPr lang="en-US" dirty="0" smtClean="0"/>
              <a:t>account.name = “</a:t>
            </a:r>
            <a:r>
              <a:rPr lang="en-US" dirty="0" err="1" smtClean="0"/>
              <a:t>Contoso</a:t>
            </a:r>
            <a:r>
              <a:rPr lang="en-US" dirty="0" smtClean="0"/>
              <a:t>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1253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changes to:</a:t>
            </a:r>
          </a:p>
          <a:p>
            <a:pPr lvl="1"/>
            <a:r>
              <a:rPr lang="en-US" dirty="0" smtClean="0"/>
              <a:t>JavaScript object model</a:t>
            </a:r>
          </a:p>
          <a:p>
            <a:pPr lvl="1"/>
            <a:r>
              <a:rPr lang="en-US" dirty="0" smtClean="0"/>
              <a:t>.NET development using the CRM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364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Late-Bound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faster than early-bound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Usage</a:t>
            </a:r>
          </a:p>
          <a:p>
            <a:pPr marL="457200" lvl="1" indent="0">
              <a:buNone/>
            </a:pPr>
            <a:r>
              <a:rPr lang="en-US" sz="2400" dirty="0" smtClean="0"/>
              <a:t>Entity account = new Entity(</a:t>
            </a:r>
            <a:r>
              <a:rPr lang="en-US" sz="2400" dirty="0" err="1" smtClean="0"/>
              <a:t>Account.EntityLogicalName</a:t>
            </a:r>
            <a:r>
              <a:rPr lang="en-US" sz="2400" dirty="0" smtClean="0"/>
              <a:t>);</a:t>
            </a:r>
          </a:p>
          <a:p>
            <a:pPr marL="457200" lvl="1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ccount[“name”] = 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8545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Early-Bound and Late-Bound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Account </a:t>
            </a:r>
            <a:r>
              <a:rPr lang="en-US" sz="2400" dirty="0" err="1"/>
              <a:t>account</a:t>
            </a:r>
            <a:r>
              <a:rPr lang="en-US" sz="2400" dirty="0"/>
              <a:t> = new Account()</a:t>
            </a:r>
          </a:p>
          <a:p>
            <a:pPr marL="457200" lvl="1" indent="0">
              <a:buNone/>
            </a:pPr>
            <a:r>
              <a:rPr lang="en-US" sz="2400" dirty="0"/>
              <a:t>account.name = “</a:t>
            </a:r>
            <a:r>
              <a:rPr lang="en-US" sz="2400" dirty="0" err="1"/>
              <a:t>Contoso</a:t>
            </a:r>
            <a:r>
              <a:rPr lang="en-US" sz="2400" dirty="0" smtClean="0"/>
              <a:t>”;</a:t>
            </a:r>
          </a:p>
          <a:p>
            <a:pPr marL="457200" lvl="1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ccount[“</a:t>
            </a:r>
            <a:r>
              <a:rPr lang="en-US" sz="2400" dirty="0" err="1" smtClean="0"/>
              <a:t>accountnumber</a:t>
            </a:r>
            <a:r>
              <a:rPr lang="en-US" sz="2400" dirty="0" smtClean="0"/>
              <a:t>”] = </a:t>
            </a:r>
            <a:r>
              <a:rPr lang="en-US" sz="2400" dirty="0" err="1" smtClean="0"/>
              <a:t>GetNewAccountNumber</a:t>
            </a:r>
            <a:r>
              <a:rPr lang="en-US" sz="2400" dirty="0" smtClean="0"/>
              <a:t>();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78641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2011 uses standard .NET data types</a:t>
            </a:r>
          </a:p>
          <a:p>
            <a:r>
              <a:rPr lang="en-US" dirty="0" smtClean="0"/>
              <a:t>Special types:</a:t>
            </a:r>
          </a:p>
          <a:p>
            <a:pPr lvl="1"/>
            <a:r>
              <a:rPr lang="en-US" dirty="0" err="1" smtClean="0"/>
              <a:t>EntityReference</a:t>
            </a:r>
            <a:endParaRPr lang="en-US" dirty="0" smtClean="0"/>
          </a:p>
          <a:p>
            <a:pPr lvl="1"/>
            <a:r>
              <a:rPr lang="en-US" dirty="0" smtClean="0"/>
              <a:t>Money</a:t>
            </a:r>
          </a:p>
          <a:p>
            <a:pPr lvl="1"/>
            <a:r>
              <a:rPr lang="en-US" dirty="0" err="1" smtClean="0"/>
              <a:t>OptionSetValue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40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/>
              <a:t>SoapException</a:t>
            </a:r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err="1" smtClean="0"/>
              <a:t>OrganizationServiceFault</a:t>
            </a:r>
            <a:endParaRPr lang="en-US" dirty="0" smtClean="0"/>
          </a:p>
          <a:p>
            <a:pPr lvl="1"/>
            <a:r>
              <a:rPr lang="en-US" dirty="0" err="1" smtClean="0"/>
              <a:t>DiscoveryServiceFault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18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Plug-Ins: Execute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457200" lvl="1" indent="0">
              <a:buNone/>
            </a:pPr>
            <a:r>
              <a:rPr lang="en-US" sz="2400" dirty="0"/>
              <a:t>public void Execute(</a:t>
            </a:r>
            <a:r>
              <a:rPr lang="en-US" sz="2400" dirty="0" err="1"/>
              <a:t>IPluginExecutionContext</a:t>
            </a:r>
            <a:r>
              <a:rPr lang="en-US" sz="2400" dirty="0"/>
              <a:t> context)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 smtClean="0"/>
              <a:t>CRM 2011</a:t>
            </a:r>
          </a:p>
          <a:p>
            <a:pPr marL="457200" lvl="1" indent="0">
              <a:buNone/>
            </a:pPr>
            <a:r>
              <a:rPr lang="en-US" sz="2400" dirty="0"/>
              <a:t>public void Execute(</a:t>
            </a:r>
            <a:r>
              <a:rPr lang="en-US" sz="2400" dirty="0" err="1"/>
              <a:t>IServiceProvider</a:t>
            </a:r>
            <a:r>
              <a:rPr lang="en-US" sz="2400" dirty="0"/>
              <a:t> </a:t>
            </a:r>
            <a:r>
              <a:rPr lang="en-US" sz="2400" dirty="0" err="1"/>
              <a:t>serviceProvider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19923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Plug-Ins: CRM 2011 Additional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// Obtain the execution context from the service provider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IPluginExecutionContext</a:t>
            </a:r>
            <a:r>
              <a:rPr lang="en-US" sz="1400" dirty="0" smtClean="0"/>
              <a:t> </a:t>
            </a:r>
            <a:r>
              <a:rPr lang="en-US" sz="1400" dirty="0"/>
              <a:t>context = (</a:t>
            </a:r>
            <a:r>
              <a:rPr lang="en-US" sz="1400" dirty="0" err="1"/>
              <a:t>IPluginExecutionContext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IPluginExecutionContext</a:t>
            </a:r>
            <a:r>
              <a:rPr lang="en-US" sz="1400" dirty="0"/>
              <a:t>));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/>
              <a:t>Get a reference to the organization service.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IOrganizationServiceFactory</a:t>
            </a:r>
            <a:r>
              <a:rPr lang="en-US" sz="1400" dirty="0" smtClean="0"/>
              <a:t> </a:t>
            </a:r>
            <a:r>
              <a:rPr lang="en-US" sz="1400" dirty="0"/>
              <a:t>factory = (</a:t>
            </a:r>
            <a:r>
              <a:rPr lang="en-US" sz="1400" dirty="0" err="1"/>
              <a:t>IOrganizationServiceFactory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IOrganizationServiceFactory</a:t>
            </a:r>
            <a:r>
              <a:rPr lang="en-US" sz="1400" dirty="0"/>
              <a:t>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IOrganizationService</a:t>
            </a:r>
            <a:r>
              <a:rPr lang="en-US" sz="1400" dirty="0" smtClean="0"/>
              <a:t> </a:t>
            </a:r>
            <a:r>
              <a:rPr lang="en-US" sz="1400" dirty="0"/>
              <a:t>service = </a:t>
            </a:r>
            <a:r>
              <a:rPr lang="en-US" sz="1400" dirty="0" err="1"/>
              <a:t>factory.CreateOrganizationService</a:t>
            </a:r>
            <a:r>
              <a:rPr lang="en-US" sz="1400" dirty="0"/>
              <a:t>(</a:t>
            </a:r>
            <a:r>
              <a:rPr lang="en-US" sz="1400" dirty="0" err="1"/>
              <a:t>context.UserId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/>
              <a:t>Get a reference to the tracing service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ITracingService</a:t>
            </a:r>
            <a:r>
              <a:rPr lang="en-US" sz="1400" dirty="0" smtClean="0"/>
              <a:t> </a:t>
            </a:r>
            <a:r>
              <a:rPr lang="en-US" sz="1400" dirty="0" err="1"/>
              <a:t>tracingService</a:t>
            </a:r>
            <a:r>
              <a:rPr lang="en-US" sz="1400" dirty="0"/>
              <a:t> = (</a:t>
            </a:r>
            <a:r>
              <a:rPr lang="en-US" sz="1400" dirty="0" err="1"/>
              <a:t>ITracingService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ITracingService</a:t>
            </a:r>
            <a:r>
              <a:rPr lang="en-US" sz="1400" dirty="0"/>
              <a:t>)); </a:t>
            </a:r>
          </a:p>
        </p:txBody>
      </p:sp>
    </p:spTree>
    <p:extLst>
      <p:ext uri="{BB962C8B-B14F-4D97-AF65-F5344CB8AC3E}">
        <p14:creationId xmlns:p14="http://schemas.microsoft.com/office/powerpoint/2010/main" val="301331169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Service is built-in</a:t>
            </a:r>
          </a:p>
          <a:p>
            <a:pPr lvl="1"/>
            <a:r>
              <a:rPr lang="en-US" dirty="0" smtClean="0"/>
              <a:t>Only records trace data upon plugin failure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InvalidPluginExecutionException</a:t>
            </a:r>
            <a:endParaRPr lang="en-US" dirty="0" smtClean="0"/>
          </a:p>
          <a:p>
            <a:pPr lvl="1"/>
            <a:r>
              <a:rPr lang="en-US" dirty="0" smtClean="0"/>
              <a:t>Will show error within the CRM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1083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Activities: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CRM </a:t>
            </a:r>
            <a:r>
              <a:rPr lang="en-US" sz="1600" dirty="0" smtClean="0"/>
              <a:t>4.0</a:t>
            </a:r>
            <a:endParaRPr lang="en-US" sz="16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System.Workflow.Activities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System.Workflow.ComponentModel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System.Workflow.ComponentModel.Compiler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Microsoft.Crm.Sdk.Query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Microsoft.Crm.SdkTypeProxy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Microsoft.Crm.Workflow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CRM </a:t>
            </a:r>
            <a:r>
              <a:rPr lang="en-US" sz="1600" dirty="0" smtClean="0"/>
              <a:t>2011</a:t>
            </a:r>
            <a:endParaRPr lang="en-US" sz="16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System.Activities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Microsoft.Crm.Sdk.Messages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Microsoft.Xrm.Sdk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Microsoft.Xrm.Sdk.Workflow</a:t>
            </a:r>
            <a:r>
              <a:rPr lang="en-US" sz="1400" dirty="0"/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556636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3178"/>
            <a:ext cx="4572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14610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57525"/>
            <a:ext cx="5372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18922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5073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Activities: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CrmWorkflowActivity</a:t>
            </a:r>
            <a:r>
              <a:rPr lang="en-US" sz="1800" dirty="0"/>
              <a:t>("Remove from Marketing List", "CRM Accelerators")]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RemoveFromMarketingList</a:t>
            </a:r>
            <a:r>
              <a:rPr lang="en-US" sz="1800" dirty="0"/>
              <a:t>: </a:t>
            </a:r>
            <a:r>
              <a:rPr lang="en-US" sz="1800" dirty="0" err="1"/>
              <a:t>SequenceActivity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AddToMarketingList</a:t>
            </a:r>
            <a:r>
              <a:rPr lang="en-US" sz="1800" dirty="0"/>
              <a:t> : </a:t>
            </a:r>
            <a:r>
              <a:rPr lang="en-US" sz="1800" dirty="0" err="1"/>
              <a:t>CodeActivity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707895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Execute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1400" dirty="0"/>
              <a:t>protected override </a:t>
            </a:r>
            <a:r>
              <a:rPr lang="en-US" sz="1400" dirty="0" err="1"/>
              <a:t>ActivityExecutionStatus</a:t>
            </a:r>
            <a:r>
              <a:rPr lang="en-US" sz="1400" dirty="0"/>
              <a:t> Execute(</a:t>
            </a:r>
            <a:r>
              <a:rPr lang="en-US" sz="1400" dirty="0" err="1"/>
              <a:t>ActivityExecutionContext</a:t>
            </a:r>
            <a:r>
              <a:rPr lang="en-US" sz="1400" dirty="0"/>
              <a:t> </a:t>
            </a:r>
            <a:r>
              <a:rPr lang="en-US" sz="1400" dirty="0" err="1"/>
              <a:t>executionContext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1600" dirty="0"/>
              <a:t>protected override void Execute(</a:t>
            </a:r>
            <a:r>
              <a:rPr lang="en-US" sz="1600" dirty="0" err="1"/>
              <a:t>CodeActivityContext</a:t>
            </a:r>
            <a:r>
              <a:rPr lang="en-US" sz="1600" dirty="0"/>
              <a:t> </a:t>
            </a:r>
            <a:r>
              <a:rPr lang="en-US" sz="1600" dirty="0" err="1"/>
              <a:t>executionContext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070218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Connecting to CRM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2000" dirty="0" err="1"/>
              <a:t>IContextService</a:t>
            </a:r>
            <a:r>
              <a:rPr lang="en-US" sz="2000" dirty="0"/>
              <a:t> </a:t>
            </a:r>
            <a:r>
              <a:rPr lang="en-US" sz="2000" dirty="0" err="1"/>
              <a:t>contextService</a:t>
            </a:r>
            <a:r>
              <a:rPr lang="en-US" sz="2000" dirty="0"/>
              <a:t> = (</a:t>
            </a:r>
            <a:r>
              <a:rPr lang="en-US" sz="2000" dirty="0" err="1"/>
              <a:t>IContextService</a:t>
            </a:r>
            <a:r>
              <a:rPr lang="en-US" sz="2000" dirty="0"/>
              <a:t>)</a:t>
            </a:r>
            <a:r>
              <a:rPr lang="en-US" sz="2000" dirty="0" err="1"/>
              <a:t>executionContext.GetService</a:t>
            </a:r>
            <a:r>
              <a:rPr lang="en-US" sz="2000" dirty="0"/>
              <a:t>(</a:t>
            </a:r>
            <a:r>
              <a:rPr lang="en-US" sz="2000" dirty="0" err="1"/>
              <a:t>typeof</a:t>
            </a:r>
            <a:r>
              <a:rPr lang="en-US" sz="2000" dirty="0"/>
              <a:t>(</a:t>
            </a:r>
            <a:r>
              <a:rPr lang="en-US" sz="2000" dirty="0" err="1"/>
              <a:t>IContextService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 err="1"/>
              <a:t>IWorkflowContext</a:t>
            </a:r>
            <a:r>
              <a:rPr lang="en-US" sz="2000" dirty="0"/>
              <a:t> context = </a:t>
            </a:r>
            <a:r>
              <a:rPr lang="en-US" sz="2000" dirty="0" err="1"/>
              <a:t>contextService.Context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ICrmService</a:t>
            </a:r>
            <a:r>
              <a:rPr lang="en-US" sz="2000" dirty="0"/>
              <a:t> </a:t>
            </a:r>
            <a:r>
              <a:rPr lang="en-US" sz="2000" dirty="0" err="1"/>
              <a:t>crmService</a:t>
            </a:r>
            <a:r>
              <a:rPr lang="en-US" sz="2000" dirty="0"/>
              <a:t> = </a:t>
            </a:r>
            <a:r>
              <a:rPr lang="en-US" sz="2000" dirty="0" err="1"/>
              <a:t>context.CreateCrmService</a:t>
            </a:r>
            <a:r>
              <a:rPr lang="en-US" sz="2000" dirty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59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Connecting to CRM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2000" dirty="0" err="1"/>
              <a:t>IWorkflowContext</a:t>
            </a:r>
            <a:r>
              <a:rPr lang="en-US" sz="2000" dirty="0"/>
              <a:t> context = </a:t>
            </a:r>
            <a:r>
              <a:rPr lang="en-US" sz="2000" dirty="0" err="1"/>
              <a:t>executionContext.GetExtension</a:t>
            </a:r>
            <a:r>
              <a:rPr lang="en-US" sz="2000" dirty="0"/>
              <a:t>&lt;</a:t>
            </a:r>
            <a:r>
              <a:rPr lang="en-US" sz="2000" dirty="0" err="1"/>
              <a:t>IWorkflowContext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r>
              <a:rPr lang="en-US" sz="2000" dirty="0" err="1"/>
              <a:t>IOrganizationServiceFactory</a:t>
            </a:r>
            <a:r>
              <a:rPr lang="en-US" sz="2000" dirty="0"/>
              <a:t> </a:t>
            </a:r>
            <a:r>
              <a:rPr lang="en-US" sz="2000" dirty="0" err="1"/>
              <a:t>serviceFactory</a:t>
            </a:r>
            <a:r>
              <a:rPr lang="en-US" sz="2000" dirty="0"/>
              <a:t> = </a:t>
            </a:r>
            <a:r>
              <a:rPr lang="en-US" sz="2000" dirty="0" err="1"/>
              <a:t>executionContext.GetExtension</a:t>
            </a:r>
            <a:r>
              <a:rPr lang="en-US" sz="2000" dirty="0"/>
              <a:t>&lt;</a:t>
            </a:r>
            <a:r>
              <a:rPr lang="en-US" sz="2000" dirty="0" err="1"/>
              <a:t>IOrganizationServiceFactory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r>
              <a:rPr lang="en-US" sz="2000" dirty="0" err="1"/>
              <a:t>IOrganizationService</a:t>
            </a:r>
            <a:r>
              <a:rPr lang="en-US" sz="2000" dirty="0"/>
              <a:t> service = </a:t>
            </a:r>
            <a:r>
              <a:rPr lang="en-US" sz="2000" dirty="0" err="1"/>
              <a:t>serviceFactory.CreateOrganizationService</a:t>
            </a:r>
            <a:r>
              <a:rPr lang="en-US" sz="2000" dirty="0"/>
              <a:t>(</a:t>
            </a:r>
            <a:r>
              <a:rPr lang="en-US" sz="2000" dirty="0" err="1"/>
              <a:t>context.UserId</a:t>
            </a:r>
            <a:r>
              <a:rPr lang="en-US" sz="2000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31418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CRM 4.0</a:t>
            </a:r>
          </a:p>
          <a:p>
            <a:pPr marL="0" indent="0">
              <a:buNone/>
            </a:pPr>
            <a:r>
              <a:rPr lang="en-US" sz="2000" dirty="0" err="1" smtClean="0"/>
              <a:t>Guid</a:t>
            </a:r>
            <a:r>
              <a:rPr lang="en-US" sz="2000" dirty="0" smtClean="0"/>
              <a:t> </a:t>
            </a:r>
            <a:r>
              <a:rPr lang="en-US" sz="2000" dirty="0" err="1"/>
              <a:t>ListId</a:t>
            </a:r>
            <a:r>
              <a:rPr lang="en-US" sz="2000" dirty="0"/>
              <a:t> = </a:t>
            </a:r>
            <a:r>
              <a:rPr lang="en-US" sz="2000" dirty="0" err="1"/>
              <a:t>MarketingListLookup.Value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CRM 2011</a:t>
            </a:r>
          </a:p>
          <a:p>
            <a:pPr marL="0" indent="0">
              <a:buNone/>
            </a:pPr>
            <a:r>
              <a:rPr lang="en-US" sz="1800" dirty="0" err="1" smtClean="0"/>
              <a:t>Guid</a:t>
            </a:r>
            <a:r>
              <a:rPr lang="en-US" sz="1800" dirty="0" smtClean="0"/>
              <a:t> </a:t>
            </a:r>
            <a:r>
              <a:rPr lang="en-US" sz="1800" dirty="0" err="1"/>
              <a:t>ListId</a:t>
            </a:r>
            <a:r>
              <a:rPr lang="en-US" sz="1800" dirty="0"/>
              <a:t> = </a:t>
            </a:r>
            <a:r>
              <a:rPr lang="en-US" sz="1800" dirty="0" err="1"/>
              <a:t>MarketingListEntityReference.Get</a:t>
            </a:r>
            <a:r>
              <a:rPr lang="en-US" sz="1800" dirty="0"/>
              <a:t>&lt;</a:t>
            </a:r>
            <a:r>
              <a:rPr lang="en-US" sz="1800" dirty="0" err="1"/>
              <a:t>EntityReference</a:t>
            </a:r>
            <a:r>
              <a:rPr lang="en-US" sz="1800" dirty="0"/>
              <a:t>&gt;(</a:t>
            </a:r>
            <a:r>
              <a:rPr lang="en-US" sz="1800" dirty="0" err="1"/>
              <a:t>executionContext</a:t>
            </a:r>
            <a:r>
              <a:rPr lang="en-US" sz="1800" dirty="0"/>
              <a:t>).Id;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40337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105819"/>
            <a:ext cx="5981700" cy="3514725"/>
          </a:xfrm>
        </p:spPr>
      </p:pic>
    </p:spTree>
    <p:extLst>
      <p:ext uri="{BB962C8B-B14F-4D97-AF65-F5344CB8AC3E}">
        <p14:creationId xmlns:p14="http://schemas.microsoft.com/office/powerpoint/2010/main" val="3445666553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55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Storage</a:t>
            </a:r>
            <a:endParaRPr lang="en-US" dirty="0"/>
          </a:p>
        </p:txBody>
      </p:sp>
      <p:pic>
        <p:nvPicPr>
          <p:cNvPr id="5" name="Content Placeholder 4" descr="Form script convers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667902" cy="445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9157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stored in Web Resources</a:t>
            </a:r>
          </a:p>
          <a:p>
            <a:r>
              <a:rPr lang="en-US" dirty="0" smtClean="0"/>
              <a:t>Web Resources are linked to Events</a:t>
            </a:r>
          </a:p>
          <a:p>
            <a:r>
              <a:rPr lang="en-US" dirty="0" smtClean="0"/>
              <a:t>Events linked to individual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97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2011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1336589"/>
            <a:ext cx="71776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24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457200" lvl="1" indent="0">
              <a:buNone/>
            </a:pPr>
            <a:r>
              <a:rPr lang="en-US" sz="2400" dirty="0" err="1" smtClean="0"/>
              <a:t>crmForm.all.name.DataValue</a:t>
            </a:r>
            <a:r>
              <a:rPr lang="en-US" sz="2400" dirty="0" smtClean="0"/>
              <a:t> = 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”;</a:t>
            </a:r>
          </a:p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</a:t>
            </a:r>
            <a:r>
              <a:rPr lang="en-US" dirty="0"/>
              <a:t> </a:t>
            </a:r>
            <a:r>
              <a:rPr lang="en-US" sz="2400" dirty="0" err="1" smtClean="0"/>
              <a:t>crmForm.all.name.DataValue</a:t>
            </a:r>
            <a:r>
              <a:rPr lang="en-US" sz="2400" dirty="0"/>
              <a:t>;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CRM 2011</a:t>
            </a:r>
          </a:p>
          <a:p>
            <a:pPr marL="457200" lvl="1" indent="0">
              <a:buNone/>
            </a:pPr>
            <a:r>
              <a:rPr lang="en-US" sz="2400" dirty="0" err="1" smtClean="0"/>
              <a:t>Xrm.Page.getAttribute</a:t>
            </a:r>
            <a:r>
              <a:rPr lang="en-US" sz="2400" dirty="0" smtClean="0"/>
              <a:t>(“name”).</a:t>
            </a:r>
            <a:r>
              <a:rPr lang="en-US" sz="2400" dirty="0" err="1" smtClean="0"/>
              <a:t>setValue</a:t>
            </a:r>
            <a:r>
              <a:rPr lang="en-US" sz="2400" dirty="0" smtClean="0"/>
              <a:t>(“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”);</a:t>
            </a:r>
          </a:p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</a:t>
            </a:r>
            <a:r>
              <a:rPr lang="en-US" sz="2400" dirty="0" err="1"/>
              <a:t>Xrm.Page.getAttribute</a:t>
            </a:r>
            <a:r>
              <a:rPr lang="en-US" sz="2400" dirty="0"/>
              <a:t>(“name</a:t>
            </a:r>
            <a:r>
              <a:rPr lang="en-US" sz="2400" dirty="0" smtClean="0"/>
              <a:t>”).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586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Xrm.Page.context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Xrm.Page.data.entity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Xrm.Page.ui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Shortcuts</a:t>
            </a:r>
            <a:endParaRPr lang="en-US" sz="2400" dirty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err="1"/>
              <a:t>Xrm.Page.getAttribute</a:t>
            </a:r>
            <a:endParaRPr lang="en-US" sz="2000" dirty="0"/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err="1" smtClean="0"/>
              <a:t>Xrm.Page.getControl</a:t>
            </a:r>
            <a:endParaRPr lang="en-US" sz="2000" dirty="0"/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48" y="3823901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48" y="4923626"/>
            <a:ext cx="7467600" cy="52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8029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DCI UG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006098"/>
      </a:accent2>
      <a:accent3>
        <a:srgbClr val="EC1C24"/>
      </a:accent3>
      <a:accent4>
        <a:srgbClr val="F6C128"/>
      </a:accent4>
      <a:accent5>
        <a:srgbClr val="0F7EC2"/>
      </a:accent5>
      <a:accent6>
        <a:srgbClr val="777C84"/>
      </a:accent6>
      <a:hlink>
        <a:srgbClr val="3667C4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(4:3)</PresentationFormat>
  <Paragraphs>260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What's changed from  CRM 4.0 to CRM 2011</vt:lpstr>
      <vt:lpstr>PowerPoint Presentation</vt:lpstr>
      <vt:lpstr>Overview</vt:lpstr>
      <vt:lpstr>JavaScript</vt:lpstr>
      <vt:lpstr>JavaScript Storage</vt:lpstr>
      <vt:lpstr>JavaScript Storage</vt:lpstr>
      <vt:lpstr>CRM 2011 Object Model</vt:lpstr>
      <vt:lpstr>JavaScript Syntax Example</vt:lpstr>
      <vt:lpstr>Xrm.Page</vt:lpstr>
      <vt:lpstr>Xrm.Page.ui</vt:lpstr>
      <vt:lpstr>Xrm.Page.data.entity</vt:lpstr>
      <vt:lpstr>Context Methods</vt:lpstr>
      <vt:lpstr>Attribute Methods</vt:lpstr>
      <vt:lpstr>Control Methods</vt:lpstr>
      <vt:lpstr>Tab Methods</vt:lpstr>
      <vt:lpstr>Section Methods</vt:lpstr>
      <vt:lpstr>Navigation Methods</vt:lpstr>
      <vt:lpstr>Q: What’s the Main Difference?</vt:lpstr>
      <vt:lpstr>A: What’s the Main Difference?</vt:lpstr>
      <vt:lpstr>JavaScript Events</vt:lpstr>
      <vt:lpstr>Form Event Handler Execution Context</vt:lpstr>
      <vt:lpstr>Form Event Handler Execution Context Usage</vt:lpstr>
      <vt:lpstr>Questions?</vt:lpstr>
      <vt:lpstr>.NET Development</vt:lpstr>
      <vt:lpstr>Assemblies</vt:lpstr>
      <vt:lpstr>Web Services</vt:lpstr>
      <vt:lpstr>Code Generation</vt:lpstr>
      <vt:lpstr>Entity Classes</vt:lpstr>
      <vt:lpstr>Early-Bound Classes</vt:lpstr>
      <vt:lpstr>Late-Bound Classes</vt:lpstr>
      <vt:lpstr>Mixed Early-Bound and Late-Bound</vt:lpstr>
      <vt:lpstr>Data Types</vt:lpstr>
      <vt:lpstr>Exceptions</vt:lpstr>
      <vt:lpstr>Plug-Ins: Execute Method</vt:lpstr>
      <vt:lpstr>Plug-Ins: CRM 2011 Additional Code</vt:lpstr>
      <vt:lpstr>Plug-ins: Notes</vt:lpstr>
      <vt:lpstr>Workflow Activities: References</vt:lpstr>
      <vt:lpstr>Workflow Activities: Parameters </vt:lpstr>
      <vt:lpstr>Workflow Activities: Parameters </vt:lpstr>
      <vt:lpstr>Workflow Activities: Class Definition</vt:lpstr>
      <vt:lpstr>Workflow Activities: Execute Method</vt:lpstr>
      <vt:lpstr>Workflow Activities: Connecting to CRM</vt:lpstr>
      <vt:lpstr>Workflow Activities: Connecting to CRM</vt:lpstr>
      <vt:lpstr>Workflow Activities: Parameters</vt:lpstr>
      <vt:lpstr>Workflow Activities: Registration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2011-06-07T16:38:00Z</dcterms:created>
  <dcterms:modified xsi:type="dcterms:W3CDTF">2012-04-20T18:57:38Z</dcterms:modified>
</cp:coreProperties>
</file>