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68" r:id="rId7"/>
    <p:sldId id="279" r:id="rId8"/>
    <p:sldId id="267" r:id="rId9"/>
    <p:sldId id="269" r:id="rId10"/>
    <p:sldId id="271" r:id="rId11"/>
    <p:sldId id="273" r:id="rId12"/>
    <p:sldId id="280" r:id="rId13"/>
    <p:sldId id="282" r:id="rId14"/>
    <p:sldId id="283" r:id="rId15"/>
    <p:sldId id="281" r:id="rId16"/>
    <p:sldId id="266" r:id="rId17"/>
    <p:sldId id="274" r:id="rId18"/>
    <p:sldId id="275" r:id="rId19"/>
    <p:sldId id="276" r:id="rId20"/>
    <p:sldId id="277" r:id="rId21"/>
    <p:sldId id="265" r:id="rId22"/>
    <p:sldId id="278" r:id="rId23"/>
    <p:sldId id="270" r:id="rId24"/>
    <p:sldId id="284" r:id="rId25"/>
    <p:sldId id="285" r:id="rId26"/>
    <p:sldId id="264" r:id="rId27"/>
    <p:sldId id="263" r:id="rId28"/>
    <p:sldId id="262" r:id="rId29"/>
    <p:sldId id="261" r:id="rId30"/>
    <p:sldId id="287" r:id="rId31"/>
    <p:sldId id="288" r:id="rId32"/>
    <p:sldId id="289" r:id="rId33"/>
    <p:sldId id="290" r:id="rId34"/>
    <p:sldId id="291" r:id="rId35"/>
    <p:sldId id="260" r:id="rId36"/>
    <p:sldId id="303" r:id="rId37"/>
    <p:sldId id="286" r:id="rId38"/>
    <p:sldId id="259" r:id="rId39"/>
    <p:sldId id="292" r:id="rId40"/>
    <p:sldId id="293" r:id="rId41"/>
    <p:sldId id="294" r:id="rId42"/>
    <p:sldId id="297" r:id="rId43"/>
    <p:sldId id="296" r:id="rId44"/>
    <p:sldId id="295" r:id="rId45"/>
    <p:sldId id="298" r:id="rId46"/>
    <p:sldId id="299" r:id="rId47"/>
    <p:sldId id="300" r:id="rId48"/>
    <p:sldId id="301" r:id="rId49"/>
    <p:sldId id="302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2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144" y="2197244"/>
            <a:ext cx="7772400" cy="13363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7944" y="3965864"/>
            <a:ext cx="6400800" cy="15932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2B86-4E45-6643-8C5E-C9A0583F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9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2B86-4E45-6643-8C5E-C9A0583F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0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5560" y="274638"/>
            <a:ext cx="559143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2B86-4E45-6643-8C5E-C9A0583F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8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2B86-4E45-6643-8C5E-C9A0583F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0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74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74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2B86-4E45-6643-8C5E-C9A0583F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0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672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672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2B86-4E45-6643-8C5E-C9A0583F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8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8324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8324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614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7614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2B86-4E45-6643-8C5E-C9A0583F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0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2B86-4E45-6643-8C5E-C9A0583F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4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2B86-4E45-6643-8C5E-C9A0583F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1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36F1E4-0F19-5B43-9DC5-DBD60FF592FA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2B86-4E45-6643-8C5E-C9A0583F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1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2B86-4E45-6643-8C5E-C9A0583F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ayone_images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477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0516" y="274638"/>
            <a:ext cx="776628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516" y="1600200"/>
            <a:ext cx="77662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22B86-4E45-6643-8C5E-C9A0583F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5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What's changed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CRM 4.0 </a:t>
            </a:r>
            <a:r>
              <a:rPr lang="en-US" dirty="0"/>
              <a:t>to </a:t>
            </a:r>
            <a:r>
              <a:rPr lang="en-US" dirty="0" smtClean="0"/>
              <a:t>CRM 2011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a Developers Point of View </a:t>
            </a:r>
          </a:p>
        </p:txBody>
      </p:sp>
    </p:spTree>
    <p:extLst>
      <p:ext uri="{BB962C8B-B14F-4D97-AF65-F5344CB8AC3E}">
        <p14:creationId xmlns:p14="http://schemas.microsoft.com/office/powerpoint/2010/main" val="177546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Xrm.Page.ui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close</a:t>
            </a:r>
          </a:p>
          <a:p>
            <a:r>
              <a:rPr lang="en-US" sz="2800" dirty="0" err="1"/>
              <a:t>getCurrentControl</a:t>
            </a:r>
            <a:endParaRPr lang="en-US" sz="2800" dirty="0"/>
          </a:p>
          <a:p>
            <a:r>
              <a:rPr lang="en-US" sz="2800" dirty="0" err="1"/>
              <a:t>getFormType</a:t>
            </a:r>
            <a:endParaRPr lang="en-US" sz="2800" dirty="0"/>
          </a:p>
          <a:p>
            <a:r>
              <a:rPr lang="en-US" sz="2800" dirty="0" err="1"/>
              <a:t>getViewPortHeight</a:t>
            </a:r>
            <a:endParaRPr lang="en-US" sz="2800" dirty="0"/>
          </a:p>
          <a:p>
            <a:r>
              <a:rPr lang="en-US" sz="2800" dirty="0" err="1"/>
              <a:t>getViewPortWidth</a:t>
            </a:r>
            <a:endParaRPr lang="en-US" sz="2800" dirty="0"/>
          </a:p>
          <a:p>
            <a:r>
              <a:rPr lang="en-US" sz="2800" dirty="0" err="1"/>
              <a:t>refreshRibbon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45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Xrm.Page.data.entity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addOnSave</a:t>
            </a:r>
            <a:endParaRPr lang="en-US" sz="2800" dirty="0"/>
          </a:p>
          <a:p>
            <a:r>
              <a:rPr lang="en-US" sz="2800" dirty="0" err="1"/>
              <a:t>getDataXml</a:t>
            </a:r>
            <a:endParaRPr lang="en-US" sz="2800" dirty="0"/>
          </a:p>
          <a:p>
            <a:r>
              <a:rPr lang="en-US" sz="2800" dirty="0" err="1"/>
              <a:t>getEntityName</a:t>
            </a:r>
            <a:endParaRPr lang="en-US" sz="2800" dirty="0"/>
          </a:p>
          <a:p>
            <a:r>
              <a:rPr lang="en-US" sz="2800" dirty="0" err="1"/>
              <a:t>getId</a:t>
            </a:r>
            <a:endParaRPr lang="en-US" sz="2800" dirty="0"/>
          </a:p>
          <a:p>
            <a:r>
              <a:rPr lang="en-US" sz="2800" dirty="0" err="1"/>
              <a:t>getIsDirty</a:t>
            </a:r>
            <a:endParaRPr lang="en-US" sz="2800" dirty="0"/>
          </a:p>
          <a:p>
            <a:r>
              <a:rPr lang="en-US" sz="2800" dirty="0" err="1"/>
              <a:t>removeOnSave</a:t>
            </a:r>
            <a:endParaRPr lang="en-US" sz="2800" dirty="0"/>
          </a:p>
          <a:p>
            <a:r>
              <a:rPr lang="en-US" sz="2800" dirty="0"/>
              <a:t>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403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Xrm.Page.context</a:t>
            </a:r>
            <a:endParaRPr lang="en-US" sz="2400" dirty="0" smtClean="0"/>
          </a:p>
          <a:p>
            <a:pPr lvl="1"/>
            <a:r>
              <a:rPr lang="en-US" sz="2000" dirty="0" err="1" smtClean="0"/>
              <a:t>getAuthenticationHeader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2000" dirty="0" err="1" smtClean="0"/>
              <a:t>getOrgUniqueName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2000" dirty="0" err="1"/>
              <a:t>getQueryStringParameters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err="1"/>
              <a:t>getServerUrl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err="1"/>
              <a:t>getUserId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err="1" smtClean="0"/>
              <a:t>getUserRoles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3746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Xrm.Page.getAttribute</a:t>
            </a:r>
            <a:endParaRPr lang="en-US" sz="2800" dirty="0" smtClean="0"/>
          </a:p>
          <a:p>
            <a:pPr lvl="1"/>
            <a:r>
              <a:rPr lang="en-US" sz="2400" dirty="0" err="1" smtClean="0"/>
              <a:t>getValue</a:t>
            </a:r>
            <a:endParaRPr lang="en-US" sz="2400" dirty="0" smtClean="0"/>
          </a:p>
          <a:p>
            <a:pPr lvl="1"/>
            <a:r>
              <a:rPr lang="en-US" sz="2400" dirty="0" err="1" smtClean="0"/>
              <a:t>setValue</a:t>
            </a:r>
            <a:endParaRPr lang="en-US" sz="2400" dirty="0" smtClean="0"/>
          </a:p>
          <a:p>
            <a:pPr lvl="1"/>
            <a:r>
              <a:rPr lang="en-US" sz="2400" dirty="0" err="1" smtClean="0"/>
              <a:t>getSubmitMode</a:t>
            </a:r>
            <a:endParaRPr lang="en-US" sz="2400" dirty="0" smtClean="0"/>
          </a:p>
          <a:p>
            <a:pPr lvl="1"/>
            <a:r>
              <a:rPr lang="en-US" sz="2400" dirty="0" err="1" smtClean="0"/>
              <a:t>setSubmitMode</a:t>
            </a:r>
            <a:endParaRPr lang="en-US" sz="2400" dirty="0" smtClean="0"/>
          </a:p>
          <a:p>
            <a:pPr lvl="1"/>
            <a:r>
              <a:rPr lang="en-US" sz="2400" dirty="0" err="1" smtClean="0"/>
              <a:t>fireOnChange</a:t>
            </a:r>
            <a:endParaRPr lang="en-US" sz="2400" dirty="0" smtClean="0"/>
          </a:p>
          <a:p>
            <a:pPr lvl="1"/>
            <a:r>
              <a:rPr lang="en-US" sz="2400" dirty="0" err="1" smtClean="0"/>
              <a:t>getRequiredLevel</a:t>
            </a:r>
            <a:endParaRPr lang="en-US" sz="2400" dirty="0" smtClean="0"/>
          </a:p>
          <a:p>
            <a:pPr lvl="1"/>
            <a:r>
              <a:rPr lang="en-US" sz="2400" dirty="0" err="1" smtClean="0"/>
              <a:t>setRequiredLevel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84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Xrm.Page.getControl</a:t>
            </a:r>
            <a:endParaRPr lang="en-US" dirty="0" smtClean="0"/>
          </a:p>
          <a:p>
            <a:pPr lvl="1"/>
            <a:r>
              <a:rPr lang="en-US" dirty="0" err="1" smtClean="0"/>
              <a:t>setDisabled</a:t>
            </a:r>
            <a:endParaRPr lang="en-US" dirty="0" smtClean="0"/>
          </a:p>
          <a:p>
            <a:pPr lvl="1"/>
            <a:r>
              <a:rPr lang="en-US" dirty="0" err="1" smtClean="0"/>
              <a:t>setLabel</a:t>
            </a:r>
            <a:endParaRPr lang="en-US" dirty="0" smtClean="0"/>
          </a:p>
          <a:p>
            <a:pPr lvl="1"/>
            <a:r>
              <a:rPr lang="en-US" dirty="0" err="1" smtClean="0"/>
              <a:t>setVisible</a:t>
            </a:r>
            <a:endParaRPr lang="en-US" dirty="0" smtClean="0"/>
          </a:p>
          <a:p>
            <a:pPr lvl="1"/>
            <a:r>
              <a:rPr lang="en-US" dirty="0" err="1" smtClean="0"/>
              <a:t>setFocus</a:t>
            </a:r>
            <a:endParaRPr lang="en-US" dirty="0" smtClean="0"/>
          </a:p>
          <a:p>
            <a:pPr lvl="1"/>
            <a:r>
              <a:rPr lang="en-US" dirty="0" err="1" smtClean="0"/>
              <a:t>getSrc</a:t>
            </a:r>
            <a:endParaRPr lang="en-US" dirty="0" smtClean="0"/>
          </a:p>
          <a:p>
            <a:pPr lvl="1"/>
            <a:r>
              <a:rPr lang="en-US" dirty="0" err="1" smtClean="0"/>
              <a:t>setSrc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0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Xrm.Page.ui.tabs.get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getDisplayState</a:t>
            </a:r>
            <a:endParaRPr lang="en-US" dirty="0" smtClean="0"/>
          </a:p>
          <a:p>
            <a:pPr lvl="1"/>
            <a:r>
              <a:rPr lang="en-US" dirty="0" err="1" smtClean="0"/>
              <a:t>setDisplayState</a:t>
            </a:r>
            <a:endParaRPr lang="en-US" dirty="0" smtClean="0"/>
          </a:p>
          <a:p>
            <a:pPr lvl="1"/>
            <a:r>
              <a:rPr lang="en-US" dirty="0" err="1" smtClean="0"/>
              <a:t>getVisible</a:t>
            </a:r>
            <a:endParaRPr lang="en-US" dirty="0" smtClean="0"/>
          </a:p>
          <a:p>
            <a:pPr lvl="1"/>
            <a:r>
              <a:rPr lang="en-US" dirty="0" err="1" smtClean="0"/>
              <a:t>setVisible</a:t>
            </a:r>
            <a:endParaRPr lang="en-US" dirty="0" smtClean="0"/>
          </a:p>
          <a:p>
            <a:pPr lvl="1"/>
            <a:r>
              <a:rPr lang="en-US" dirty="0" err="1" smtClean="0"/>
              <a:t>setFocus</a:t>
            </a:r>
            <a:endParaRPr lang="en-US" dirty="0" smtClean="0"/>
          </a:p>
          <a:p>
            <a:pPr lvl="1"/>
            <a:r>
              <a:rPr lang="en-US" dirty="0" err="1" smtClean="0"/>
              <a:t>getLabel</a:t>
            </a:r>
            <a:endParaRPr lang="en-US" dirty="0" smtClean="0"/>
          </a:p>
          <a:p>
            <a:pPr lvl="1"/>
            <a:r>
              <a:rPr lang="en-US" dirty="0" err="1" smtClean="0"/>
              <a:t>setLabel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Xrm.Page.ui.tabs</a:t>
            </a:r>
            <a:r>
              <a:rPr lang="en-US" dirty="0" smtClean="0"/>
              <a:t>(0).</a:t>
            </a:r>
            <a:r>
              <a:rPr lang="en-US" dirty="0" err="1" smtClean="0"/>
              <a:t>sections.get</a:t>
            </a:r>
            <a:endParaRPr lang="en-US" dirty="0" smtClean="0"/>
          </a:p>
          <a:p>
            <a:pPr lvl="1"/>
            <a:r>
              <a:rPr lang="en-US" dirty="0" err="1" smtClean="0"/>
              <a:t>getVisible</a:t>
            </a:r>
            <a:endParaRPr lang="en-US" dirty="0" smtClean="0"/>
          </a:p>
          <a:p>
            <a:pPr lvl="1"/>
            <a:r>
              <a:rPr lang="en-US" dirty="0" err="1" smtClean="0"/>
              <a:t>setVisible</a:t>
            </a:r>
            <a:endParaRPr lang="en-US" dirty="0" smtClean="0"/>
          </a:p>
          <a:p>
            <a:pPr lvl="1"/>
            <a:r>
              <a:rPr lang="en-US" dirty="0" err="1" smtClean="0"/>
              <a:t>getLabel</a:t>
            </a:r>
            <a:endParaRPr lang="en-US" dirty="0" smtClean="0"/>
          </a:p>
          <a:p>
            <a:pPr lvl="1"/>
            <a:r>
              <a:rPr lang="en-US" dirty="0" err="1" smtClean="0"/>
              <a:t>setLabel</a:t>
            </a:r>
            <a:endParaRPr lang="en-US" dirty="0" smtClean="0"/>
          </a:p>
          <a:p>
            <a:pPr lvl="1"/>
            <a:r>
              <a:rPr lang="en-US" dirty="0" err="1" smtClean="0"/>
              <a:t>getParent</a:t>
            </a:r>
            <a:endParaRPr lang="en-US" dirty="0" smtClean="0"/>
          </a:p>
          <a:p>
            <a:pPr lvl="1"/>
            <a:r>
              <a:rPr lang="en-US" dirty="0" err="1" smtClean="0"/>
              <a:t>getName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5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Xrm.Page.ui.navigation.items.get</a:t>
            </a:r>
            <a:endParaRPr lang="en-US" dirty="0"/>
          </a:p>
          <a:p>
            <a:pPr lvl="1"/>
            <a:r>
              <a:rPr lang="en-US" dirty="0" err="1" smtClean="0"/>
              <a:t>getId</a:t>
            </a:r>
            <a:endParaRPr lang="en-US" dirty="0" smtClean="0"/>
          </a:p>
          <a:p>
            <a:pPr lvl="1"/>
            <a:r>
              <a:rPr lang="en-US" dirty="0" err="1" smtClean="0"/>
              <a:t>getVisible</a:t>
            </a:r>
            <a:endParaRPr lang="en-US" dirty="0" smtClean="0"/>
          </a:p>
          <a:p>
            <a:pPr lvl="1"/>
            <a:r>
              <a:rPr lang="en-US" dirty="0" err="1" smtClean="0"/>
              <a:t>setVisible</a:t>
            </a:r>
            <a:endParaRPr lang="en-US" dirty="0" smtClean="0"/>
          </a:p>
          <a:p>
            <a:pPr lvl="1"/>
            <a:r>
              <a:rPr lang="en-US" dirty="0" err="1" smtClean="0"/>
              <a:t>getLabel</a:t>
            </a:r>
            <a:endParaRPr lang="en-US" dirty="0" smtClean="0"/>
          </a:p>
          <a:p>
            <a:pPr lvl="1"/>
            <a:r>
              <a:rPr lang="en-US" dirty="0" err="1" smtClean="0"/>
              <a:t>setLabel</a:t>
            </a:r>
            <a:endParaRPr lang="en-US" dirty="0" smtClean="0"/>
          </a:p>
          <a:p>
            <a:pPr lvl="1"/>
            <a:r>
              <a:rPr lang="en-US" dirty="0" err="1" smtClean="0"/>
              <a:t>setFocus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9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Q: What’s the Main Difference?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can tell me what the main difference between CRM 4.0 JavaScript and CRM 2011 JavaScript?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A: What’s the Main Difference?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the ‘unsupported’ tasks performed in CRM 4.0 are now officially supported.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Mitch Milam</a:t>
            </a:r>
          </a:p>
          <a:p>
            <a:pPr lvl="1"/>
            <a:r>
              <a:rPr lang="en-US" dirty="0" smtClean="0">
                <a:hlinkClick r:id="rId2"/>
              </a:rPr>
              <a:t>mitch@xrmcoaches.com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mitchmilam</a:t>
            </a:r>
            <a:endParaRPr lang="en-US" dirty="0" smtClean="0"/>
          </a:p>
          <a:p>
            <a:pPr lvl="1"/>
            <a:r>
              <a:rPr lang="en-US" dirty="0" smtClean="0"/>
              <a:t>Blogs.infinite-x.net</a:t>
            </a:r>
          </a:p>
          <a:p>
            <a:pPr lvl="1"/>
            <a:r>
              <a:rPr lang="en-US" dirty="0" smtClean="0"/>
              <a:t>Xrmcoaches.com</a:t>
            </a:r>
          </a:p>
          <a:p>
            <a:pPr lvl="1"/>
            <a:r>
              <a:rPr lang="en-US" dirty="0" smtClean="0"/>
              <a:t>Crmaccelerators.net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67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Events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005529"/>
              </p:ext>
            </p:extLst>
          </p:nvPr>
        </p:nvGraphicFramePr>
        <p:xfrm>
          <a:off x="1217312" y="1546495"/>
          <a:ext cx="7308850" cy="384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2963"/>
                <a:gridCol w="4675887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Event Name</a:t>
                      </a:r>
                      <a:endParaRPr lang="en-US" sz="1800" dirty="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73025" marR="73025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kern="1000" dirty="0">
                          <a:effectLst/>
                        </a:rPr>
                        <a:t>Description</a:t>
                      </a:r>
                      <a:endParaRPr lang="en-US" sz="1800" b="1" kern="1000" dirty="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73025" marR="73025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OnLoad</a:t>
                      </a:r>
                      <a:endParaRPr lang="en-US" sz="1800" dirty="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73025" marR="7302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Occurs after the form has loaded.</a:t>
                      </a:r>
                      <a:endParaRPr lang="en-US" sz="1800" dirty="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73025" marR="73025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OnSave</a:t>
                      </a:r>
                      <a:endParaRPr lang="en-US" sz="1800" dirty="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73025" marR="7302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Occurs when a user presses the Save, Save and Close, or Save and New button on the form.</a:t>
                      </a:r>
                      <a:endParaRPr lang="en-US" sz="1800" dirty="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73025" marR="73025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OnChange</a:t>
                      </a:r>
                      <a:endParaRPr lang="en-US" sz="1800" dirty="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73025" marR="7302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Occurs when the data in a form field has changed and focus is lost.</a:t>
                      </a:r>
                      <a:endParaRPr lang="en-US" sz="180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73025" marR="73025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TabStateChange</a:t>
                      </a:r>
                      <a:endParaRPr lang="en-US" sz="1800" dirty="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73025" marR="7302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Occurs when the </a:t>
                      </a:r>
                      <a:r>
                        <a:rPr lang="en-US" sz="1800" dirty="0" err="1">
                          <a:effectLst/>
                        </a:rPr>
                        <a:t>DisplayState</a:t>
                      </a:r>
                      <a:r>
                        <a:rPr lang="en-US" sz="1800" dirty="0">
                          <a:effectLst/>
                        </a:rPr>
                        <a:t> of the tab changes due to user interaction or when the </a:t>
                      </a:r>
                      <a:r>
                        <a:rPr lang="en-US" sz="1800" dirty="0" err="1">
                          <a:effectLst/>
                        </a:rPr>
                        <a:t>setDisplayState</a:t>
                      </a:r>
                      <a:r>
                        <a:rPr lang="en-US" sz="1800" dirty="0">
                          <a:effectLst/>
                        </a:rPr>
                        <a:t> method is applied in code. Use this event when you wish to change the </a:t>
                      </a:r>
                      <a:r>
                        <a:rPr lang="en-US" sz="1800" dirty="0" err="1">
                          <a:effectLst/>
                        </a:rPr>
                        <a:t>src</a:t>
                      </a:r>
                      <a:r>
                        <a:rPr lang="en-US" sz="1800" dirty="0">
                          <a:effectLst/>
                        </a:rPr>
                        <a:t> property of an IFRAME within the tab</a:t>
                      </a:r>
                      <a:endParaRPr lang="en-US" sz="1800" dirty="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73025" marR="73025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OnReadyStateComplete</a:t>
                      </a:r>
                      <a:endParaRPr lang="en-US" sz="180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73025" marR="7302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Indicates that the content of the IFRAME has loaded and can be accessed in code.</a:t>
                      </a:r>
                      <a:endParaRPr lang="en-US" sz="1800" dirty="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73025" marR="730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0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Form Event </a:t>
            </a:r>
            <a:r>
              <a:rPr lang="en-US" sz="3600" dirty="0" smtClean="0"/>
              <a:t>Handler </a:t>
            </a:r>
            <a:r>
              <a:rPr lang="en-US" sz="3600" dirty="0"/>
              <a:t>Execution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getContext</a:t>
            </a:r>
            <a:endParaRPr lang="en-US" sz="2800" dirty="0"/>
          </a:p>
          <a:p>
            <a:r>
              <a:rPr lang="en-US" sz="2800" dirty="0" err="1"/>
              <a:t>getDepth</a:t>
            </a:r>
            <a:endParaRPr lang="en-US" sz="2800" dirty="0"/>
          </a:p>
          <a:p>
            <a:r>
              <a:rPr lang="en-US" sz="2800" dirty="0" err="1"/>
              <a:t>getEventSource</a:t>
            </a:r>
            <a:endParaRPr lang="en-US" sz="2800" dirty="0"/>
          </a:p>
          <a:p>
            <a:r>
              <a:rPr lang="en-US" sz="2800" dirty="0" err="1"/>
              <a:t>getSharedVariable</a:t>
            </a:r>
            <a:endParaRPr lang="en-US" sz="2800" dirty="0"/>
          </a:p>
          <a:p>
            <a:r>
              <a:rPr lang="en-US" sz="2800" dirty="0" err="1"/>
              <a:t>setSharedVariable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3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Form Event </a:t>
            </a:r>
            <a:r>
              <a:rPr lang="en-US" sz="3600" dirty="0" smtClean="0"/>
              <a:t>Handler </a:t>
            </a:r>
            <a:r>
              <a:rPr lang="en-US" sz="3600" dirty="0"/>
              <a:t>Execution </a:t>
            </a:r>
            <a:r>
              <a:rPr lang="en-US" sz="3600" dirty="0" smtClean="0"/>
              <a:t>Context Usage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59" y="1720295"/>
            <a:ext cx="4231001" cy="36576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692" y="1720295"/>
            <a:ext cx="3280012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2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0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CRM 4.0</a:t>
            </a:r>
          </a:p>
          <a:p>
            <a:pPr lvl="1"/>
            <a:r>
              <a:rPr lang="en-US" dirty="0" smtClean="0"/>
              <a:t>microsoft.crm.sdk.dll</a:t>
            </a:r>
          </a:p>
          <a:p>
            <a:pPr lvl="1"/>
            <a:r>
              <a:rPr lang="en-US" dirty="0"/>
              <a:t>microsoft.crm.sdktypeproxy.dll</a:t>
            </a:r>
          </a:p>
          <a:p>
            <a:r>
              <a:rPr lang="en-US" dirty="0" smtClean="0"/>
              <a:t>CRM 2011</a:t>
            </a:r>
          </a:p>
          <a:p>
            <a:pPr lvl="1"/>
            <a:r>
              <a:rPr lang="en-US" dirty="0"/>
              <a:t>Microsoft.Crm.Sdk.Proxy.dll </a:t>
            </a:r>
          </a:p>
          <a:p>
            <a:pPr lvl="1"/>
            <a:r>
              <a:rPr lang="en-US" dirty="0"/>
              <a:t>Microsoft.Xrm.Sdk.dll </a:t>
            </a:r>
          </a:p>
          <a:p>
            <a:pPr lvl="1"/>
            <a:r>
              <a:rPr lang="en-US" dirty="0"/>
              <a:t>Microsoft.Xrm.Sdk.Workflow.dll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7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CRM 4.0</a:t>
            </a:r>
          </a:p>
          <a:p>
            <a:pPr lvl="1"/>
            <a:r>
              <a:rPr lang="en-US" dirty="0" err="1" smtClean="0"/>
              <a:t>CrmService</a:t>
            </a:r>
            <a:endParaRPr lang="en-US" dirty="0" smtClean="0"/>
          </a:p>
          <a:p>
            <a:pPr lvl="1"/>
            <a:r>
              <a:rPr lang="en-US" dirty="0" err="1" smtClean="0"/>
              <a:t>MetadataService</a:t>
            </a:r>
            <a:endParaRPr lang="en-US" dirty="0" smtClean="0"/>
          </a:p>
          <a:p>
            <a:pPr lvl="1"/>
            <a:r>
              <a:rPr lang="en-US" dirty="0" err="1" smtClean="0"/>
              <a:t>CrmDiscoveryService</a:t>
            </a:r>
            <a:endParaRPr lang="en-US" dirty="0"/>
          </a:p>
          <a:p>
            <a:r>
              <a:rPr lang="en-US" dirty="0" smtClean="0"/>
              <a:t>CRM 2011</a:t>
            </a:r>
          </a:p>
          <a:p>
            <a:pPr lvl="1"/>
            <a:r>
              <a:rPr lang="en-US" dirty="0" err="1" smtClean="0"/>
              <a:t>IDiscoveryService</a:t>
            </a:r>
            <a:endParaRPr lang="en-US" dirty="0" smtClean="0"/>
          </a:p>
          <a:p>
            <a:pPr lvl="1"/>
            <a:r>
              <a:rPr lang="en-US" dirty="0" err="1" smtClean="0"/>
              <a:t>IOrganizationService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035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CrmSvcUtil</a:t>
            </a:r>
            <a:endParaRPr lang="en-US" dirty="0" smtClean="0"/>
          </a:p>
          <a:p>
            <a:pPr lvl="1"/>
            <a:r>
              <a:rPr lang="en-US" dirty="0" smtClean="0"/>
              <a:t>Generates early-bound classes for an organization</a:t>
            </a:r>
          </a:p>
          <a:p>
            <a:endParaRPr lang="en-US" dirty="0"/>
          </a:p>
          <a:p>
            <a:r>
              <a:rPr lang="en-US" dirty="0" smtClean="0"/>
              <a:t>Default organization code:</a:t>
            </a:r>
          </a:p>
          <a:p>
            <a:pPr lvl="1"/>
            <a:r>
              <a:rPr lang="en-US" sz="2000" dirty="0" err="1"/>
              <a:t>sdk</a:t>
            </a:r>
            <a:r>
              <a:rPr lang="en-US" sz="2000" dirty="0"/>
              <a:t>\</a:t>
            </a:r>
            <a:r>
              <a:rPr lang="en-US" sz="2000" dirty="0" err="1"/>
              <a:t>samplecode</a:t>
            </a:r>
            <a:r>
              <a:rPr lang="en-US" sz="2000" dirty="0"/>
              <a:t>\</a:t>
            </a:r>
            <a:r>
              <a:rPr lang="en-US" sz="2000" dirty="0" err="1"/>
              <a:t>cs</a:t>
            </a:r>
            <a:r>
              <a:rPr lang="en-US" sz="2000" dirty="0"/>
              <a:t>\</a:t>
            </a:r>
            <a:r>
              <a:rPr lang="en-US" sz="2000" dirty="0" err="1"/>
              <a:t>helpercode</a:t>
            </a:r>
            <a:r>
              <a:rPr lang="en-US" sz="2000" dirty="0"/>
              <a:t>\</a:t>
            </a:r>
            <a:r>
              <a:rPr lang="en-US" sz="2000" dirty="0" err="1"/>
              <a:t>myorganizationcrmsdktypes.cs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8159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CRM 4.0</a:t>
            </a:r>
          </a:p>
          <a:p>
            <a:pPr lvl="1"/>
            <a:r>
              <a:rPr lang="en-US" dirty="0" err="1" smtClean="0"/>
              <a:t>BusinessEntity</a:t>
            </a:r>
            <a:endParaRPr lang="en-US" dirty="0" smtClean="0"/>
          </a:p>
          <a:p>
            <a:pPr lvl="2"/>
            <a:r>
              <a:rPr lang="en-US" dirty="0" err="1" smtClean="0"/>
              <a:t>DynamicEntity</a:t>
            </a:r>
            <a:endParaRPr lang="en-US" dirty="0" smtClean="0"/>
          </a:p>
          <a:p>
            <a:pPr lvl="2"/>
            <a:r>
              <a:rPr lang="en-US" dirty="0" smtClean="0"/>
              <a:t>Account</a:t>
            </a:r>
          </a:p>
          <a:p>
            <a:pPr lvl="1"/>
            <a:endParaRPr lang="en-US" dirty="0"/>
          </a:p>
          <a:p>
            <a:r>
              <a:rPr lang="en-US" dirty="0" smtClean="0"/>
              <a:t>CRM 2011</a:t>
            </a:r>
          </a:p>
          <a:p>
            <a:pPr lvl="1"/>
            <a:r>
              <a:rPr lang="en-US" dirty="0" smtClean="0"/>
              <a:t>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88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Early-Bound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Produced by </a:t>
            </a:r>
            <a:r>
              <a:rPr lang="en-US" dirty="0" err="1" smtClean="0"/>
              <a:t>CrmSvcUtil</a:t>
            </a:r>
            <a:endParaRPr lang="en-US" dirty="0" smtClean="0"/>
          </a:p>
          <a:p>
            <a:r>
              <a:rPr lang="en-US" dirty="0" smtClean="0"/>
              <a:t>Compile-time checking</a:t>
            </a:r>
          </a:p>
          <a:p>
            <a:r>
              <a:rPr lang="en-US" dirty="0" err="1" smtClean="0"/>
              <a:t>Intellisense</a:t>
            </a:r>
            <a:endParaRPr lang="en-US" dirty="0" smtClean="0"/>
          </a:p>
          <a:p>
            <a:r>
              <a:rPr lang="en-US" dirty="0" smtClean="0"/>
              <a:t>Usage:</a:t>
            </a:r>
          </a:p>
          <a:p>
            <a:pPr marL="457200" lvl="1" indent="0">
              <a:buNone/>
            </a:pPr>
            <a:r>
              <a:rPr lang="en-US" dirty="0" smtClean="0"/>
              <a:t>Account </a:t>
            </a:r>
            <a:r>
              <a:rPr lang="en-US" dirty="0" err="1" smtClean="0"/>
              <a:t>account</a:t>
            </a:r>
            <a:r>
              <a:rPr lang="en-US" dirty="0" smtClean="0"/>
              <a:t> = new Account()</a:t>
            </a:r>
          </a:p>
          <a:p>
            <a:pPr marL="457200" lvl="1" indent="0">
              <a:buNone/>
            </a:pPr>
            <a:r>
              <a:rPr lang="en-US" dirty="0" smtClean="0"/>
              <a:t>account.name = “</a:t>
            </a:r>
            <a:r>
              <a:rPr lang="en-US" dirty="0" err="1" smtClean="0"/>
              <a:t>Contoso</a:t>
            </a:r>
            <a:r>
              <a:rPr lang="en-US" dirty="0" smtClean="0"/>
              <a:t>”;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9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changes to:</a:t>
            </a:r>
          </a:p>
          <a:p>
            <a:pPr lvl="1"/>
            <a:r>
              <a:rPr lang="en-US" dirty="0" smtClean="0"/>
              <a:t>JavaScript object model</a:t>
            </a:r>
          </a:p>
          <a:p>
            <a:pPr lvl="1"/>
            <a:r>
              <a:rPr lang="en-US" dirty="0" smtClean="0"/>
              <a:t>.NET development using the CRM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02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Late-Bound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Slightly faster than early-bound</a:t>
            </a:r>
          </a:p>
          <a:p>
            <a:r>
              <a:rPr lang="en-US" dirty="0" smtClean="0"/>
              <a:t>Runtime checking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Intellisense</a:t>
            </a:r>
            <a:endParaRPr lang="en-US" dirty="0" smtClean="0"/>
          </a:p>
          <a:p>
            <a:r>
              <a:rPr lang="en-US" dirty="0" smtClean="0"/>
              <a:t>Usage</a:t>
            </a:r>
          </a:p>
          <a:p>
            <a:pPr marL="457200" lvl="1" indent="0">
              <a:buNone/>
            </a:pPr>
            <a:r>
              <a:rPr lang="en-US" sz="2400" dirty="0" smtClean="0"/>
              <a:t>Entity account = new Entity(</a:t>
            </a:r>
            <a:r>
              <a:rPr lang="en-US" sz="2400" dirty="0" err="1" smtClean="0"/>
              <a:t>Account.EntityLogicalName</a:t>
            </a:r>
            <a:r>
              <a:rPr lang="en-US" sz="2400" dirty="0" smtClean="0"/>
              <a:t>);</a:t>
            </a:r>
          </a:p>
          <a:p>
            <a:pPr marL="457200" lvl="1" indent="0">
              <a:buNone/>
            </a:pPr>
            <a:r>
              <a:rPr lang="en-US" sz="2400" dirty="0"/>
              <a:t>a</a:t>
            </a:r>
            <a:r>
              <a:rPr lang="en-US" sz="2400" dirty="0" smtClean="0"/>
              <a:t>ccount[“name”] = “</a:t>
            </a:r>
            <a:r>
              <a:rPr lang="en-US" sz="2400" dirty="0" err="1" smtClean="0"/>
              <a:t>contoso</a:t>
            </a:r>
            <a:r>
              <a:rPr lang="en-US" sz="2400" dirty="0" smtClean="0"/>
              <a:t>”;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18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Mixed Early-Bound and Late-Bound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/>
              <a:t>Account </a:t>
            </a:r>
            <a:r>
              <a:rPr lang="en-US" sz="2400" dirty="0" err="1"/>
              <a:t>account</a:t>
            </a:r>
            <a:r>
              <a:rPr lang="en-US" sz="2400" dirty="0"/>
              <a:t> = new Account()</a:t>
            </a:r>
          </a:p>
          <a:p>
            <a:pPr marL="457200" lvl="1" indent="0">
              <a:buNone/>
            </a:pPr>
            <a:r>
              <a:rPr lang="en-US" sz="2400" dirty="0"/>
              <a:t>account.name = “</a:t>
            </a:r>
            <a:r>
              <a:rPr lang="en-US" sz="2400" dirty="0" err="1"/>
              <a:t>Contoso</a:t>
            </a:r>
            <a:r>
              <a:rPr lang="en-US" sz="2400" dirty="0" smtClean="0"/>
              <a:t>”;</a:t>
            </a:r>
          </a:p>
          <a:p>
            <a:pPr marL="457200" lvl="1" indent="0">
              <a:buNone/>
            </a:pPr>
            <a:r>
              <a:rPr lang="en-US" sz="2400" dirty="0"/>
              <a:t>a</a:t>
            </a:r>
            <a:r>
              <a:rPr lang="en-US" sz="2400" dirty="0" smtClean="0"/>
              <a:t>ccount[“</a:t>
            </a:r>
            <a:r>
              <a:rPr lang="en-US" sz="2400" dirty="0" err="1" smtClean="0"/>
              <a:t>accountnumber</a:t>
            </a:r>
            <a:r>
              <a:rPr lang="en-US" sz="2400" dirty="0" smtClean="0"/>
              <a:t>”] = </a:t>
            </a:r>
            <a:r>
              <a:rPr lang="en-US" sz="2400" dirty="0" err="1" smtClean="0"/>
              <a:t>GetNewAccountNumber</a:t>
            </a:r>
            <a:r>
              <a:rPr lang="en-US" sz="2400" dirty="0" smtClean="0"/>
              <a:t>();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2039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CRM 2011 uses standard .NET data types</a:t>
            </a:r>
          </a:p>
          <a:p>
            <a:r>
              <a:rPr lang="en-US" dirty="0" smtClean="0"/>
              <a:t>Special types:</a:t>
            </a:r>
          </a:p>
          <a:p>
            <a:pPr lvl="1"/>
            <a:r>
              <a:rPr lang="en-US" dirty="0" err="1" smtClean="0"/>
              <a:t>EntityReference</a:t>
            </a:r>
            <a:endParaRPr lang="en-US" dirty="0" smtClean="0"/>
          </a:p>
          <a:p>
            <a:pPr lvl="1"/>
            <a:r>
              <a:rPr lang="en-US" dirty="0" smtClean="0"/>
              <a:t>Money</a:t>
            </a:r>
          </a:p>
          <a:p>
            <a:pPr lvl="1"/>
            <a:r>
              <a:rPr lang="en-US" dirty="0" err="1" smtClean="0"/>
              <a:t>OptionSetValue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26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CRM 4.0</a:t>
            </a:r>
          </a:p>
          <a:p>
            <a:pPr lvl="1"/>
            <a:r>
              <a:rPr lang="en-US" dirty="0" err="1"/>
              <a:t>SoapException</a:t>
            </a:r>
            <a:endParaRPr lang="en-US" dirty="0"/>
          </a:p>
          <a:p>
            <a:r>
              <a:rPr lang="en-US" dirty="0" smtClean="0"/>
              <a:t>CRM 2011</a:t>
            </a:r>
          </a:p>
          <a:p>
            <a:pPr lvl="1"/>
            <a:r>
              <a:rPr lang="en-US" dirty="0" err="1" smtClean="0"/>
              <a:t>OrganizationServiceFault</a:t>
            </a:r>
            <a:endParaRPr lang="en-US" dirty="0" smtClean="0"/>
          </a:p>
          <a:p>
            <a:pPr lvl="1"/>
            <a:r>
              <a:rPr lang="en-US" dirty="0" err="1" smtClean="0"/>
              <a:t>DiscoveryServiceFault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83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Plug-Ins: Execute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CRM 4.0</a:t>
            </a:r>
          </a:p>
          <a:p>
            <a:pPr marL="457200" lvl="1" indent="0">
              <a:buNone/>
            </a:pPr>
            <a:r>
              <a:rPr lang="en-US" sz="2400" dirty="0"/>
              <a:t>public void Execute(</a:t>
            </a:r>
            <a:r>
              <a:rPr lang="en-US" sz="2400" dirty="0" err="1"/>
              <a:t>IPluginExecutionContext</a:t>
            </a:r>
            <a:r>
              <a:rPr lang="en-US" sz="2400" dirty="0"/>
              <a:t> context) </a:t>
            </a: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dirty="0" smtClean="0"/>
              <a:t>CRM 2011</a:t>
            </a:r>
          </a:p>
          <a:p>
            <a:pPr marL="457200" lvl="1" indent="0">
              <a:buNone/>
            </a:pPr>
            <a:r>
              <a:rPr lang="en-US" sz="2400" dirty="0"/>
              <a:t>public void Execute(</a:t>
            </a:r>
            <a:r>
              <a:rPr lang="en-US" sz="2400" dirty="0" err="1"/>
              <a:t>IServiceProvider</a:t>
            </a:r>
            <a:r>
              <a:rPr lang="en-US" sz="2400" dirty="0"/>
              <a:t> </a:t>
            </a:r>
            <a:r>
              <a:rPr lang="en-US" sz="2400" dirty="0" err="1"/>
              <a:t>serviceProvider</a:t>
            </a:r>
            <a:r>
              <a:rPr lang="en-US" sz="2400" dirty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81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Plug-Ins: CRM 2011 Additional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// Obtain the execution context from the service provider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err="1" smtClean="0"/>
              <a:t>IPluginExecutionContext</a:t>
            </a:r>
            <a:r>
              <a:rPr lang="en-US" sz="1400" dirty="0" smtClean="0"/>
              <a:t> </a:t>
            </a:r>
            <a:r>
              <a:rPr lang="en-US" sz="1400" dirty="0"/>
              <a:t>context = (</a:t>
            </a:r>
            <a:r>
              <a:rPr lang="en-US" sz="1400" dirty="0" err="1"/>
              <a:t>IPluginExecutionContext</a:t>
            </a:r>
            <a:r>
              <a:rPr lang="en-US" sz="1400" dirty="0"/>
              <a:t>)</a:t>
            </a:r>
            <a:r>
              <a:rPr lang="en-US" sz="1400" dirty="0" err="1"/>
              <a:t>serviceProvider.GetService</a:t>
            </a:r>
            <a:r>
              <a:rPr lang="en-US" sz="1400" dirty="0"/>
              <a:t>(</a:t>
            </a:r>
            <a:r>
              <a:rPr lang="en-US" sz="1400" dirty="0" err="1"/>
              <a:t>typeof</a:t>
            </a:r>
            <a:r>
              <a:rPr lang="en-US" sz="1400" dirty="0"/>
              <a:t>(</a:t>
            </a:r>
            <a:r>
              <a:rPr lang="en-US" sz="1400" dirty="0" err="1"/>
              <a:t>IPluginExecutionContext</a:t>
            </a:r>
            <a:r>
              <a:rPr lang="en-US" sz="1400" dirty="0"/>
              <a:t>)); 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// </a:t>
            </a:r>
            <a:r>
              <a:rPr lang="en-US" sz="1400" dirty="0"/>
              <a:t>Get a reference to the organization service.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err="1" smtClean="0"/>
              <a:t>IOrganizationServiceFactory</a:t>
            </a:r>
            <a:r>
              <a:rPr lang="en-US" sz="1400" dirty="0" smtClean="0"/>
              <a:t> </a:t>
            </a:r>
            <a:r>
              <a:rPr lang="en-US" sz="1400" dirty="0"/>
              <a:t>factory = (</a:t>
            </a:r>
            <a:r>
              <a:rPr lang="en-US" sz="1400" dirty="0" err="1"/>
              <a:t>IOrganizationServiceFactory</a:t>
            </a:r>
            <a:r>
              <a:rPr lang="en-US" sz="1400" dirty="0"/>
              <a:t>)</a:t>
            </a:r>
            <a:r>
              <a:rPr lang="en-US" sz="1400" dirty="0" err="1"/>
              <a:t>serviceProvider.GetService</a:t>
            </a:r>
            <a:r>
              <a:rPr lang="en-US" sz="1400" dirty="0"/>
              <a:t>(</a:t>
            </a:r>
            <a:r>
              <a:rPr lang="en-US" sz="1400" dirty="0" err="1"/>
              <a:t>typeof</a:t>
            </a:r>
            <a:r>
              <a:rPr lang="en-US" sz="1400" dirty="0"/>
              <a:t>(</a:t>
            </a:r>
            <a:r>
              <a:rPr lang="en-US" sz="1400" dirty="0" err="1"/>
              <a:t>IOrganizationServiceFactory</a:t>
            </a:r>
            <a:r>
              <a:rPr lang="en-US" sz="1400" dirty="0"/>
              <a:t>));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err="1" smtClean="0"/>
              <a:t>IOrganizationService</a:t>
            </a:r>
            <a:r>
              <a:rPr lang="en-US" sz="1400" dirty="0" smtClean="0"/>
              <a:t> </a:t>
            </a:r>
            <a:r>
              <a:rPr lang="en-US" sz="1400" dirty="0"/>
              <a:t>service = </a:t>
            </a:r>
            <a:r>
              <a:rPr lang="en-US" sz="1400" dirty="0" err="1"/>
              <a:t>factory.CreateOrganizationService</a:t>
            </a:r>
            <a:r>
              <a:rPr lang="en-US" sz="1400" dirty="0"/>
              <a:t>(</a:t>
            </a:r>
            <a:r>
              <a:rPr lang="en-US" sz="1400" dirty="0" err="1"/>
              <a:t>context.UserId</a:t>
            </a:r>
            <a:r>
              <a:rPr lang="en-US" sz="1400" dirty="0"/>
              <a:t>); 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// </a:t>
            </a:r>
            <a:r>
              <a:rPr lang="en-US" sz="1400" dirty="0"/>
              <a:t>Get a reference to the tracing service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err="1" smtClean="0"/>
              <a:t>ITracingService</a:t>
            </a:r>
            <a:r>
              <a:rPr lang="en-US" sz="1400" dirty="0" smtClean="0"/>
              <a:t> </a:t>
            </a:r>
            <a:r>
              <a:rPr lang="en-US" sz="1400" dirty="0" err="1"/>
              <a:t>tracingService</a:t>
            </a:r>
            <a:r>
              <a:rPr lang="en-US" sz="1400" dirty="0"/>
              <a:t> = (</a:t>
            </a:r>
            <a:r>
              <a:rPr lang="en-US" sz="1400" dirty="0" err="1"/>
              <a:t>ITracingService</a:t>
            </a:r>
            <a:r>
              <a:rPr lang="en-US" sz="1400" dirty="0"/>
              <a:t>)</a:t>
            </a:r>
            <a:r>
              <a:rPr lang="en-US" sz="1400" dirty="0" err="1"/>
              <a:t>serviceProvider.GetService</a:t>
            </a:r>
            <a:r>
              <a:rPr lang="en-US" sz="1400" dirty="0"/>
              <a:t>(</a:t>
            </a:r>
            <a:r>
              <a:rPr lang="en-US" sz="1400" dirty="0" err="1"/>
              <a:t>typeof</a:t>
            </a:r>
            <a:r>
              <a:rPr lang="en-US" sz="1400" dirty="0"/>
              <a:t>(</a:t>
            </a:r>
            <a:r>
              <a:rPr lang="en-US" sz="1400" dirty="0" err="1"/>
              <a:t>ITracingService</a:t>
            </a:r>
            <a:r>
              <a:rPr lang="en-US" sz="1400" dirty="0"/>
              <a:t>));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4444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Plug-ins: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Tracing Service is built-in</a:t>
            </a:r>
          </a:p>
          <a:p>
            <a:pPr lvl="1"/>
            <a:r>
              <a:rPr lang="en-US" dirty="0" smtClean="0"/>
              <a:t>Only records trace data upon plugin failure</a:t>
            </a:r>
          </a:p>
          <a:p>
            <a:r>
              <a:rPr lang="en-US" dirty="0" smtClean="0"/>
              <a:t>Exceptions</a:t>
            </a:r>
          </a:p>
          <a:p>
            <a:pPr lvl="1"/>
            <a:r>
              <a:rPr lang="en-US" dirty="0" err="1" smtClean="0"/>
              <a:t>InvalidPluginExecutionException</a:t>
            </a:r>
            <a:endParaRPr lang="en-US" dirty="0" smtClean="0"/>
          </a:p>
          <a:p>
            <a:pPr lvl="1"/>
            <a:r>
              <a:rPr lang="en-US" dirty="0" smtClean="0"/>
              <a:t>Will show error within the CRM 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07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Workflow Activities: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/>
              <a:t>CRM </a:t>
            </a:r>
            <a:r>
              <a:rPr lang="en-US" sz="1600" dirty="0" smtClean="0"/>
              <a:t>4.0</a:t>
            </a:r>
            <a:endParaRPr lang="en-US" sz="1600" dirty="0"/>
          </a:p>
          <a:p>
            <a:pPr lvl="1"/>
            <a:r>
              <a:rPr lang="en-US" sz="1400" dirty="0"/>
              <a:t>using </a:t>
            </a:r>
            <a:r>
              <a:rPr lang="en-US" sz="1400" dirty="0" err="1"/>
              <a:t>System.Workflow.Activities</a:t>
            </a:r>
            <a:r>
              <a:rPr lang="en-US" sz="1400" dirty="0" smtClean="0"/>
              <a:t>;</a:t>
            </a:r>
            <a:endParaRPr lang="en-US" sz="1400" dirty="0"/>
          </a:p>
          <a:p>
            <a:pPr lvl="1"/>
            <a:r>
              <a:rPr lang="en-US" sz="1400" dirty="0"/>
              <a:t>using </a:t>
            </a:r>
            <a:r>
              <a:rPr lang="en-US" sz="1400" dirty="0" err="1"/>
              <a:t>System.Workflow.ComponentModel</a:t>
            </a:r>
            <a:r>
              <a:rPr lang="en-US" sz="1400" dirty="0" smtClean="0"/>
              <a:t>;</a:t>
            </a:r>
            <a:endParaRPr lang="en-US" sz="1400" dirty="0"/>
          </a:p>
          <a:p>
            <a:pPr lvl="1"/>
            <a:r>
              <a:rPr lang="en-US" sz="1400" dirty="0"/>
              <a:t>using </a:t>
            </a:r>
            <a:r>
              <a:rPr lang="en-US" sz="1400" dirty="0" err="1"/>
              <a:t>System.Workflow.ComponentModel.Compiler</a:t>
            </a:r>
            <a:r>
              <a:rPr lang="en-US" sz="1400" dirty="0" smtClean="0"/>
              <a:t>;</a:t>
            </a:r>
            <a:endParaRPr lang="en-US" sz="1400" dirty="0"/>
          </a:p>
          <a:p>
            <a:pPr lvl="1"/>
            <a:r>
              <a:rPr lang="en-US" sz="1400" dirty="0"/>
              <a:t>using </a:t>
            </a:r>
            <a:r>
              <a:rPr lang="en-US" sz="1400" dirty="0" err="1"/>
              <a:t>Microsoft.Crm.Sdk</a:t>
            </a:r>
            <a:r>
              <a:rPr lang="en-US" sz="1400" dirty="0" smtClean="0"/>
              <a:t>;</a:t>
            </a:r>
            <a:endParaRPr lang="en-US" sz="1400" dirty="0"/>
          </a:p>
          <a:p>
            <a:pPr lvl="1"/>
            <a:r>
              <a:rPr lang="en-US" sz="1400" dirty="0"/>
              <a:t>using </a:t>
            </a:r>
            <a:r>
              <a:rPr lang="en-US" sz="1400" dirty="0" err="1"/>
              <a:t>Microsoft.Crm.Sdk.Query</a:t>
            </a:r>
            <a:r>
              <a:rPr lang="en-US" sz="1400" dirty="0" smtClean="0"/>
              <a:t>;</a:t>
            </a:r>
            <a:endParaRPr lang="en-US" sz="1400" dirty="0"/>
          </a:p>
          <a:p>
            <a:pPr lvl="1"/>
            <a:r>
              <a:rPr lang="en-US" sz="1400" dirty="0"/>
              <a:t>using </a:t>
            </a:r>
            <a:r>
              <a:rPr lang="en-US" sz="1400" dirty="0" err="1"/>
              <a:t>Microsoft.Crm.SdkTypeProxy</a:t>
            </a:r>
            <a:r>
              <a:rPr lang="en-US" sz="1400" dirty="0" smtClean="0"/>
              <a:t>;</a:t>
            </a:r>
            <a:endParaRPr lang="en-US" sz="1400" dirty="0"/>
          </a:p>
          <a:p>
            <a:pPr lvl="1"/>
            <a:r>
              <a:rPr lang="en-US" sz="1400" dirty="0"/>
              <a:t>using </a:t>
            </a:r>
            <a:r>
              <a:rPr lang="en-US" sz="1400" dirty="0" err="1"/>
              <a:t>Microsoft.Crm.Workflow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CRM </a:t>
            </a:r>
            <a:r>
              <a:rPr lang="en-US" sz="1600" dirty="0" smtClean="0"/>
              <a:t>2011</a:t>
            </a:r>
            <a:endParaRPr lang="en-US" sz="1600" dirty="0"/>
          </a:p>
          <a:p>
            <a:pPr lvl="1"/>
            <a:r>
              <a:rPr lang="en-US" sz="1400" dirty="0"/>
              <a:t>using </a:t>
            </a:r>
            <a:r>
              <a:rPr lang="en-US" sz="1400" dirty="0" err="1"/>
              <a:t>System.Activities</a:t>
            </a:r>
            <a:r>
              <a:rPr lang="en-US" sz="1400" dirty="0" smtClean="0"/>
              <a:t>;</a:t>
            </a:r>
            <a:endParaRPr lang="en-US" sz="1400" dirty="0"/>
          </a:p>
          <a:p>
            <a:pPr lvl="1"/>
            <a:r>
              <a:rPr lang="en-US" sz="1400" dirty="0"/>
              <a:t>using </a:t>
            </a:r>
            <a:r>
              <a:rPr lang="en-US" sz="1400" dirty="0" err="1"/>
              <a:t>Microsoft.Crm.Sdk.Messages</a:t>
            </a:r>
            <a:r>
              <a:rPr lang="en-US" sz="1400" dirty="0" smtClean="0"/>
              <a:t>;</a:t>
            </a:r>
            <a:endParaRPr lang="en-US" sz="1400" dirty="0"/>
          </a:p>
          <a:p>
            <a:pPr lvl="1"/>
            <a:r>
              <a:rPr lang="en-US" sz="1400" dirty="0"/>
              <a:t>using </a:t>
            </a:r>
            <a:r>
              <a:rPr lang="en-US" sz="1400" dirty="0" err="1"/>
              <a:t>Microsoft.Xrm.Sdk</a:t>
            </a:r>
            <a:r>
              <a:rPr lang="en-US" sz="1400" dirty="0" smtClean="0"/>
              <a:t>;</a:t>
            </a:r>
            <a:endParaRPr lang="en-US" sz="1400" dirty="0"/>
          </a:p>
          <a:p>
            <a:pPr lvl="1"/>
            <a:r>
              <a:rPr lang="en-US" sz="1400" dirty="0"/>
              <a:t>using </a:t>
            </a:r>
            <a:r>
              <a:rPr lang="en-US" sz="1400" dirty="0" err="1"/>
              <a:t>Microsoft.Xrm.Sdk.Workflow</a:t>
            </a:r>
            <a:r>
              <a:rPr lang="en-US" sz="1400" dirty="0"/>
              <a:t>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6983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Activities: Parameters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CRM 4.0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53178"/>
            <a:ext cx="45720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913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Activities: Parameters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CRM 2011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3057525"/>
            <a:ext cx="53721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116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20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Workflow Activities: Class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CRM 4.0</a:t>
            </a:r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err="1"/>
              <a:t>CrmWorkflowActivity</a:t>
            </a:r>
            <a:r>
              <a:rPr lang="en-US" sz="1800" dirty="0"/>
              <a:t>("Remove from Marketing List", "CRM Accelerators")]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RemoveFromMarketingList</a:t>
            </a:r>
            <a:r>
              <a:rPr lang="en-US" sz="1800" dirty="0"/>
              <a:t>: </a:t>
            </a:r>
            <a:r>
              <a:rPr lang="en-US" sz="1800" dirty="0" err="1"/>
              <a:t>SequenceActivity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CRM 2011</a:t>
            </a:r>
          </a:p>
          <a:p>
            <a:pPr marL="0" indent="0"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AddToMarketingList</a:t>
            </a:r>
            <a:r>
              <a:rPr lang="en-US" sz="1800" dirty="0"/>
              <a:t> : </a:t>
            </a:r>
            <a:r>
              <a:rPr lang="en-US" sz="1800" dirty="0" err="1"/>
              <a:t>CodeActivity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7012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Workflow Activities: Execute Method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CRM 4.0</a:t>
            </a:r>
          </a:p>
          <a:p>
            <a:pPr marL="0" indent="0">
              <a:buNone/>
            </a:pPr>
            <a:r>
              <a:rPr lang="en-US" sz="1400" dirty="0"/>
              <a:t>protected override </a:t>
            </a:r>
            <a:r>
              <a:rPr lang="en-US" sz="1400" dirty="0" err="1"/>
              <a:t>ActivityExecutionStatus</a:t>
            </a:r>
            <a:r>
              <a:rPr lang="en-US" sz="1400" dirty="0"/>
              <a:t> Execute(</a:t>
            </a:r>
            <a:r>
              <a:rPr lang="en-US" sz="1400" dirty="0" err="1"/>
              <a:t>ActivityExecutionContext</a:t>
            </a:r>
            <a:r>
              <a:rPr lang="en-US" sz="1400" dirty="0"/>
              <a:t> </a:t>
            </a:r>
            <a:r>
              <a:rPr lang="en-US" sz="1400" dirty="0" err="1"/>
              <a:t>executionContext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 smtClean="0"/>
              <a:t>CRM 2011</a:t>
            </a:r>
          </a:p>
          <a:p>
            <a:pPr marL="0" indent="0">
              <a:buNone/>
            </a:pPr>
            <a:r>
              <a:rPr lang="en-US" sz="1600" dirty="0"/>
              <a:t>protected override void Execute(</a:t>
            </a:r>
            <a:r>
              <a:rPr lang="en-US" sz="1600" dirty="0" err="1"/>
              <a:t>CodeActivityContext</a:t>
            </a:r>
            <a:r>
              <a:rPr lang="en-US" sz="1600" dirty="0"/>
              <a:t> </a:t>
            </a:r>
            <a:r>
              <a:rPr lang="en-US" sz="1600" dirty="0" err="1"/>
              <a:t>executionContext</a:t>
            </a:r>
            <a:r>
              <a:rPr lang="en-US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3539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Workflow Activities: Connecting to CRM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CRM 4.0</a:t>
            </a:r>
          </a:p>
          <a:p>
            <a:pPr marL="0" indent="0">
              <a:buNone/>
            </a:pPr>
            <a:r>
              <a:rPr lang="en-US" sz="2000" dirty="0" err="1"/>
              <a:t>IContextService</a:t>
            </a:r>
            <a:r>
              <a:rPr lang="en-US" sz="2000" dirty="0"/>
              <a:t> </a:t>
            </a:r>
            <a:r>
              <a:rPr lang="en-US" sz="2000" dirty="0" err="1"/>
              <a:t>contextService</a:t>
            </a:r>
            <a:r>
              <a:rPr lang="en-US" sz="2000" dirty="0"/>
              <a:t> = (</a:t>
            </a:r>
            <a:r>
              <a:rPr lang="en-US" sz="2000" dirty="0" err="1"/>
              <a:t>IContextService</a:t>
            </a:r>
            <a:r>
              <a:rPr lang="en-US" sz="2000" dirty="0"/>
              <a:t>)</a:t>
            </a:r>
            <a:r>
              <a:rPr lang="en-US" sz="2000" dirty="0" err="1"/>
              <a:t>executionContext.GetService</a:t>
            </a:r>
            <a:r>
              <a:rPr lang="en-US" sz="2000" dirty="0"/>
              <a:t>(</a:t>
            </a:r>
            <a:r>
              <a:rPr lang="en-US" sz="2000" dirty="0" err="1"/>
              <a:t>typeof</a:t>
            </a:r>
            <a:r>
              <a:rPr lang="en-US" sz="2000" dirty="0"/>
              <a:t>(</a:t>
            </a:r>
            <a:r>
              <a:rPr lang="en-US" sz="2000" dirty="0" err="1"/>
              <a:t>IContextService</a:t>
            </a:r>
            <a:r>
              <a:rPr lang="en-US" sz="2000" dirty="0"/>
              <a:t>));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IWorkflowContext</a:t>
            </a:r>
            <a:r>
              <a:rPr lang="en-US" sz="2000" dirty="0"/>
              <a:t> context = </a:t>
            </a:r>
            <a:r>
              <a:rPr lang="en-US" sz="2000" dirty="0" err="1"/>
              <a:t>contextService.Context</a:t>
            </a:r>
            <a:r>
              <a:rPr lang="en-US" sz="2000" dirty="0"/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ICrmService</a:t>
            </a:r>
            <a:r>
              <a:rPr lang="en-US" sz="2000" dirty="0"/>
              <a:t> </a:t>
            </a:r>
            <a:r>
              <a:rPr lang="en-US" sz="2000" dirty="0" err="1"/>
              <a:t>crmService</a:t>
            </a:r>
            <a:r>
              <a:rPr lang="en-US" sz="2000" dirty="0"/>
              <a:t> = </a:t>
            </a:r>
            <a:r>
              <a:rPr lang="en-US" sz="2000" dirty="0" err="1"/>
              <a:t>context.CreateCrmService</a:t>
            </a:r>
            <a:r>
              <a:rPr lang="en-US" sz="2000" dirty="0"/>
              <a:t>();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128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Workflow Activities: Connecting to CRM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CRM 2011</a:t>
            </a:r>
          </a:p>
          <a:p>
            <a:pPr marL="0" indent="0">
              <a:buNone/>
            </a:pPr>
            <a:r>
              <a:rPr lang="en-US" sz="2000" dirty="0" err="1"/>
              <a:t>IWorkflowContext</a:t>
            </a:r>
            <a:r>
              <a:rPr lang="en-US" sz="2000" dirty="0"/>
              <a:t> context = </a:t>
            </a:r>
            <a:r>
              <a:rPr lang="en-US" sz="2000" dirty="0" err="1"/>
              <a:t>executionContext.GetExtension</a:t>
            </a:r>
            <a:r>
              <a:rPr lang="en-US" sz="2000" dirty="0"/>
              <a:t>&lt;</a:t>
            </a:r>
            <a:r>
              <a:rPr lang="en-US" sz="2000" dirty="0" err="1"/>
              <a:t>IWorkflowContext</a:t>
            </a:r>
            <a:r>
              <a:rPr lang="en-US" sz="2000" dirty="0"/>
              <a:t>&gt;();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IOrganizationServiceFactory</a:t>
            </a:r>
            <a:r>
              <a:rPr lang="en-US" sz="2000" dirty="0"/>
              <a:t> </a:t>
            </a:r>
            <a:r>
              <a:rPr lang="en-US" sz="2000" dirty="0" err="1"/>
              <a:t>serviceFactory</a:t>
            </a:r>
            <a:r>
              <a:rPr lang="en-US" sz="2000" dirty="0"/>
              <a:t> = </a:t>
            </a:r>
            <a:r>
              <a:rPr lang="en-US" sz="2000" dirty="0" err="1"/>
              <a:t>executionContext.GetExtension</a:t>
            </a:r>
            <a:r>
              <a:rPr lang="en-US" sz="2000" dirty="0"/>
              <a:t>&lt;</a:t>
            </a:r>
            <a:r>
              <a:rPr lang="en-US" sz="2000" dirty="0" err="1"/>
              <a:t>IOrganizationServiceFactory</a:t>
            </a:r>
            <a:r>
              <a:rPr lang="en-US" sz="2000" dirty="0"/>
              <a:t>&gt;();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IOrganizationService</a:t>
            </a:r>
            <a:r>
              <a:rPr lang="en-US" sz="2000" dirty="0"/>
              <a:t> service = </a:t>
            </a:r>
            <a:r>
              <a:rPr lang="en-US" sz="2000" dirty="0" err="1"/>
              <a:t>serviceFactory.CreateOrganizationService</a:t>
            </a:r>
            <a:r>
              <a:rPr lang="en-US" sz="2000" dirty="0"/>
              <a:t>(</a:t>
            </a:r>
            <a:r>
              <a:rPr lang="en-US" sz="2000" dirty="0" err="1"/>
              <a:t>context.UserId</a:t>
            </a:r>
            <a:r>
              <a:rPr lang="en-US" sz="2000" dirty="0"/>
              <a:t>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12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Activities: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CRM 4.0</a:t>
            </a:r>
          </a:p>
          <a:p>
            <a:pPr marL="0" indent="0">
              <a:buNone/>
            </a:pPr>
            <a:r>
              <a:rPr lang="en-US" sz="2000" dirty="0" err="1" smtClean="0"/>
              <a:t>Guid</a:t>
            </a:r>
            <a:r>
              <a:rPr lang="en-US" sz="2000" dirty="0" smtClean="0"/>
              <a:t> </a:t>
            </a:r>
            <a:r>
              <a:rPr lang="en-US" sz="2000" dirty="0" err="1"/>
              <a:t>ListId</a:t>
            </a:r>
            <a:r>
              <a:rPr lang="en-US" sz="2000" dirty="0"/>
              <a:t> = </a:t>
            </a:r>
            <a:r>
              <a:rPr lang="en-US" sz="2000" dirty="0" err="1"/>
              <a:t>MarketingListLookup.Value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b="1" dirty="0"/>
              <a:t>CRM 2011</a:t>
            </a:r>
          </a:p>
          <a:p>
            <a:pPr marL="0" indent="0">
              <a:buNone/>
            </a:pPr>
            <a:r>
              <a:rPr lang="en-US" sz="1800" dirty="0" err="1" smtClean="0"/>
              <a:t>Guid</a:t>
            </a:r>
            <a:r>
              <a:rPr lang="en-US" sz="1800" dirty="0" smtClean="0"/>
              <a:t> </a:t>
            </a:r>
            <a:r>
              <a:rPr lang="en-US" sz="1800" dirty="0" err="1"/>
              <a:t>ListId</a:t>
            </a:r>
            <a:r>
              <a:rPr lang="en-US" sz="1800" dirty="0"/>
              <a:t> = </a:t>
            </a:r>
            <a:r>
              <a:rPr lang="en-US" sz="1800" dirty="0" err="1"/>
              <a:t>MarketingListEntityReference.Get</a:t>
            </a:r>
            <a:r>
              <a:rPr lang="en-US" sz="1800" dirty="0"/>
              <a:t>&lt;</a:t>
            </a:r>
            <a:r>
              <a:rPr lang="en-US" sz="1800" dirty="0" err="1"/>
              <a:t>EntityReference</a:t>
            </a:r>
            <a:r>
              <a:rPr lang="en-US" sz="1800" dirty="0"/>
              <a:t>&gt;(</a:t>
            </a:r>
            <a:r>
              <a:rPr lang="en-US" sz="1800" dirty="0" err="1"/>
              <a:t>executionContext</a:t>
            </a:r>
            <a:r>
              <a:rPr lang="en-US" sz="1800" dirty="0"/>
              <a:t>).Id;</a:t>
            </a:r>
            <a:r>
              <a:rPr lang="en-US" sz="1800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04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Activities: Registration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25" y="2105819"/>
            <a:ext cx="5981700" cy="3514725"/>
          </a:xfrm>
        </p:spPr>
      </p:pic>
    </p:spTree>
    <p:extLst>
      <p:ext uri="{BB962C8B-B14F-4D97-AF65-F5344CB8AC3E}">
        <p14:creationId xmlns:p14="http://schemas.microsoft.com/office/powerpoint/2010/main" val="13659659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7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Storage</a:t>
            </a:r>
            <a:endParaRPr lang="en-US" dirty="0"/>
          </a:p>
        </p:txBody>
      </p:sp>
      <p:pic>
        <p:nvPicPr>
          <p:cNvPr id="5" name="Content Placeholder 4" descr="Form script conversio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824" y="1634020"/>
            <a:ext cx="4667902" cy="4458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117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stored in Web Resources</a:t>
            </a:r>
          </a:p>
          <a:p>
            <a:r>
              <a:rPr lang="en-US" dirty="0" smtClean="0"/>
              <a:t>Web Resources are linked to Events</a:t>
            </a:r>
          </a:p>
          <a:p>
            <a:r>
              <a:rPr lang="en-US" dirty="0" smtClean="0"/>
              <a:t>Events linked to individual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CRM 2011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5" y="1336589"/>
            <a:ext cx="717769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CRM 4.0</a:t>
            </a:r>
          </a:p>
          <a:p>
            <a:pPr marL="457200" lvl="1" indent="0">
              <a:buNone/>
            </a:pPr>
            <a:r>
              <a:rPr lang="en-US" sz="2400" dirty="0" err="1" smtClean="0"/>
              <a:t>crmForm.all.name.DataValue</a:t>
            </a:r>
            <a:r>
              <a:rPr lang="en-US" sz="2400" dirty="0" smtClean="0"/>
              <a:t> = “</a:t>
            </a:r>
            <a:r>
              <a:rPr lang="en-US" sz="2400" dirty="0" err="1" smtClean="0"/>
              <a:t>Contoso</a:t>
            </a:r>
            <a:r>
              <a:rPr lang="en-US" sz="2400" dirty="0" smtClean="0"/>
              <a:t>”;</a:t>
            </a:r>
          </a:p>
          <a:p>
            <a:pPr marL="457200" lvl="1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name =</a:t>
            </a:r>
            <a:r>
              <a:rPr lang="en-US" dirty="0"/>
              <a:t> </a:t>
            </a:r>
            <a:r>
              <a:rPr lang="en-US" sz="2400" dirty="0" err="1" smtClean="0"/>
              <a:t>crmForm.all.name.DataValue</a:t>
            </a:r>
            <a:r>
              <a:rPr lang="en-US" sz="2400" dirty="0"/>
              <a:t>;</a:t>
            </a:r>
            <a:endParaRPr lang="en-US" sz="2400" dirty="0" smtClean="0"/>
          </a:p>
          <a:p>
            <a:endParaRPr lang="en-US" dirty="0"/>
          </a:p>
          <a:p>
            <a:r>
              <a:rPr lang="en-US" dirty="0" smtClean="0"/>
              <a:t>CRM 2011</a:t>
            </a:r>
          </a:p>
          <a:p>
            <a:pPr marL="457200" lvl="1" indent="0">
              <a:buNone/>
            </a:pPr>
            <a:r>
              <a:rPr lang="en-US" sz="2400" dirty="0" err="1" smtClean="0"/>
              <a:t>Xrm.Page.getAttribute</a:t>
            </a:r>
            <a:r>
              <a:rPr lang="en-US" sz="2400" dirty="0" smtClean="0"/>
              <a:t>(“name”).</a:t>
            </a:r>
            <a:r>
              <a:rPr lang="en-US" sz="2400" dirty="0" err="1" smtClean="0"/>
              <a:t>setValue</a:t>
            </a:r>
            <a:r>
              <a:rPr lang="en-US" sz="2400" dirty="0" smtClean="0"/>
              <a:t>(“</a:t>
            </a:r>
            <a:r>
              <a:rPr lang="en-US" sz="2400" dirty="0" err="1" smtClean="0"/>
              <a:t>Contoso</a:t>
            </a:r>
            <a:r>
              <a:rPr lang="en-US" sz="2400" dirty="0" smtClean="0"/>
              <a:t>”);</a:t>
            </a:r>
          </a:p>
          <a:p>
            <a:pPr marL="457200" lvl="1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name = </a:t>
            </a:r>
            <a:r>
              <a:rPr lang="en-US" sz="2400" dirty="0" err="1"/>
              <a:t>Xrm.Page.getAttribute</a:t>
            </a:r>
            <a:r>
              <a:rPr lang="en-US" sz="2400" dirty="0"/>
              <a:t>(“name</a:t>
            </a:r>
            <a:r>
              <a:rPr lang="en-US" sz="2400" dirty="0" smtClean="0"/>
              <a:t>”).</a:t>
            </a:r>
            <a:r>
              <a:rPr lang="en-US" sz="2400" dirty="0" err="1" smtClean="0"/>
              <a:t>getValue</a:t>
            </a:r>
            <a:r>
              <a:rPr lang="en-US" sz="2400" dirty="0" smtClean="0"/>
              <a:t>();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47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Xrm.Page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dirty="0" err="1"/>
              <a:t>Xrm.Page.context</a:t>
            </a:r>
            <a:r>
              <a:rPr lang="en-US" sz="2400" dirty="0"/>
              <a:t> </a:t>
            </a:r>
          </a:p>
          <a:p>
            <a:pPr marL="457200" indent="-4572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dirty="0" err="1"/>
              <a:t>Xrm.Page.data.entity</a:t>
            </a:r>
            <a:r>
              <a:rPr lang="en-US" sz="2400" dirty="0"/>
              <a:t> </a:t>
            </a:r>
          </a:p>
          <a:p>
            <a:pPr marL="457200" indent="-4572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dirty="0" err="1"/>
              <a:t>Xrm.Page.ui</a:t>
            </a:r>
            <a:r>
              <a:rPr lang="en-US" sz="2400" dirty="0"/>
              <a:t> </a:t>
            </a:r>
          </a:p>
          <a:p>
            <a:pPr marL="457200" indent="-4572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dirty="0" smtClean="0"/>
              <a:t>Shortcuts</a:t>
            </a:r>
            <a:endParaRPr lang="en-US" sz="2400" dirty="0"/>
          </a:p>
          <a:p>
            <a:pPr marL="914400" lvl="1" indent="-4572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dirty="0" err="1"/>
              <a:t>Xrm.Page.getAttribute</a:t>
            </a:r>
            <a:endParaRPr lang="en-US" sz="2000" dirty="0"/>
          </a:p>
          <a:p>
            <a:pPr marL="457200" indent="-457200">
              <a:buClr>
                <a:schemeClr val="tx2"/>
              </a:buClr>
              <a:buFont typeface="Wingdings" pitchFamily="2" charset="2"/>
              <a:buChar char="§"/>
            </a:pPr>
            <a:endParaRPr lang="en-US" sz="2400" dirty="0"/>
          </a:p>
          <a:p>
            <a:pPr marL="914400" lvl="1" indent="-457200">
              <a:buClr>
                <a:schemeClr val="tx2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914400" lvl="1" indent="-4572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dirty="0" err="1" smtClean="0"/>
              <a:t>Xrm.Page.getControl</a:t>
            </a:r>
            <a:endParaRPr lang="en-US" sz="2000" dirty="0"/>
          </a:p>
          <a:p>
            <a:pPr marL="457200" indent="-457200">
              <a:buClr>
                <a:schemeClr val="tx2"/>
              </a:buClr>
              <a:buFont typeface="Wingdings" pitchFamily="2" charset="2"/>
              <a:buChar char="§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848" y="3823901"/>
            <a:ext cx="7467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848" y="4923626"/>
            <a:ext cx="7467600" cy="520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213298"/>
      </p:ext>
    </p:extLst>
  </p:cSld>
  <p:clrMapOvr>
    <a:masterClrMapping/>
  </p:clrMapOvr>
</p:sld>
</file>

<file path=ppt/theme/theme1.xml><?xml version="1.0" encoding="utf-8"?>
<a:theme xmlns:a="http://schemas.openxmlformats.org/drawingml/2006/main" name="DayOne_CRMU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7F6A29DBC5499A29145CCF8A6FEF" ma:contentTypeVersion="0" ma:contentTypeDescription="Create a new document." ma:contentTypeScope="" ma:versionID="92b63381318bcc8b9a6f4358030bc07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5DBF61B-358A-4504-A2F1-F8E4722C6611}">
  <ds:schemaRefs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9FB93FF-5A25-46A0-A3EF-42B7FA9DD2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328599-10EB-4E25-AF32-4B99AF7F21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DayOne_CRMUG</Template>
  <TotalTime>3081</TotalTime>
  <Words>765</Words>
  <Application>Microsoft Office PowerPoint</Application>
  <PresentationFormat>On-screen Show (4:3)</PresentationFormat>
  <Paragraphs>260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DayOne_CRMUG</vt:lpstr>
      <vt:lpstr>What's changed from  CRM 4.0 to CRM 2011</vt:lpstr>
      <vt:lpstr>PowerPoint Presentation</vt:lpstr>
      <vt:lpstr>Overview</vt:lpstr>
      <vt:lpstr>JavaScript</vt:lpstr>
      <vt:lpstr>JavaScript Storage</vt:lpstr>
      <vt:lpstr>JavaScript Storage</vt:lpstr>
      <vt:lpstr>CRM 2011 Object Model</vt:lpstr>
      <vt:lpstr>JavaScript Syntax Example</vt:lpstr>
      <vt:lpstr>Xrm.Page</vt:lpstr>
      <vt:lpstr>Xrm.Page.ui</vt:lpstr>
      <vt:lpstr>Xrm.Page.data.entity</vt:lpstr>
      <vt:lpstr>Context Methods</vt:lpstr>
      <vt:lpstr>Attribute Methods</vt:lpstr>
      <vt:lpstr>Control Methods</vt:lpstr>
      <vt:lpstr>Tab Methods</vt:lpstr>
      <vt:lpstr>Section Methods</vt:lpstr>
      <vt:lpstr>Navigation Methods</vt:lpstr>
      <vt:lpstr>Q: What’s the Main Difference?</vt:lpstr>
      <vt:lpstr>A: What’s the Main Difference?</vt:lpstr>
      <vt:lpstr>JavaScript Events</vt:lpstr>
      <vt:lpstr>Form Event Handler Execution Context</vt:lpstr>
      <vt:lpstr>Form Event Handler Execution Context Usage</vt:lpstr>
      <vt:lpstr>Questions?</vt:lpstr>
      <vt:lpstr>.NET Development</vt:lpstr>
      <vt:lpstr>Assemblies</vt:lpstr>
      <vt:lpstr>Web Services</vt:lpstr>
      <vt:lpstr>Code Generation</vt:lpstr>
      <vt:lpstr>Entity Classes</vt:lpstr>
      <vt:lpstr>Early-Bound Classes</vt:lpstr>
      <vt:lpstr>Late-Bound Classes</vt:lpstr>
      <vt:lpstr>Mixed Early-Bound and Late-Bound</vt:lpstr>
      <vt:lpstr>Data Types</vt:lpstr>
      <vt:lpstr>Exceptions</vt:lpstr>
      <vt:lpstr>Plug-Ins: Execute Method</vt:lpstr>
      <vt:lpstr>Plug-Ins: CRM 2011 Additional Code</vt:lpstr>
      <vt:lpstr>Plug-ins: Notes</vt:lpstr>
      <vt:lpstr>Workflow Activities: References</vt:lpstr>
      <vt:lpstr>Workflow Activities: Parameters </vt:lpstr>
      <vt:lpstr>Workflow Activities: Parameters </vt:lpstr>
      <vt:lpstr>Workflow Activities: Class Definition</vt:lpstr>
      <vt:lpstr>Workflow Activities: Execute Method</vt:lpstr>
      <vt:lpstr>Workflow Activities: Connecting to CRM</vt:lpstr>
      <vt:lpstr>Workflow Activities: Connecting to CRM</vt:lpstr>
      <vt:lpstr>Workflow Activities: Parameters</vt:lpstr>
      <vt:lpstr>Workflow Activities: Registration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What's changed from  CRM 4.0 to CRM 2011</dc:title>
  <dc:creator>Mitch Milam</dc:creator>
  <cp:lastModifiedBy>Mitch Milam</cp:lastModifiedBy>
  <cp:revision>77</cp:revision>
  <dcterms:created xsi:type="dcterms:W3CDTF">2012-03-16T10:33:16Z</dcterms:created>
  <dcterms:modified xsi:type="dcterms:W3CDTF">2012-03-18T14:37:42Z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0x01010028C27F6A29DBC5499A29145CCF8A6FEF</vt:lpwstr>
  </property>
</Properties>
</file>