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Roboto Mon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Mono-regular.fntdata"/><Relationship Id="rId14" Type="http://schemas.openxmlformats.org/officeDocument/2006/relationships/slide" Target="slides/slide10.xml"/><Relationship Id="rId17" Type="http://schemas.openxmlformats.org/officeDocument/2006/relationships/font" Target="fonts/RobotoMono-italic.fntdata"/><Relationship Id="rId16" Type="http://schemas.openxmlformats.org/officeDocument/2006/relationships/font" Target="fonts/RobotoMon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RobotoMon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-20998" r="-20998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1.jpg"/><Relationship Id="rId4" Type="http://schemas.openxmlformats.org/officeDocument/2006/relationships/hyperlink" Target="https://github.com/MitchStephan/HODOR-la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3695750" y="530873"/>
            <a:ext cx="9144000" cy="124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HODOR</a:t>
            </a:r>
            <a:r>
              <a:rPr lang="en-US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-lang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3835000" y="3202727"/>
            <a:ext cx="9144000" cy="1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Language created and developed by: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David Hummer, Ryan </a:t>
            </a:r>
            <a:r>
              <a:rPr lang="en-US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Lorey and </a:t>
            </a:r>
            <a:r>
              <a:rPr b="0" i="0" lang="en-US" sz="18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Mitch Stephan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7066850" y="5247950"/>
            <a:ext cx="5569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“The best programming language I’ve ever seen!”</a:t>
            </a:r>
          </a:p>
          <a:p>
            <a:pPr indent="-228600" lvl="0" marL="457200">
              <a:spcBef>
                <a:spcPts val="0"/>
              </a:spcBef>
              <a:buClr>
                <a:srgbClr val="FFFFFF"/>
              </a:buClr>
              <a:buFont typeface="Roboto Mono"/>
              <a:buChar char="-"/>
            </a:pPr>
            <a:r>
              <a:rPr lang="en-US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Abraham Lincoln 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191475" y="5813650"/>
            <a:ext cx="5013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“The language is y’know, like, so #deep.” </a:t>
            </a:r>
          </a:p>
          <a:p>
            <a:pPr indent="-228600" lvl="0" marL="457200">
              <a:spcBef>
                <a:spcPts val="0"/>
              </a:spcBef>
              <a:buClr>
                <a:srgbClr val="FFFFFF"/>
              </a:buClr>
              <a:buFont typeface="Roboto Mono"/>
              <a:buChar char="-"/>
            </a:pPr>
            <a:r>
              <a:rPr lang="en-US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Random high school student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287200" y="983425"/>
            <a:ext cx="5013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“Hodor.”</a:t>
            </a:r>
          </a:p>
          <a:p>
            <a:pPr indent="-228600" lvl="0" marL="457200">
              <a:spcBef>
                <a:spcPts val="0"/>
              </a:spcBef>
              <a:buClr>
                <a:srgbClr val="FFFFFF"/>
              </a:buClr>
              <a:buFont typeface="Roboto Mono"/>
              <a:buChar char="-"/>
            </a:pPr>
            <a:r>
              <a:rPr lang="en-US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Hodor 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5987700" y="0"/>
            <a:ext cx="5740200" cy="74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br>
              <a:rPr b="0" i="0" lang="en-US" sz="44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Demo</a:t>
            </a:r>
          </a:p>
        </p:txBody>
      </p:sp>
      <p:pic>
        <p:nvPicPr>
          <p:cNvPr id="146" name="Shape 146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87331" y="1825625"/>
            <a:ext cx="4351338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>
            <p:ph type="title"/>
          </p:nvPr>
        </p:nvSpPr>
        <p:spPr>
          <a:xfrm>
            <a:off x="707650" y="57424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800" u="sng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  <a:hlinkClick r:id="rId4"/>
              </a:rPr>
              <a:t>https://github.com/MitchStephan/HODOR-lang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6988550" y="365125"/>
            <a:ext cx="4365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HODOR!!!!!!!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431575" y="2306325"/>
            <a:ext cx="5574900" cy="40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rPr lang="en-US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We wanted to create a language that Hodor could use to program. Seeing as he can only say ‘Hodor’ with different inflections, the language consists of only hodor and punctuation. 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rPr lang="en-US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(...and steve)  </a:t>
            </a:r>
          </a:p>
        </p:txBody>
      </p:sp>
      <p:cxnSp>
        <p:nvCxnSpPr>
          <p:cNvPr id="95" name="Shape 95"/>
          <p:cNvCxnSpPr/>
          <p:nvPr/>
        </p:nvCxnSpPr>
        <p:spPr>
          <a:xfrm flipH="1" rot="10800000">
            <a:off x="1792825" y="4264725"/>
            <a:ext cx="391500" cy="14880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6" name="Shape 96"/>
          <p:cNvSpPr txBox="1"/>
          <p:nvPr/>
        </p:nvSpPr>
        <p:spPr>
          <a:xfrm>
            <a:off x="948625" y="5818725"/>
            <a:ext cx="5013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(That’s Hodor)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6074750" y="225875"/>
            <a:ext cx="4365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External DSL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5744025" y="2132275"/>
            <a:ext cx="6236400" cy="40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At first, we tried implementing HODOR-lang as an internal DSL but did not like the constraints on the syntax. Using a parser and evaluator allowed us to design an optimal syntax for Hodor. 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(Also, Hodor doesn’t know Scala)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4273200" y="225875"/>
            <a:ext cx="7707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Static Nested Scoping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5744100" y="1818975"/>
            <a:ext cx="6236400" cy="40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Scope in HODOR-lang works like most modern programming languages. We also support variable/function closures and shadowing.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This allows us to write recursive functions that perform as expected.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2" type="body"/>
          </p:nvPr>
        </p:nvSpPr>
        <p:spPr>
          <a:xfrm>
            <a:off x="376975" y="1521025"/>
            <a:ext cx="11459400" cy="47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Statements</a:t>
            </a:r>
            <a:r>
              <a:rPr lang="en-US" sz="2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2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terminate with </a:t>
            </a:r>
            <a:r>
              <a:rPr lang="en-US" sz="2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:)</a:t>
            </a:r>
            <a:r>
              <a:rPr b="0" i="0" lang="en-US" sz="2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Mono"/>
            </a:pPr>
            <a:r>
              <a:rPr lang="en-US" sz="2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variable declaration          				hodor {var} :) </a:t>
            </a: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Mono"/>
            </a:pPr>
            <a:r>
              <a:rPr lang="en-US" sz="2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variable assignment								{var} Hodor {expr} :)</a:t>
            </a: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Mono"/>
            </a:pPr>
            <a:r>
              <a:rPr lang="en-US" sz="2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expressions that end a block  				{expr} :)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Variables are dynamic and are either Double, Boolean or String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Constructs that create a new scope </a:t>
            </a: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Mono"/>
            </a:pPr>
            <a:r>
              <a:rPr lang="en-US" sz="2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Function Declarations           			HODOR...</a:t>
            </a: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Mono"/>
            </a:pPr>
            <a:r>
              <a:rPr lang="en-US" sz="2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if (and if else) statements							{statements...}</a:t>
            </a: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Mono"/>
            </a:pPr>
            <a:r>
              <a:rPr lang="en-US" sz="2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while loops										HODOR!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Last statement in a code block is the return (like scala)</a:t>
            </a:r>
          </a:p>
        </p:txBody>
      </p:sp>
      <p:sp>
        <p:nvSpPr>
          <p:cNvPr id="114" name="Shape 114"/>
          <p:cNvSpPr txBox="1"/>
          <p:nvPr>
            <p:ph type="title"/>
          </p:nvPr>
        </p:nvSpPr>
        <p:spPr>
          <a:xfrm>
            <a:off x="304600" y="234575"/>
            <a:ext cx="11531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Statements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881725" y="1475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Expressions </a:t>
            </a:r>
          </a:p>
        </p:txBody>
      </p:sp>
      <p:sp>
        <p:nvSpPr>
          <p:cNvPr id="120" name="Shape 120"/>
          <p:cNvSpPr txBox="1"/>
          <p:nvPr>
            <p:ph idx="2" type="body"/>
          </p:nvPr>
        </p:nvSpPr>
        <p:spPr>
          <a:xfrm>
            <a:off x="838200" y="1557850"/>
            <a:ext cx="10515600" cy="46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Expressions can be used in </a:t>
            </a:r>
          </a:p>
          <a:p>
            <a: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Mono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variable assignment</a:t>
            </a:r>
          </a:p>
          <a:p>
            <a: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Mono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functions calls</a:t>
            </a:r>
          </a:p>
          <a:p>
            <a: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Mono"/>
              <a:buChar char="•"/>
            </a:pPr>
            <a:r>
              <a:rPr lang="en-US" sz="24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mathematic and logical operators</a:t>
            </a:r>
          </a:p>
          <a:p>
            <a:pPr indent="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After execution, the return of an expression is one of our 4 types</a:t>
            </a:r>
          </a:p>
          <a:p>
            <a:pPr indent="-381000" lvl="0" marL="4572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Mono"/>
            </a:pPr>
            <a:r>
              <a:rPr lang="en-US" sz="24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logical operators return Booleans</a:t>
            </a:r>
          </a:p>
          <a:p>
            <a:pPr indent="-381000" lvl="0" marL="4572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Mono"/>
            </a:pPr>
            <a:r>
              <a:rPr lang="en-US" sz="24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mathematical operators return Double</a:t>
            </a:r>
          </a:p>
          <a:p>
            <a:pPr indent="-381000" lvl="0" marL="4572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Mono"/>
            </a:pPr>
            <a:r>
              <a:rPr lang="en-US" sz="24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functions return Booleans, Doubles or Strings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899125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Prefix Operators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3300" y="1325700"/>
            <a:ext cx="11357400" cy="53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LOGICAL</a:t>
            </a: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AND:					</a:t>
            </a:r>
            <a:r>
              <a:rPr b="0" i="0" lang="en-US" sz="24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HODOR.HODOR {</a:t>
            </a:r>
            <a:r>
              <a:rPr lang="en-US" sz="24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expr: Boolean</a:t>
            </a:r>
            <a:r>
              <a:rPr b="0" i="0" lang="en-US" sz="24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} {</a:t>
            </a:r>
            <a:r>
              <a:rPr lang="en-US" sz="24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expr: Boolean</a:t>
            </a:r>
            <a:r>
              <a:rPr b="0" i="0" lang="en-US" sz="24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}+</a:t>
            </a: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OR:</a:t>
            </a:r>
            <a:r>
              <a:rPr b="0" i="0" lang="en-US" sz="24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					</a:t>
            </a:r>
            <a:r>
              <a:rPr lang="en-US" sz="24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hodor.hodor {expr: Boolean} {expr: Boolean}+</a:t>
            </a: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NOT: </a:t>
            </a:r>
            <a:r>
              <a:rPr lang="en-US" sz="2400">
                <a:latin typeface="Roboto Mono"/>
                <a:ea typeface="Roboto Mono"/>
                <a:cs typeface="Roboto Mono"/>
                <a:sym typeface="Roboto Mono"/>
              </a:rPr>
              <a:t>						 						  </a:t>
            </a:r>
            <a:r>
              <a:rPr lang="en-US" sz="24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b="0" i="0" lang="en-US" sz="24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teve</a:t>
            </a:r>
            <a:r>
              <a:rPr lang="en-US" sz="24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{expr: Boolean}</a:t>
            </a: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EQ:											   hodor^hodor {expr} {expr}</a:t>
            </a: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LT:			  		   hodorHODOR {expr: Double} {expr: Double}</a:t>
            </a: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GT:			  		   HODORhodor {expr: Double} {expr: Double}</a:t>
            </a: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MATHEMATIC</a:t>
            </a: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ADD:					  		   HoDoR {expr: Double} {expr: Double}+</a:t>
            </a: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SUB:					  		   hOdOr {expr: Double} {expr: Double}+</a:t>
            </a: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MUL:					  		   HODor {expr: Double} {expr: Double}+</a:t>
            </a: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DIV:					  		   hoDOR {expr: Double} {expr: Double}+</a:t>
            </a: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buClr>
                <a:schemeClr val="dk1"/>
              </a:buClr>
              <a:buSzPct val="107916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838200" y="2127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Control Flow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04800" y="1749425"/>
            <a:ext cx="58371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9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IF[-ELSE] STATEMENT </a:t>
            </a:r>
          </a:p>
          <a:p>
            <a:pPr indent="45720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Hodor? {expr: Boolean}</a:t>
            </a:r>
          </a:p>
          <a:p>
            <a:pPr indent="457200" lvl="0" marL="4572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HODOR...</a:t>
            </a: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			{statements}</a:t>
            </a: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		HODOR!</a:t>
            </a: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	Hodor/</a:t>
            </a: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		HODOR...</a:t>
            </a: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			{statements}</a:t>
            </a: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		HODOR!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141900" y="1749425"/>
            <a:ext cx="58371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69850" lvl="0" marL="0" rtl="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lang="en-US" sz="259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WHILE LOOP </a:t>
            </a:r>
          </a:p>
          <a:p>
            <a:pPr indent="387350" lvl="0" marL="0" rtl="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387350" lvl="0" marL="0" rtl="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hoodddoooorrrrr {expr: Boolean}</a:t>
            </a:r>
          </a:p>
          <a:p>
            <a:pPr indent="387350" lvl="0" marL="457200" rtl="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HODOR...</a:t>
            </a:r>
          </a:p>
          <a:p>
            <a:pPr indent="-69850" lvl="0" marL="0" rtl="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			{statements}</a:t>
            </a:r>
          </a:p>
          <a:p>
            <a:pPr indent="0" lvl="0" marL="0" rtl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		HODOR!</a:t>
            </a:r>
          </a:p>
          <a:p>
            <a:pPr indent="0" lvl="0" marL="0" rtl="0">
              <a:lnSpc>
                <a:spcPct val="7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69850" lvl="0" marL="0" rtl="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838200" y="2127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Functions and Others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70325" y="2106250"/>
            <a:ext cx="58371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9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FUNCTION DECLARATION </a:t>
            </a: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_HODOR {name} {params}_</a:t>
            </a:r>
          </a:p>
          <a:p>
            <a:pPr indent="457200" lvl="0" marL="4572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HODOR...</a:t>
            </a: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			{statements}</a:t>
            </a: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		HODOR!</a:t>
            </a: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69850" lvl="0" marL="0" rtl="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lang="en-US" sz="259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COMMENT BLOCKS </a:t>
            </a:r>
          </a:p>
          <a:p>
            <a:pPr indent="387350" lvl="0" marL="0" rtl="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387350" lvl="0" marL="0" rtl="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&lt;hodor&gt;HODORHODORHODORHODOR&lt;hodor&gt;</a:t>
            </a: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455200" y="2106250"/>
            <a:ext cx="58371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rtl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259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FUNCTION CALL </a:t>
            </a:r>
          </a:p>
          <a:p>
            <a:pPr indent="0" lvl="0" marL="0" rtl="0">
              <a:lnSpc>
                <a:spcPct val="7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_hodor {name} {params}_</a:t>
            </a:r>
          </a:p>
          <a:p>
            <a:pPr indent="0" lvl="0" marL="0" rtl="0">
              <a:lnSpc>
                <a:spcPct val="7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lnSpc>
                <a:spcPct val="7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lnSpc>
                <a:spcPct val="7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lnSpc>
                <a:spcPct val="7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259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PRINT </a:t>
            </a:r>
          </a:p>
          <a:p>
            <a:pPr indent="457200" lvl="0" marL="0" rtl="0">
              <a:lnSpc>
                <a:spcPct val="7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|HODOR| {expr}</a:t>
            </a:r>
          </a:p>
          <a:p>
            <a:pPr indent="0" lvl="0" marL="0" rtl="0">
              <a:lnSpc>
                <a:spcPct val="7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