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16"/>
  </p:notesMasterIdLst>
  <p:sldIdLst>
    <p:sldId id="256" r:id="rId2"/>
    <p:sldId id="257" r:id="rId3"/>
    <p:sldId id="266" r:id="rId4"/>
    <p:sldId id="258" r:id="rId5"/>
    <p:sldId id="268" r:id="rId6"/>
    <p:sldId id="259" r:id="rId7"/>
    <p:sldId id="269" r:id="rId8"/>
    <p:sldId id="272" r:id="rId9"/>
    <p:sldId id="273" r:id="rId10"/>
    <p:sldId id="262" r:id="rId11"/>
    <p:sldId id="270" r:id="rId12"/>
    <p:sldId id="274" r:id="rId13"/>
    <p:sldId id="275" r:id="rId14"/>
    <p:sldId id="265" r:id="rId15"/>
  </p:sldIdLst>
  <p:sldSz cx="12192000" cy="6858000"/>
  <p:notesSz cx="7010400" cy="9296400"/>
  <p:custDataLst>
    <p:tags r:id="rId17"/>
  </p:custDataLst>
  <p:defaultTextStyle>
    <a:defPPr>
      <a:defRPr lang="en-US"/>
    </a:defPPr>
    <a:lvl1pPr marL="0" algn="l" defTabSz="340219" rtl="0" eaLnBrk="1" latinLnBrk="0" hangingPunct="1">
      <a:defRPr sz="1300" kern="1200">
        <a:solidFill>
          <a:schemeClr val="tx1"/>
        </a:solidFill>
        <a:latin typeface="+mn-lt"/>
        <a:ea typeface="+mn-ea"/>
        <a:cs typeface="+mn-cs"/>
      </a:defRPr>
    </a:lvl1pPr>
    <a:lvl2pPr marL="340219" algn="l" defTabSz="340219" rtl="0" eaLnBrk="1" latinLnBrk="0" hangingPunct="1">
      <a:defRPr sz="1300" kern="1200">
        <a:solidFill>
          <a:schemeClr val="tx1"/>
        </a:solidFill>
        <a:latin typeface="+mn-lt"/>
        <a:ea typeface="+mn-ea"/>
        <a:cs typeface="+mn-cs"/>
      </a:defRPr>
    </a:lvl2pPr>
    <a:lvl3pPr marL="680439" algn="l" defTabSz="340219" rtl="0" eaLnBrk="1" latinLnBrk="0" hangingPunct="1">
      <a:defRPr sz="1300" kern="1200">
        <a:solidFill>
          <a:schemeClr val="tx1"/>
        </a:solidFill>
        <a:latin typeface="+mn-lt"/>
        <a:ea typeface="+mn-ea"/>
        <a:cs typeface="+mn-cs"/>
      </a:defRPr>
    </a:lvl3pPr>
    <a:lvl4pPr marL="1020658" algn="l" defTabSz="340219" rtl="0" eaLnBrk="1" latinLnBrk="0" hangingPunct="1">
      <a:defRPr sz="1300" kern="1200">
        <a:solidFill>
          <a:schemeClr val="tx1"/>
        </a:solidFill>
        <a:latin typeface="+mn-lt"/>
        <a:ea typeface="+mn-ea"/>
        <a:cs typeface="+mn-cs"/>
      </a:defRPr>
    </a:lvl4pPr>
    <a:lvl5pPr marL="1360878" algn="l" defTabSz="340219" rtl="0" eaLnBrk="1" latinLnBrk="0" hangingPunct="1">
      <a:defRPr sz="1300" kern="1200">
        <a:solidFill>
          <a:schemeClr val="tx1"/>
        </a:solidFill>
        <a:latin typeface="+mn-lt"/>
        <a:ea typeface="+mn-ea"/>
        <a:cs typeface="+mn-cs"/>
      </a:defRPr>
    </a:lvl5pPr>
    <a:lvl6pPr marL="1701097" algn="l" defTabSz="340219" rtl="0" eaLnBrk="1" latinLnBrk="0" hangingPunct="1">
      <a:defRPr sz="1300" kern="1200">
        <a:solidFill>
          <a:schemeClr val="tx1"/>
        </a:solidFill>
        <a:latin typeface="+mn-lt"/>
        <a:ea typeface="+mn-ea"/>
        <a:cs typeface="+mn-cs"/>
      </a:defRPr>
    </a:lvl6pPr>
    <a:lvl7pPr marL="2041317" algn="l" defTabSz="340219" rtl="0" eaLnBrk="1" latinLnBrk="0" hangingPunct="1">
      <a:defRPr sz="1300" kern="1200">
        <a:solidFill>
          <a:schemeClr val="tx1"/>
        </a:solidFill>
        <a:latin typeface="+mn-lt"/>
        <a:ea typeface="+mn-ea"/>
        <a:cs typeface="+mn-cs"/>
      </a:defRPr>
    </a:lvl7pPr>
    <a:lvl8pPr marL="2381536" algn="l" defTabSz="340219" rtl="0" eaLnBrk="1" latinLnBrk="0" hangingPunct="1">
      <a:defRPr sz="1300" kern="1200">
        <a:solidFill>
          <a:schemeClr val="tx1"/>
        </a:solidFill>
        <a:latin typeface="+mn-lt"/>
        <a:ea typeface="+mn-ea"/>
        <a:cs typeface="+mn-cs"/>
      </a:defRPr>
    </a:lvl8pPr>
    <a:lvl9pPr marL="2721755" algn="l" defTabSz="340219"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8526" autoAdjust="0"/>
  </p:normalViewPr>
  <p:slideViewPr>
    <p:cSldViewPr snapToGrid="0">
      <p:cViewPr varScale="1">
        <p:scale>
          <a:sx n="57" d="100"/>
          <a:sy n="57" d="100"/>
        </p:scale>
        <p:origin x="930" y="10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37840" cy="466434"/>
          </a:xfrm>
          <a:prstGeom prst="rect">
            <a:avLst/>
          </a:prstGeom>
          <a:noFill/>
          <a:ln>
            <a:noFill/>
          </a:ln>
        </p:spPr>
        <p:txBody>
          <a:bodyPr wrap="square"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970938" y="0"/>
            <a:ext cx="3037840" cy="466434"/>
          </a:xfrm>
          <a:prstGeom prst="rect">
            <a:avLst/>
          </a:prstGeom>
          <a:noFill/>
          <a:ln>
            <a:noFill/>
          </a:ln>
        </p:spPr>
        <p:txBody>
          <a:bodyPr wrap="square"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717550" y="1162050"/>
            <a:ext cx="5575300" cy="31369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01040" y="4473892"/>
            <a:ext cx="5608320" cy="3660458"/>
          </a:xfrm>
          <a:prstGeom prst="rect">
            <a:avLst/>
          </a:prstGeom>
          <a:noFill/>
          <a:ln>
            <a:noFill/>
          </a:ln>
        </p:spPr>
        <p:txBody>
          <a:bodyPr wrap="square" lIns="91425" tIns="91425" rIns="91425" bIns="91425" anchor="t" anchorCtr="0"/>
          <a:lstStyle>
            <a:lvl1pPr marL="0" marR="0" lvl="0" indent="0" algn="l" rtl="0">
              <a:spcBef>
                <a:spcPts val="0"/>
              </a:spcBef>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29967"/>
            <a:ext cx="3037840" cy="466433"/>
          </a:xfrm>
          <a:prstGeom prst="rect">
            <a:avLst/>
          </a:prstGeom>
          <a:noFill/>
          <a:ln>
            <a:noFill/>
          </a:ln>
        </p:spPr>
        <p:txBody>
          <a:bodyPr wrap="square"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970938" y="8829967"/>
            <a:ext cx="3037840" cy="466433"/>
          </a:xfrm>
          <a:prstGeom prst="rect">
            <a:avLst/>
          </a:prstGeom>
          <a:noFill/>
          <a:ln>
            <a:noFill/>
          </a:ln>
        </p:spPr>
        <p:txBody>
          <a:bodyPr wrap="square" lIns="93175" tIns="46575" rIns="93175" bIns="46575"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4059743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tt.amazon.com/quicklink/Q000596751"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717550" y="1162050"/>
            <a:ext cx="5575300" cy="31369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 name="Shape 35"/>
          <p:cNvSpPr txBox="1">
            <a:spLocks noGrp="1"/>
          </p:cNvSpPr>
          <p:nvPr>
            <p:ph type="body" idx="1"/>
          </p:nvPr>
        </p:nvSpPr>
        <p:spPr>
          <a:xfrm>
            <a:off x="701040" y="4473892"/>
            <a:ext cx="5608320" cy="3660458"/>
          </a:xfrm>
          <a:prstGeom prst="rect">
            <a:avLst/>
          </a:prstGeom>
          <a:noFill/>
          <a:ln>
            <a:noFill/>
          </a:ln>
        </p:spPr>
        <p:txBody>
          <a:bodyPr wrap="square" lIns="93175" tIns="46575" rIns="93175" bIns="46575"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6" name="Shape 36"/>
          <p:cNvSpPr txBox="1">
            <a:spLocks noGrp="1"/>
          </p:cNvSpPr>
          <p:nvPr>
            <p:ph type="sldNum" idx="12"/>
          </p:nvPr>
        </p:nvSpPr>
        <p:spPr>
          <a:xfrm>
            <a:off x="3970938" y="8829967"/>
            <a:ext cx="3037840" cy="466433"/>
          </a:xfrm>
          <a:prstGeom prst="rect">
            <a:avLst/>
          </a:prstGeom>
          <a:noFill/>
          <a:ln>
            <a:noFill/>
          </a:ln>
        </p:spPr>
        <p:txBody>
          <a:bodyPr wrap="square" lIns="93175" tIns="46575" rIns="93175" bIns="46575"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23625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701040" y="4473892"/>
            <a:ext cx="5608320" cy="3660458"/>
          </a:xfrm>
          <a:prstGeom prst="rect">
            <a:avLst/>
          </a:prstGeom>
        </p:spPr>
        <p:txBody>
          <a:bodyPr wrap="square" lIns="91425" tIns="91425" rIns="91425" bIns="91425" anchor="t" anchorCtr="0">
            <a:noAutofit/>
          </a:bodyPr>
          <a:lstStyle/>
          <a:p>
            <a:pPr lvl="0">
              <a:spcBef>
                <a:spcPts val="0"/>
              </a:spcBef>
              <a:buNone/>
            </a:pPr>
            <a:endParaRPr dirty="0"/>
          </a:p>
        </p:txBody>
      </p:sp>
      <p:sp>
        <p:nvSpPr>
          <p:cNvPr id="86" name="Shape 86"/>
          <p:cNvSpPr>
            <a:spLocks noGrp="1" noRot="1" noChangeAspect="1"/>
          </p:cNvSpPr>
          <p:nvPr>
            <p:ph type="sldImg" idx="2"/>
          </p:nvPr>
        </p:nvSpPr>
        <p:spPr>
          <a:xfrm>
            <a:off x="717550" y="1162050"/>
            <a:ext cx="5575300" cy="3136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4869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r>
              <a:rPr lang="en-US" dirty="0" smtClean="0"/>
              <a:t>CTRL + 0 will create a GUI where you can enter in all required information to clear an alarm. </a:t>
            </a:r>
          </a:p>
          <a:p>
            <a:pPr marL="171450" marR="0" lvl="0" indent="-171450" algn="l" defTabSz="91437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Be advised that if you change the alarm responder type to “Other” an additional input box will open up and require you to specify the responder type. </a:t>
            </a:r>
          </a:p>
          <a:p>
            <a:pPr marL="171450" marR="0" lvl="0" indent="-171450" algn="l" defTabSz="91437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Additionally if you select the “Zone 5 / Priority SLA” box you will be required to enter </a:t>
            </a:r>
            <a:r>
              <a:rPr lang="en-US" dirty="0" smtClean="0"/>
              <a:t>the D3 Priority/Zone</a:t>
            </a:r>
            <a:r>
              <a:rPr lang="en-US" baseline="0" dirty="0" smtClean="0"/>
              <a:t> 5 SLA Defect D3 #</a:t>
            </a:r>
            <a:r>
              <a:rPr lang="en-US"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525B7AE5-8B6B-45BB-BCE2-0D5FF01E052A}" type="slidenum">
              <a:rPr lang="en-US" smtClean="0"/>
              <a:pPr/>
              <a:t>11</a:t>
            </a:fld>
            <a:endParaRPr lang="en-US" dirty="0"/>
          </a:p>
        </p:txBody>
      </p:sp>
    </p:spTree>
    <p:extLst>
      <p:ext uri="{BB962C8B-B14F-4D97-AF65-F5344CB8AC3E}">
        <p14:creationId xmlns:p14="http://schemas.microsoft.com/office/powerpoint/2010/main" val="595943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2400" dirty="0" smtClean="0"/>
              <a:t>Step 6: Acknowledge </a:t>
            </a:r>
          </a:p>
          <a:p>
            <a:pPr marL="914171" lvl="1" indent="-457200">
              <a:buFont typeface="Arial" panose="020B0604020202020204" pitchFamily="34" charset="0"/>
              <a:buChar char="•"/>
            </a:pPr>
            <a:r>
              <a:rPr lang="en-US" sz="2000" dirty="0" smtClean="0"/>
              <a:t>CTRL + 0</a:t>
            </a:r>
          </a:p>
          <a:p>
            <a:pPr marL="1371142" lvl="2" indent="-457200">
              <a:buFont typeface="Arial" panose="020B0604020202020204" pitchFamily="34" charset="0"/>
              <a:buChar char="•"/>
            </a:pPr>
            <a:r>
              <a:rPr lang="en-US" sz="2000" dirty="0" smtClean="0"/>
              <a:t>Responder Type (Dropdown)</a:t>
            </a:r>
          </a:p>
          <a:p>
            <a:pPr marL="1371142" lvl="2" indent="-457200">
              <a:buFont typeface="Arial" panose="020B0604020202020204" pitchFamily="34" charset="0"/>
              <a:buChar char="•"/>
            </a:pPr>
            <a:r>
              <a:rPr lang="en-US" sz="2000" dirty="0" smtClean="0"/>
              <a:t>Alarm Cause (Dropdown)</a:t>
            </a:r>
          </a:p>
          <a:p>
            <a:pPr>
              <a:buNone/>
            </a:pPr>
            <a:endParaRPr lang="en-US" dirty="0" smtClean="0">
              <a:solidFill>
                <a:schemeClr val="dk1"/>
              </a:solidFill>
              <a:latin typeface="Calibri"/>
              <a:ea typeface="Calibri"/>
              <a:cs typeface="Calibri"/>
              <a:sym typeface="Calibri"/>
            </a:endParaRPr>
          </a:p>
          <a:p>
            <a:r>
              <a:rPr lang="en-US" dirty="0" smtClean="0">
                <a:solidFill>
                  <a:schemeClr val="dk1"/>
                </a:solidFill>
                <a:latin typeface="Calibri"/>
                <a:ea typeface="Calibri"/>
                <a:cs typeface="Calibri"/>
                <a:sym typeface="Calibri"/>
              </a:rPr>
              <a:t>When the site provides you with the details and the cause of the alarm, you are then able to add that information in Lenel by selecting the dropdown options and selecting the following shown above</a:t>
            </a:r>
          </a:p>
          <a:p>
            <a:endParaRPr lang="en-US" dirty="0" smtClean="0">
              <a:solidFill>
                <a:schemeClr val="dk1"/>
              </a:solidFill>
              <a:latin typeface="Calibri"/>
              <a:ea typeface="Calibri"/>
              <a:cs typeface="Calibri"/>
              <a:sym typeface="Calibri"/>
            </a:endParaRPr>
          </a:p>
          <a:p>
            <a:r>
              <a:rPr lang="en-US" dirty="0" smtClean="0">
                <a:solidFill>
                  <a:schemeClr val="dk1"/>
                </a:solidFill>
                <a:latin typeface="Calibri"/>
                <a:ea typeface="Calibri"/>
                <a:cs typeface="Calibri"/>
                <a:sym typeface="Calibri"/>
              </a:rPr>
              <a:t>Situational Steps (cont.):</a:t>
            </a:r>
          </a:p>
          <a:p>
            <a:endParaRPr lang="en-US" dirty="0" smtClean="0">
              <a:solidFill>
                <a:schemeClr val="dk1"/>
              </a:solidFill>
              <a:latin typeface="Calibri"/>
              <a:ea typeface="Calibri"/>
              <a:cs typeface="Calibri"/>
              <a:sym typeface="Calibri"/>
            </a:endParaRPr>
          </a:p>
          <a:p>
            <a:pPr defTabSz="931774">
              <a:buFont typeface="Arial" panose="020B0604020202020204" pitchFamily="34" charset="0"/>
              <a:buChar char="•"/>
              <a:defRPr/>
            </a:pPr>
            <a:r>
              <a:rPr lang="en-US" dirty="0" smtClean="0"/>
              <a:t>If the time to acknowledge the alarm exceeds SLA, create an </a:t>
            </a:r>
            <a:r>
              <a:rPr lang="en-US" dirty="0" smtClean="0">
                <a:hlinkClick r:id="rId3"/>
              </a:rPr>
              <a:t>SLA Defect Ticket</a:t>
            </a:r>
            <a:endParaRPr lang="en-US" dirty="0" smtClean="0"/>
          </a:p>
          <a:p>
            <a:pPr>
              <a:buClrTx/>
              <a:buFont typeface="Arial" panose="020B0604020202020204" pitchFamily="34" charset="0"/>
              <a:buChar char="•"/>
            </a:pPr>
            <a:r>
              <a:rPr lang="en-US" dirty="0" smtClean="0"/>
              <a:t>If the alarm responder reports a forced entry, policy violation, device problem, or other issue, reference the appropriate procedure.</a:t>
            </a:r>
          </a:p>
          <a:p>
            <a:pPr>
              <a:buClrTx/>
              <a:buFont typeface="Arial" panose="020B0604020202020204" pitchFamily="34" charset="0"/>
              <a:buChar char="•"/>
            </a:pPr>
            <a:r>
              <a:rPr lang="en-US" dirty="0" smtClean="0"/>
              <a:t>If the alarm is</a:t>
            </a:r>
            <a:r>
              <a:rPr lang="en-US" baseline="0" dirty="0" smtClean="0"/>
              <a:t> a Priority/Zone 5 alarm, security has </a:t>
            </a:r>
            <a:r>
              <a:rPr lang="en-US" baseline="0" dirty="0" smtClean="0"/>
              <a:t>arrived on scene and </a:t>
            </a:r>
            <a:r>
              <a:rPr lang="en-US" baseline="0" dirty="0" smtClean="0"/>
              <a:t>Badged and Pinned on the device, select the “Device Confirmed” and the “Badge Scanned” check boxes. </a:t>
            </a:r>
            <a:endParaRPr lang="en-US" dirty="0" smtClean="0"/>
          </a:p>
          <a:p>
            <a:pPr>
              <a:buClrTx/>
              <a:buFont typeface="Arial" panose="020B0604020202020204" pitchFamily="34" charset="0"/>
              <a:buChar char="•"/>
            </a:pPr>
            <a:r>
              <a:rPr lang="en-US" dirty="0" smtClean="0"/>
              <a:t>If security responders do not arrive at a priority alarm within 30 minutes or a Zone 5 alarm within 45 minutes:</a:t>
            </a:r>
          </a:p>
          <a:p>
            <a:pPr lvl="1">
              <a:buClrTx/>
              <a:buFont typeface="Arial" panose="020B0604020202020204" pitchFamily="34" charset="0"/>
              <a:buChar char="•"/>
            </a:pPr>
            <a:r>
              <a:rPr lang="en-US" dirty="0" smtClean="0"/>
              <a:t>Notify the RSM or Designee per the </a:t>
            </a:r>
            <a:r>
              <a:rPr lang="en-US" b="1" dirty="0" smtClean="0"/>
              <a:t>Escalation Matrix</a:t>
            </a:r>
            <a:endParaRPr lang="en-US" dirty="0" smtClean="0"/>
          </a:p>
          <a:p>
            <a:pPr lvl="1">
              <a:buClrTx/>
              <a:buFont typeface="Arial" panose="020B0604020202020204" pitchFamily="34" charset="0"/>
              <a:buChar char="•"/>
            </a:pPr>
            <a:r>
              <a:rPr lang="en-US" dirty="0" smtClean="0"/>
              <a:t>Refer to </a:t>
            </a:r>
            <a:r>
              <a:rPr lang="en-US" b="1" dirty="0" smtClean="0"/>
              <a:t>Network Severance </a:t>
            </a:r>
            <a:r>
              <a:rPr lang="en-US" dirty="0" smtClean="0"/>
              <a:t>if requested by RSM or designee</a:t>
            </a:r>
          </a:p>
          <a:p>
            <a:pPr>
              <a:buClrTx/>
              <a:buFont typeface="Arial" panose="020B0604020202020204" pitchFamily="34" charset="0"/>
              <a:buChar char="•"/>
            </a:pPr>
            <a:r>
              <a:rPr lang="en-US" dirty="0" smtClean="0"/>
              <a:t>If the alarm is Priority or Zone 5 and the time taken to complete the actions listed in Figure 1.1 exceed the listed times, create an SLA defect ticket.</a:t>
            </a:r>
          </a:p>
          <a:p>
            <a:endParaRPr lang="en-US" dirty="0" smtClean="0">
              <a:solidFill>
                <a:schemeClr val="dk1"/>
              </a:solidFill>
              <a:latin typeface="Calibri"/>
              <a:ea typeface="Calibri"/>
              <a:cs typeface="Calibri"/>
              <a:sym typeface="Calibri"/>
            </a:endParaRPr>
          </a:p>
          <a:p>
            <a:endParaRPr lang="en-US" dirty="0" smtClean="0">
              <a:solidFill>
                <a:schemeClr val="dk1"/>
              </a:solidFill>
              <a:latin typeface="Calibri"/>
              <a:ea typeface="Calibri"/>
              <a:cs typeface="Calibri"/>
              <a:sym typeface="Calibri"/>
            </a:endParaRPr>
          </a:p>
          <a:p>
            <a:r>
              <a:rPr lang="en-US" sz="1200" kern="1200" dirty="0" smtClean="0">
                <a:solidFill>
                  <a:schemeClr val="dk1"/>
                </a:solidFill>
                <a:latin typeface="Amazon Ember"/>
                <a:ea typeface="Calibri"/>
                <a:cs typeface="Calibri"/>
                <a:sym typeface="Calibri"/>
              </a:rPr>
              <a:t>If you select "Zone 5 / priority SLA" or "Responder Type" "Other" a message box will pop up that makes you fill in the required information. </a:t>
            </a:r>
          </a:p>
          <a:p>
            <a:endParaRPr lang="en-US" sz="1200" kern="1200" dirty="0" smtClean="0">
              <a:solidFill>
                <a:schemeClr val="dk1"/>
              </a:solidFill>
              <a:latin typeface="Amazon Ember"/>
              <a:ea typeface="Calibri"/>
              <a:cs typeface="Calibri"/>
              <a:sym typeface="Calibri"/>
            </a:endParaRPr>
          </a:p>
          <a:p>
            <a:endParaRPr lang="en-US" dirty="0" smtClean="0">
              <a:solidFill>
                <a:schemeClr val="dk1"/>
              </a:solidFill>
              <a:latin typeface="Calibri"/>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525B7AE5-8B6B-45BB-BCE2-0D5FF01E052A}" type="slidenum">
              <a:rPr lang="en-US" smtClean="0"/>
              <a:pPr/>
              <a:t>12</a:t>
            </a:fld>
            <a:endParaRPr lang="en-US" dirty="0"/>
          </a:p>
        </p:txBody>
      </p:sp>
    </p:spTree>
    <p:extLst>
      <p:ext uri="{BB962C8B-B14F-4D97-AF65-F5344CB8AC3E}">
        <p14:creationId xmlns:p14="http://schemas.microsoft.com/office/powerpoint/2010/main" val="96214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91302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701040" y="4473892"/>
            <a:ext cx="5608320" cy="3660458"/>
          </a:xfrm>
          <a:prstGeom prst="rect">
            <a:avLst/>
          </a:prstGeom>
        </p:spPr>
        <p:txBody>
          <a:bodyPr wrap="square" lIns="91425" tIns="91425" rIns="91425" bIns="91425" anchor="t" anchorCtr="0">
            <a:noAutofit/>
          </a:bodyPr>
          <a:lstStyle/>
          <a:p>
            <a:pPr lvl="0">
              <a:spcBef>
                <a:spcPts val="0"/>
              </a:spcBef>
              <a:buNone/>
            </a:pPr>
            <a:endParaRPr/>
          </a:p>
        </p:txBody>
      </p:sp>
      <p:sp>
        <p:nvSpPr>
          <p:cNvPr id="112" name="Shape 112"/>
          <p:cNvSpPr>
            <a:spLocks noGrp="1" noRot="1" noChangeAspect="1"/>
          </p:cNvSpPr>
          <p:nvPr>
            <p:ph type="sldImg" idx="2"/>
          </p:nvPr>
        </p:nvSpPr>
        <p:spPr>
          <a:xfrm>
            <a:off x="717550" y="1162050"/>
            <a:ext cx="5575300" cy="3136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8138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txBox="1">
            <a:spLocks noGrp="1"/>
          </p:cNvSpPr>
          <p:nvPr>
            <p:ph type="body" idx="1"/>
          </p:nvPr>
        </p:nvSpPr>
        <p:spPr>
          <a:xfrm>
            <a:off x="701040" y="4473892"/>
            <a:ext cx="5608320" cy="3660458"/>
          </a:xfrm>
          <a:prstGeom prst="rect">
            <a:avLst/>
          </a:prstGeom>
        </p:spPr>
        <p:txBody>
          <a:bodyPr wrap="square" lIns="91425" tIns="91425" rIns="91425" bIns="91425" anchor="t" anchorCtr="0">
            <a:noAutofit/>
          </a:bodyPr>
          <a:lstStyle/>
          <a:p>
            <a:pPr lvl="0">
              <a:spcBef>
                <a:spcPts val="0"/>
              </a:spcBef>
              <a:buNone/>
            </a:pPr>
            <a:endParaRPr/>
          </a:p>
        </p:txBody>
      </p:sp>
      <p:sp>
        <p:nvSpPr>
          <p:cNvPr id="41" name="Shape 41"/>
          <p:cNvSpPr>
            <a:spLocks noGrp="1" noRot="1" noChangeAspect="1"/>
          </p:cNvSpPr>
          <p:nvPr>
            <p:ph type="sldImg" idx="2"/>
          </p:nvPr>
        </p:nvSpPr>
        <p:spPr>
          <a:xfrm>
            <a:off x="717550" y="1162050"/>
            <a:ext cx="5575300" cy="3136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601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smtClean="0"/>
              <a:t>v1.34 is the latest version of AA.</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54474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Shape 46"/>
          <p:cNvSpPr>
            <a:spLocks noGrp="1" noRot="1" noChangeAspect="1"/>
          </p:cNvSpPr>
          <p:nvPr>
            <p:ph type="sldImg" idx="2"/>
          </p:nvPr>
        </p:nvSpPr>
        <p:spPr>
          <a:xfrm>
            <a:off x="717550" y="1162050"/>
            <a:ext cx="5575300" cy="31369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7" name="Shape 47"/>
          <p:cNvSpPr txBox="1">
            <a:spLocks noGrp="1"/>
          </p:cNvSpPr>
          <p:nvPr>
            <p:ph type="body" idx="1"/>
          </p:nvPr>
        </p:nvSpPr>
        <p:spPr>
          <a:xfrm>
            <a:off x="701040" y="4473892"/>
            <a:ext cx="5608320" cy="3660458"/>
          </a:xfrm>
          <a:prstGeom prst="rect">
            <a:avLst/>
          </a:prstGeom>
          <a:noFill/>
          <a:ln>
            <a:noFill/>
          </a:ln>
        </p:spPr>
        <p:txBody>
          <a:bodyPr wrap="square" lIns="93175" tIns="46575" rIns="93175" bIns="46575"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48" name="Shape 48"/>
          <p:cNvSpPr txBox="1">
            <a:spLocks noGrp="1"/>
          </p:cNvSpPr>
          <p:nvPr>
            <p:ph type="sldNum" idx="12"/>
          </p:nvPr>
        </p:nvSpPr>
        <p:spPr>
          <a:xfrm>
            <a:off x="3970938" y="8829967"/>
            <a:ext cx="3037840" cy="466433"/>
          </a:xfrm>
          <a:prstGeom prst="rect">
            <a:avLst/>
          </a:prstGeom>
          <a:noFill/>
          <a:ln>
            <a:noFill/>
          </a:ln>
        </p:spPr>
        <p:txBody>
          <a:bodyPr wrap="square" lIns="93175" tIns="46575" rIns="93175" bIns="46575"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16615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r>
              <a:rPr lang="en-US" dirty="0" smtClean="0"/>
              <a:t>All Alarm Acknowledger hot keys will use CTRL. </a:t>
            </a:r>
          </a:p>
          <a:p>
            <a:pPr marL="171450" marR="0" lvl="0" indent="-171450" algn="l" defTabSz="91437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CTRL + up arrow will in-progress the currently selected alarms. </a:t>
            </a:r>
          </a:p>
          <a:p>
            <a:endParaRPr lang="en-US" dirty="0"/>
          </a:p>
        </p:txBody>
      </p:sp>
      <p:sp>
        <p:nvSpPr>
          <p:cNvPr id="4" name="Slide Number Placeholder 3"/>
          <p:cNvSpPr>
            <a:spLocks noGrp="1"/>
          </p:cNvSpPr>
          <p:nvPr>
            <p:ph type="sldNum" sz="quarter" idx="10"/>
          </p:nvPr>
        </p:nvSpPr>
        <p:spPr/>
        <p:txBody>
          <a:bodyPr/>
          <a:lstStyle/>
          <a:p>
            <a:fld id="{525B7AE5-8B6B-45BB-BCE2-0D5FF01E052A}" type="slidenum">
              <a:rPr lang="en-US" smtClean="0"/>
              <a:pPr/>
              <a:t>5</a:t>
            </a:fld>
            <a:endParaRPr lang="en-US" dirty="0"/>
          </a:p>
        </p:txBody>
      </p:sp>
    </p:spTree>
    <p:extLst>
      <p:ext uri="{BB962C8B-B14F-4D97-AF65-F5344CB8AC3E}">
        <p14:creationId xmlns:p14="http://schemas.microsoft.com/office/powerpoint/2010/main" val="2126729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717550" y="1162050"/>
            <a:ext cx="5575300" cy="31369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 name="Shape 60"/>
          <p:cNvSpPr txBox="1">
            <a:spLocks noGrp="1"/>
          </p:cNvSpPr>
          <p:nvPr>
            <p:ph type="body" idx="1"/>
          </p:nvPr>
        </p:nvSpPr>
        <p:spPr>
          <a:xfrm>
            <a:off x="701040" y="4473892"/>
            <a:ext cx="5608320" cy="3660458"/>
          </a:xfrm>
          <a:prstGeom prst="rect">
            <a:avLst/>
          </a:prstGeom>
          <a:noFill/>
          <a:ln>
            <a:noFill/>
          </a:ln>
        </p:spPr>
        <p:txBody>
          <a:bodyPr wrap="square" lIns="93175" tIns="46575" rIns="93175" bIns="46575" anchor="t" anchorCtr="0">
            <a:noAutofit/>
          </a:bodyPr>
          <a:lstStyle/>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After the alarm is marked In-Progress, you will see a yellow checkmark to the left of the alarm. Then you want to begin dispatching to the site using the preferred contact method. To determine the proper contact method, you will need to look at the Site Information Page (SIP) for that specific site. On the SIP, you will find a section with alarm responder information. Be sure to check the notes section for additional details about alarm dispatch methods. *For </a:t>
            </a:r>
            <a:r>
              <a:rPr lang="en-US" sz="1200" b="0" i="0" u="none" strike="noStrike" cap="none" dirty="0" smtClean="0">
                <a:solidFill>
                  <a:schemeClr val="dk1"/>
                </a:solidFill>
                <a:latin typeface="Calibri"/>
                <a:ea typeface="Calibri"/>
                <a:cs typeface="Calibri"/>
                <a:sym typeface="Calibri"/>
              </a:rPr>
              <a:t>future </a:t>
            </a:r>
            <a:r>
              <a:rPr lang="en-US" sz="1200" b="0" i="0" u="none" strike="noStrike" cap="none" dirty="0">
                <a:solidFill>
                  <a:schemeClr val="dk1"/>
                </a:solidFill>
                <a:latin typeface="Calibri"/>
                <a:ea typeface="Calibri"/>
                <a:cs typeface="Calibri"/>
                <a:sym typeface="Calibri"/>
              </a:rPr>
              <a:t>training on SIP, see the SIP ATP* </a:t>
            </a:r>
          </a:p>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Each of these contact attempts needs to be logged in </a:t>
            </a:r>
            <a:r>
              <a:rPr lang="en-US" sz="1200" b="0" i="0" u="none" strike="noStrike" cap="none" dirty="0" err="1">
                <a:solidFill>
                  <a:schemeClr val="dk1"/>
                </a:solidFill>
                <a:latin typeface="Calibri"/>
                <a:ea typeface="Calibri"/>
                <a:cs typeface="Calibri"/>
                <a:sym typeface="Calibri"/>
              </a:rPr>
              <a:t>Lenel</a:t>
            </a:r>
            <a:r>
              <a:rPr lang="en-US" sz="1200" b="0" i="0" u="none" strike="noStrike" cap="none" dirty="0">
                <a:solidFill>
                  <a:schemeClr val="dk1"/>
                </a:solidFill>
                <a:latin typeface="Calibri"/>
                <a:ea typeface="Calibri"/>
                <a:cs typeface="Calibri"/>
                <a:sym typeface="Calibri"/>
              </a:rPr>
              <a:t>, like this…</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61" name="Shape 61"/>
          <p:cNvSpPr txBox="1">
            <a:spLocks noGrp="1"/>
          </p:cNvSpPr>
          <p:nvPr>
            <p:ph type="sldNum" idx="12"/>
          </p:nvPr>
        </p:nvSpPr>
        <p:spPr>
          <a:xfrm>
            <a:off x="3970938" y="8829967"/>
            <a:ext cx="3037840" cy="466433"/>
          </a:xfrm>
          <a:prstGeom prst="rect">
            <a:avLst/>
          </a:prstGeom>
          <a:noFill/>
          <a:ln>
            <a:noFill/>
          </a:ln>
        </p:spPr>
        <p:txBody>
          <a:bodyPr wrap="square" lIns="93175" tIns="46575" rIns="93175" bIns="46575"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92804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r>
              <a:rPr lang="en-US" dirty="0" smtClean="0"/>
              <a:t>Ctrl + 1 will open up a Graphic User interface (GUI) that will provide you with a list of options for updating alarms. </a:t>
            </a:r>
          </a:p>
          <a:p>
            <a:pPr marL="171450" marR="0" lvl="0" indent="-171450" algn="l" defTabSz="91437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Be advised this feature can only update one alarm at a time. </a:t>
            </a:r>
          </a:p>
          <a:p>
            <a:pPr marL="0" marR="0" lvl="0" indent="0" algn="l" rtl="0">
              <a:spcBef>
                <a:spcPts val="0"/>
              </a:spcBef>
              <a:buSzPct val="25000"/>
              <a:buNone/>
            </a:pPr>
            <a:endParaRPr lang="en-US" sz="1200" b="0" i="0" u="none" strike="noStrike" cap="none" dirty="0" smtClean="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dirty="0" smtClean="0">
                <a:solidFill>
                  <a:schemeClr val="dk1"/>
                </a:solidFill>
                <a:latin typeface="Calibri"/>
                <a:ea typeface="Calibri"/>
                <a:cs typeface="Calibri"/>
                <a:sym typeface="Calibri"/>
              </a:rPr>
              <a:t>Add any notes as necessary (ex. SEA18 </a:t>
            </a:r>
            <a:r>
              <a:rPr lang="en-US" sz="1200" b="0" i="0" u="none" strike="noStrike" cap="none" dirty="0" err="1" smtClean="0">
                <a:solidFill>
                  <a:schemeClr val="dk1"/>
                </a:solidFill>
                <a:latin typeface="Calibri"/>
                <a:ea typeface="Calibri"/>
                <a:cs typeface="Calibri"/>
                <a:sym typeface="Calibri"/>
              </a:rPr>
              <a:t>enroute</a:t>
            </a:r>
            <a:r>
              <a:rPr lang="en-US" sz="1200" b="0" i="0" u="none" strike="noStrike" cap="none" dirty="0" smtClean="0">
                <a:solidFill>
                  <a:schemeClr val="dk1"/>
                </a:solidFill>
                <a:latin typeface="Calibri"/>
                <a:ea typeface="Calibri"/>
                <a:cs typeface="Calibri"/>
                <a:sym typeface="Calibri"/>
              </a:rPr>
              <a:t> to SEA81 Alarm)</a:t>
            </a:r>
          </a:p>
          <a:p>
            <a:pPr marL="0" marR="0" lvl="0" indent="0" algn="l" rtl="0">
              <a:spcBef>
                <a:spcPts val="0"/>
              </a:spcBef>
              <a:buSzPct val="25000"/>
              <a:buNone/>
            </a:pPr>
            <a:r>
              <a:rPr lang="en-US" sz="1200" b="0" i="0" u="none" strike="noStrike" cap="none" dirty="0" smtClean="0">
                <a:solidFill>
                  <a:schemeClr val="dk1"/>
                </a:solidFill>
                <a:latin typeface="Calibri"/>
                <a:ea typeface="Calibri"/>
                <a:cs typeface="Calibri"/>
                <a:sym typeface="Calibri"/>
              </a:rPr>
              <a:t>Notes are also useful when passing alarms off during shift change, breaks, lunches, etc. </a:t>
            </a:r>
          </a:p>
          <a:p>
            <a:pPr marL="685800" marR="0" lvl="1" indent="-228600" algn="l" rtl="0">
              <a:lnSpc>
                <a:spcPct val="90000"/>
              </a:lnSpc>
              <a:spcBef>
                <a:spcPts val="500"/>
              </a:spcBef>
              <a:spcAft>
                <a:spcPts val="0"/>
              </a:spcAft>
              <a:buClr>
                <a:schemeClr val="dk1"/>
              </a:buClr>
              <a:buSzPct val="100000"/>
              <a:buFont typeface="Arial"/>
              <a:buChar char="•"/>
            </a:pPr>
            <a:r>
              <a:rPr lang="en-US" b="0" i="0" u="none" strike="noStrike" cap="none" dirty="0" smtClean="0">
                <a:solidFill>
                  <a:schemeClr val="dk1"/>
                </a:solidFill>
                <a:latin typeface="Verdana" panose="020B0604030504040204" pitchFamily="34" charset="0"/>
                <a:ea typeface="Verdana" panose="020B0604030504040204" pitchFamily="34" charset="0"/>
                <a:cs typeface="Verdana" panose="020B0604030504040204" pitchFamily="34" charset="0"/>
                <a:sym typeface="Calibri"/>
              </a:rPr>
              <a:t>No limit on number of updates</a:t>
            </a:r>
          </a:p>
          <a:p>
            <a:pPr marL="685800" marR="0" lvl="1" indent="-228600" algn="l" rtl="0">
              <a:lnSpc>
                <a:spcPct val="90000"/>
              </a:lnSpc>
              <a:spcBef>
                <a:spcPts val="500"/>
              </a:spcBef>
              <a:spcAft>
                <a:spcPts val="0"/>
              </a:spcAft>
              <a:buClr>
                <a:schemeClr val="dk1"/>
              </a:buClr>
              <a:buSzPct val="100000"/>
              <a:buFont typeface="Arial"/>
              <a:buChar char="•"/>
            </a:pPr>
            <a:r>
              <a:rPr lang="en-US" b="0" i="0" u="none" strike="noStrike" cap="none" dirty="0" smtClean="0">
                <a:solidFill>
                  <a:schemeClr val="dk1"/>
                </a:solidFill>
                <a:latin typeface="Verdana" panose="020B0604030504040204" pitchFamily="34" charset="0"/>
                <a:ea typeface="Verdana" panose="020B0604030504040204" pitchFamily="34" charset="0"/>
                <a:cs typeface="Verdana" panose="020B0604030504040204" pitchFamily="34" charset="0"/>
                <a:sym typeface="Calibri"/>
              </a:rPr>
              <a:t>Add any information received or steps taken</a:t>
            </a:r>
          </a:p>
          <a:p>
            <a:pPr marL="1143000" marR="0" lvl="2" indent="-228600" algn="l" rtl="0">
              <a:lnSpc>
                <a:spcPct val="90000"/>
              </a:lnSpc>
              <a:spcBef>
                <a:spcPts val="500"/>
              </a:spcBef>
              <a:spcAft>
                <a:spcPts val="0"/>
              </a:spcAft>
              <a:buClr>
                <a:schemeClr val="dk1"/>
              </a:buClr>
              <a:buSzPct val="100000"/>
              <a:buFont typeface="Arial"/>
              <a:buChar char="•"/>
            </a:pPr>
            <a:r>
              <a:rPr lang="en-US" sz="2000" b="0" i="0" u="none" strike="noStrike" cap="none" dirty="0" smtClean="0">
                <a:solidFill>
                  <a:schemeClr val="dk1"/>
                </a:solidFill>
                <a:latin typeface="Verdana" panose="020B0604030504040204" pitchFamily="34" charset="0"/>
                <a:ea typeface="Verdana" panose="020B0604030504040204" pitchFamily="34" charset="0"/>
                <a:cs typeface="Verdana" panose="020B0604030504040204" pitchFamily="34" charset="0"/>
                <a:sym typeface="Calibri"/>
              </a:rPr>
              <a:t>Cameras showed _____</a:t>
            </a:r>
          </a:p>
          <a:p>
            <a:pPr marL="1143000" marR="0" lvl="2" indent="-228600" algn="l" rtl="0">
              <a:lnSpc>
                <a:spcPct val="90000"/>
              </a:lnSpc>
              <a:spcBef>
                <a:spcPts val="500"/>
              </a:spcBef>
              <a:spcAft>
                <a:spcPts val="0"/>
              </a:spcAft>
              <a:buClr>
                <a:schemeClr val="dk1"/>
              </a:buClr>
              <a:buSzPct val="100000"/>
              <a:buFont typeface="Arial"/>
              <a:buChar char="•"/>
            </a:pPr>
            <a:r>
              <a:rPr lang="en-US" sz="2000" b="0" i="0" u="none" strike="noStrike" cap="none" dirty="0" smtClean="0">
                <a:solidFill>
                  <a:schemeClr val="dk1"/>
                </a:solidFill>
                <a:latin typeface="Verdana" panose="020B0604030504040204" pitchFamily="34" charset="0"/>
                <a:ea typeface="Verdana" panose="020B0604030504040204" pitchFamily="34" charset="0"/>
                <a:cs typeface="Verdana" panose="020B0604030504040204" pitchFamily="34" charset="0"/>
                <a:sym typeface="Calibri"/>
              </a:rPr>
              <a:t>Trace confirms _______</a:t>
            </a:r>
          </a:p>
          <a:p>
            <a:pPr marL="685800" marR="0" lvl="1" indent="-228600" algn="l" rtl="0">
              <a:lnSpc>
                <a:spcPct val="90000"/>
              </a:lnSpc>
              <a:spcBef>
                <a:spcPts val="500"/>
              </a:spcBef>
              <a:spcAft>
                <a:spcPts val="0"/>
              </a:spcAft>
              <a:buClr>
                <a:schemeClr val="dk1"/>
              </a:buClr>
              <a:buSzPct val="100000"/>
              <a:buFont typeface="Arial"/>
              <a:buChar char="•"/>
            </a:pPr>
            <a:r>
              <a:rPr lang="en-US" b="0" i="0" u="none" strike="noStrike" cap="none" dirty="0" smtClean="0">
                <a:solidFill>
                  <a:schemeClr val="dk1"/>
                </a:solidFill>
                <a:latin typeface="Verdana" panose="020B0604030504040204" pitchFamily="34" charset="0"/>
                <a:ea typeface="Verdana" panose="020B0604030504040204" pitchFamily="34" charset="0"/>
                <a:cs typeface="Verdana" panose="020B0604030504040204" pitchFamily="34" charset="0"/>
                <a:sym typeface="Calibri"/>
              </a:rPr>
              <a:t>Easy way to get exact time of pending alarm</a:t>
            </a:r>
            <a:endParaRPr lang="en-US" sz="1200" b="0" i="0" u="none" strike="noStrike" cap="none" dirty="0" smtClean="0">
              <a:solidFill>
                <a:schemeClr val="dk1"/>
              </a:solidFill>
              <a:latin typeface="Calibri"/>
              <a:ea typeface="Calibri"/>
              <a:cs typeface="Calibri"/>
              <a:sym typeface="Calibri"/>
            </a:endParaRPr>
          </a:p>
          <a:p>
            <a:pPr marL="0" marR="0" lvl="0" indent="0" algn="l" rtl="0">
              <a:spcBef>
                <a:spcPts val="0"/>
              </a:spcBef>
              <a:buSzPct val="25000"/>
              <a:buNone/>
            </a:pPr>
            <a:endParaRPr lang="en-US" sz="1200" b="0" i="0" u="none" strike="noStrike" cap="none" dirty="0" smtClean="0">
              <a:solidFill>
                <a:schemeClr val="dk1"/>
              </a:solidFill>
              <a:latin typeface="Calibri"/>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525B7AE5-8B6B-45BB-BCE2-0D5FF01E052A}" type="slidenum">
              <a:rPr lang="en-US" smtClean="0"/>
              <a:pPr/>
              <a:t>7</a:t>
            </a:fld>
            <a:endParaRPr lang="en-US" dirty="0"/>
          </a:p>
        </p:txBody>
      </p:sp>
    </p:spTree>
    <p:extLst>
      <p:ext uri="{BB962C8B-B14F-4D97-AF65-F5344CB8AC3E}">
        <p14:creationId xmlns:p14="http://schemas.microsoft.com/office/powerpoint/2010/main" val="1143395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Step 1: CTRL + “Up Arrow”</a:t>
            </a:r>
          </a:p>
          <a:p>
            <a:r>
              <a:rPr lang="en-US" sz="1200" dirty="0" smtClean="0"/>
              <a:t>Step 2: Ref appropriate SIP and dispatch the alarm</a:t>
            </a:r>
          </a:p>
          <a:p>
            <a:r>
              <a:rPr lang="en-US" sz="1200" dirty="0" smtClean="0"/>
              <a:t>Step 3: CTRL + 1 (Brings up the Update GUI)</a:t>
            </a:r>
          </a:p>
          <a:p>
            <a:pPr marL="342900" indent="-342900">
              <a:buFont typeface="Arial" panose="020B0604020202020204" pitchFamily="34" charset="0"/>
              <a:buChar char="•"/>
            </a:pPr>
            <a:r>
              <a:rPr lang="en-US" sz="1200" dirty="0" smtClean="0"/>
              <a:t>Select either 1 – 6 (based off SIP escalation)</a:t>
            </a:r>
          </a:p>
          <a:p>
            <a:r>
              <a:rPr lang="en-US" sz="1200" dirty="0" smtClean="0"/>
              <a:t>Step 4: CTRL + 1 (a 2nd time)</a:t>
            </a:r>
          </a:p>
          <a:p>
            <a:pPr marL="342900" indent="-342900">
              <a:buFont typeface="Arial" panose="020B0604020202020204" pitchFamily="34" charset="0"/>
              <a:buChar char="•"/>
            </a:pPr>
            <a:r>
              <a:rPr lang="en-US" sz="1200" dirty="0" smtClean="0"/>
              <a:t>Select “Dispatched”</a:t>
            </a:r>
          </a:p>
          <a:p>
            <a:r>
              <a:rPr lang="en-US" sz="1200" dirty="0" smtClean="0"/>
              <a:t>Step 5: Update with “ROS” When the alarm responder arrives at the alarm point/Responder</a:t>
            </a:r>
            <a:r>
              <a:rPr lang="en-US" sz="1200" baseline="0" dirty="0" smtClean="0"/>
              <a:t> arrives on scene</a:t>
            </a:r>
          </a:p>
          <a:p>
            <a:pPr>
              <a:buNone/>
            </a:pPr>
            <a:r>
              <a:rPr lang="en-US" sz="1200" baseline="0" dirty="0" smtClean="0"/>
              <a:t>         </a:t>
            </a:r>
            <a:r>
              <a:rPr lang="en-US" sz="1200" dirty="0" smtClean="0"/>
              <a:t>CTRL + 1 &gt; Select “ROS”</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smtClean="0">
              <a:solidFill>
                <a:schemeClr val="dk1"/>
              </a:solidFill>
              <a:latin typeface="Calibri"/>
              <a:ea typeface="Calibri"/>
              <a:cs typeface="Calibri"/>
              <a:sym typeface="Calibri"/>
            </a:endParaRPr>
          </a:p>
          <a:p>
            <a:endParaRPr lang="en-US" sz="1200" b="0" i="0" u="none" strike="noStrike" kern="1200" cap="none" dirty="0" smtClean="0">
              <a:solidFill>
                <a:schemeClr val="dk1"/>
              </a:solidFill>
              <a:effectLst/>
              <a:latin typeface="Calibri"/>
              <a:ea typeface="Calibri"/>
              <a:cs typeface="Calibri"/>
              <a:sym typeface="Calibri"/>
            </a:endParaRPr>
          </a:p>
          <a:p>
            <a:r>
              <a:rPr lang="en-US" sz="1200" b="0" i="0" u="none" strike="noStrike" kern="1200" cap="none" dirty="0" smtClean="0">
                <a:solidFill>
                  <a:schemeClr val="dk1"/>
                </a:solidFill>
                <a:effectLst/>
                <a:latin typeface="Calibri"/>
                <a:ea typeface="Calibri"/>
                <a:cs typeface="Calibri"/>
                <a:sym typeface="Calibri"/>
              </a:rPr>
              <a:t>The ROS update should be made when the first responder arrives on the scene of the alarm, either self-reported or viewed/confirmed by camera or badge trace. For priority alarms, this is the same 12-minute SLA. The guard force will continue to be assessed on the time at which they </a:t>
            </a:r>
            <a:r>
              <a:rPr lang="en-US" sz="1200" b="0" i="0" u="none" strike="noStrike" kern="1200" cap="none" dirty="0" err="1" smtClean="0">
                <a:solidFill>
                  <a:schemeClr val="dk1"/>
                </a:solidFill>
                <a:effectLst/>
                <a:latin typeface="Calibri"/>
                <a:ea typeface="Calibri"/>
                <a:cs typeface="Calibri"/>
                <a:sym typeface="Calibri"/>
              </a:rPr>
              <a:t>badge+pin</a:t>
            </a:r>
            <a:r>
              <a:rPr lang="en-US" sz="1200" b="0" i="0" u="none" strike="noStrike" kern="1200" cap="none" dirty="0" smtClean="0">
                <a:solidFill>
                  <a:schemeClr val="dk1"/>
                </a:solidFill>
                <a:effectLst/>
                <a:latin typeface="Calibri"/>
                <a:ea typeface="Calibri"/>
                <a:cs typeface="Calibri"/>
                <a:sym typeface="Calibri"/>
              </a:rPr>
              <a:t> at the devices.</a:t>
            </a:r>
          </a:p>
          <a:p>
            <a:endParaRPr lang="en-US" dirty="0"/>
          </a:p>
        </p:txBody>
      </p:sp>
      <p:sp>
        <p:nvSpPr>
          <p:cNvPr id="4" name="Slide Number Placeholder 3"/>
          <p:cNvSpPr>
            <a:spLocks noGrp="1"/>
          </p:cNvSpPr>
          <p:nvPr>
            <p:ph type="sldNum" sz="quarter" idx="10"/>
          </p:nvPr>
        </p:nvSpPr>
        <p:spPr/>
        <p:txBody>
          <a:bodyPr/>
          <a:lstStyle/>
          <a:p>
            <a:fld id="{525B7AE5-8B6B-45BB-BCE2-0D5FF01E052A}" type="slidenum">
              <a:rPr lang="en-US" smtClean="0"/>
              <a:pPr/>
              <a:t>8</a:t>
            </a:fld>
            <a:endParaRPr lang="en-US" dirty="0"/>
          </a:p>
        </p:txBody>
      </p:sp>
    </p:spTree>
    <p:extLst>
      <p:ext uri="{BB962C8B-B14F-4D97-AF65-F5344CB8AC3E}">
        <p14:creationId xmlns:p14="http://schemas.microsoft.com/office/powerpoint/2010/main" val="4087743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smtClean="0"/>
              <a:t>Highlighted Changes:</a:t>
            </a:r>
          </a:p>
          <a:p>
            <a:pPr>
              <a:buNone/>
            </a:pPr>
            <a:r>
              <a:rPr lang="en-US" sz="1200" dirty="0" smtClean="0">
                <a:solidFill>
                  <a:srgbClr val="FF0000"/>
                </a:solidFill>
              </a:rPr>
              <a:t>1.</a:t>
            </a:r>
            <a:r>
              <a:rPr lang="en-US" sz="1200" baseline="0" dirty="0" smtClean="0">
                <a:solidFill>
                  <a:srgbClr val="FF0000"/>
                </a:solidFill>
              </a:rPr>
              <a:t> </a:t>
            </a:r>
            <a:r>
              <a:rPr lang="en-US" sz="1200" dirty="0" smtClean="0">
                <a:solidFill>
                  <a:srgbClr val="FF0000"/>
                </a:solidFill>
              </a:rPr>
              <a:t>Direct the responding guard to </a:t>
            </a:r>
            <a:r>
              <a:rPr lang="en-US" sz="1200" b="1" dirty="0" smtClean="0">
                <a:solidFill>
                  <a:srgbClr val="FF0000"/>
                </a:solidFill>
              </a:rPr>
              <a:t>scan their badge at the device that generated the alarm </a:t>
            </a:r>
            <a:r>
              <a:rPr lang="en-US" sz="1200" dirty="0" smtClean="0">
                <a:solidFill>
                  <a:srgbClr val="FF0000"/>
                </a:solidFill>
              </a:rPr>
              <a:t>and </a:t>
            </a:r>
            <a:r>
              <a:rPr lang="en-US" sz="1200" b="1" dirty="0" smtClean="0">
                <a:solidFill>
                  <a:srgbClr val="FF0000"/>
                </a:solidFill>
              </a:rPr>
              <a:t>enter their PIN on the reader</a:t>
            </a:r>
          </a:p>
          <a:p>
            <a:pPr marL="0" indent="0">
              <a:buFont typeface="+mj-lt"/>
              <a:buNone/>
            </a:pPr>
            <a:r>
              <a:rPr lang="en-US" sz="1200" dirty="0" smtClean="0"/>
              <a:t>5. Ask the responding guard, </a:t>
            </a:r>
            <a:r>
              <a:rPr lang="en-US" sz="1200" b="1" dirty="0" smtClean="0">
                <a:solidFill>
                  <a:srgbClr val="FF0000"/>
                </a:solidFill>
              </a:rPr>
              <a:t>“Did you swipe your badge and put in a PIN at the security device?”</a:t>
            </a:r>
          </a:p>
          <a:p>
            <a:pPr>
              <a:buNone/>
            </a:pPr>
            <a:endParaRPr lang="en-US" dirty="0"/>
          </a:p>
        </p:txBody>
      </p:sp>
      <p:sp>
        <p:nvSpPr>
          <p:cNvPr id="4" name="Slide Number Placeholder 3"/>
          <p:cNvSpPr>
            <a:spLocks noGrp="1"/>
          </p:cNvSpPr>
          <p:nvPr>
            <p:ph type="sldNum" sz="quarter" idx="10"/>
          </p:nvPr>
        </p:nvSpPr>
        <p:spPr/>
        <p:txBody>
          <a:bodyPr/>
          <a:lstStyle/>
          <a:p>
            <a:fld id="{525B7AE5-8B6B-45BB-BCE2-0D5FF01E052A}" type="slidenum">
              <a:rPr lang="en-US" smtClean="0"/>
              <a:pPr/>
              <a:t>9</a:t>
            </a:fld>
            <a:endParaRPr lang="en-US" dirty="0"/>
          </a:p>
        </p:txBody>
      </p:sp>
    </p:spTree>
    <p:extLst>
      <p:ext uri="{BB962C8B-B14F-4D97-AF65-F5344CB8AC3E}">
        <p14:creationId xmlns:p14="http://schemas.microsoft.com/office/powerpoint/2010/main" val="15659043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ag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251F08-4DF6-5F42-9EAB-12A6D92CAD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82488"/>
            <a:ext cx="12199685" cy="7036447"/>
          </a:xfrm>
          <a:prstGeom prst="rect">
            <a:avLst/>
          </a:prstGeom>
        </p:spPr>
      </p:pic>
      <p:sp>
        <p:nvSpPr>
          <p:cNvPr id="3" name="Title 2"/>
          <p:cNvSpPr>
            <a:spLocks noGrp="1"/>
          </p:cNvSpPr>
          <p:nvPr>
            <p:ph type="title" hasCustomPrompt="1"/>
          </p:nvPr>
        </p:nvSpPr>
        <p:spPr>
          <a:xfrm>
            <a:off x="6194309" y="3619764"/>
            <a:ext cx="5549373" cy="2093661"/>
          </a:xfrm>
          <a:prstGeom prst="rect">
            <a:avLst/>
          </a:prstGeom>
        </p:spPr>
        <p:txBody>
          <a:bodyPr vert="horz" anchor="b"/>
          <a:lstStyle>
            <a:lvl1pPr algn="r">
              <a:defRPr sz="5400">
                <a:solidFill>
                  <a:srgbClr val="F89921"/>
                </a:solidFill>
                <a:latin typeface="+mj-lt"/>
                <a:cs typeface="Amazon Ember Medium"/>
              </a:defRPr>
            </a:lvl1pPr>
          </a:lstStyle>
          <a:p>
            <a:r>
              <a:rPr lang="en-US" dirty="0"/>
              <a:t>Click to edit master title style</a:t>
            </a:r>
          </a:p>
        </p:txBody>
      </p:sp>
      <p:pic>
        <p:nvPicPr>
          <p:cNvPr id="21" name="Picture 20">
            <a:extLst>
              <a:ext uri="{FF2B5EF4-FFF2-40B4-BE49-F238E27FC236}">
                <a16:creationId xmlns:a16="http://schemas.microsoft.com/office/drawing/2014/main" id="{4D451904-D10A-C145-9B42-640C8AE491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3122" y="-683101"/>
            <a:ext cx="3385224" cy="386133"/>
          </a:xfrm>
          <a:prstGeom prst="rect">
            <a:avLst/>
          </a:prstGeom>
        </p:spPr>
      </p:pic>
      <p:sp>
        <p:nvSpPr>
          <p:cNvPr id="6" name="Rectangle 5">
            <a:extLst>
              <a:ext uri="{FF2B5EF4-FFF2-40B4-BE49-F238E27FC236}">
                <a16:creationId xmlns:a16="http://schemas.microsoft.com/office/drawing/2014/main" id="{E6627E7D-4E06-1243-8290-02CBB9792DB1}"/>
              </a:ext>
            </a:extLst>
          </p:cNvPr>
          <p:cNvSpPr/>
          <p:nvPr/>
        </p:nvSpPr>
        <p:spPr>
          <a:xfrm>
            <a:off x="0" y="6053960"/>
            <a:ext cx="12199685" cy="895481"/>
          </a:xfrm>
          <a:prstGeom prst="rect">
            <a:avLst/>
          </a:prstGeom>
          <a:solidFill>
            <a:srgbClr val="F89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Text Placeholder 4">
            <a:extLst>
              <a:ext uri="{FF2B5EF4-FFF2-40B4-BE49-F238E27FC236}">
                <a16:creationId xmlns:a16="http://schemas.microsoft.com/office/drawing/2014/main" id="{E172108D-47B0-6F41-94C8-23A416E9DCBD}"/>
              </a:ext>
            </a:extLst>
          </p:cNvPr>
          <p:cNvSpPr>
            <a:spLocks noGrp="1"/>
          </p:cNvSpPr>
          <p:nvPr>
            <p:ph type="body" sz="quarter" idx="10" hasCustomPrompt="1"/>
          </p:nvPr>
        </p:nvSpPr>
        <p:spPr>
          <a:xfrm>
            <a:off x="5897288" y="6400800"/>
            <a:ext cx="5846395" cy="457200"/>
          </a:xfrm>
          <a:prstGeom prst="rect">
            <a:avLst/>
          </a:prstGeom>
        </p:spPr>
        <p:txBody>
          <a:bodyPr vert="horz"/>
          <a:lstStyle>
            <a:lvl1pPr marL="0" indent="0">
              <a:lnSpc>
                <a:spcPct val="100000"/>
              </a:lnSpc>
              <a:spcBef>
                <a:spcPts val="800"/>
              </a:spcBef>
              <a:buFontTx/>
              <a:buNone/>
              <a:defRPr lang="en-US" b="1" smtClean="0">
                <a:effectLst/>
              </a:defRPr>
            </a:lvl1pPr>
            <a:lvl2pPr marL="456971" indent="0">
              <a:spcBef>
                <a:spcPts val="800"/>
              </a:spcBef>
              <a:buFontTx/>
              <a:buNone/>
              <a:defRPr/>
            </a:lvl2pPr>
            <a:lvl3pPr marL="913942" indent="0">
              <a:spcBef>
                <a:spcPts val="800"/>
              </a:spcBef>
              <a:buFontTx/>
              <a:buNone/>
              <a:defRPr/>
            </a:lvl3pPr>
            <a:lvl4pPr marL="1599399" indent="-228486">
              <a:buFont typeface="Lucida Grande"/>
              <a:buChar char="-"/>
              <a:defRPr/>
            </a:lvl4pPr>
            <a:lvl5pPr marL="2056370" indent="-228486">
              <a:buFont typeface="Lucida Grande"/>
              <a:buChar char="-"/>
              <a:defRPr/>
            </a:lvl5pPr>
          </a:lstStyle>
          <a:p>
            <a:r>
              <a:rPr lang="en-US" b="1" dirty="0">
                <a:solidFill>
                  <a:srgbClr val="24314D"/>
                </a:solidFill>
                <a:effectLst/>
                <a:latin typeface="Amazon Ember" panose="020B0603020204020204" pitchFamily="34" charset="0"/>
              </a:rPr>
              <a:t>Phone: +1 206.740.SAFE (7233) | +1 800.929.1896   |   Email: </a:t>
            </a:r>
            <a:r>
              <a:rPr lang="en-US" b="1" dirty="0" err="1">
                <a:solidFill>
                  <a:srgbClr val="24314D"/>
                </a:solidFill>
                <a:effectLst/>
                <a:latin typeface="Amazon Ember" panose="020B0603020204020204" pitchFamily="34" charset="0"/>
              </a:rPr>
              <a:t>bac@amazon.com</a:t>
            </a:r>
            <a:endParaRPr lang="en-US" dirty="0">
              <a:solidFill>
                <a:srgbClr val="24314D"/>
              </a:solidFill>
              <a:effectLst/>
              <a:latin typeface="Amazon Ember" panose="020B0603020204020204" pitchFamily="34" charset="0"/>
            </a:endParaRPr>
          </a:p>
        </p:txBody>
      </p:sp>
    </p:spTree>
    <p:extLst>
      <p:ext uri="{BB962C8B-B14F-4D97-AF65-F5344CB8AC3E}">
        <p14:creationId xmlns:p14="http://schemas.microsoft.com/office/powerpoint/2010/main" val="274801863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adline with Bullets">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03A011C-9512-6241-9DEF-FA3DE25EC6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8447"/>
            <a:ext cx="12199685" cy="7036447"/>
          </a:xfrm>
          <a:prstGeom prst="rect">
            <a:avLst/>
          </a:prstGeom>
        </p:spPr>
      </p:pic>
      <p:sp>
        <p:nvSpPr>
          <p:cNvPr id="31" name="Title 1"/>
          <p:cNvSpPr>
            <a:spLocks noGrp="1"/>
          </p:cNvSpPr>
          <p:nvPr>
            <p:ph type="title" hasCustomPrompt="1"/>
          </p:nvPr>
        </p:nvSpPr>
        <p:spPr>
          <a:xfrm>
            <a:off x="696095" y="295897"/>
            <a:ext cx="10897504" cy="987472"/>
          </a:xfrm>
          <a:prstGeom prst="rect">
            <a:avLst/>
          </a:prstGeom>
        </p:spPr>
        <p:txBody>
          <a:bodyPr vert="horz" anchor="ctr"/>
          <a:lstStyle>
            <a:lvl1pPr>
              <a:lnSpc>
                <a:spcPct val="80000"/>
              </a:lnSpc>
              <a:defRPr baseline="0">
                <a:solidFill>
                  <a:srgbClr val="F89921"/>
                </a:solidFill>
                <a:latin typeface="+mj-lt"/>
                <a:cs typeface="Amazon Ember Medium"/>
              </a:defRPr>
            </a:lvl1pPr>
          </a:lstStyle>
          <a:p>
            <a:r>
              <a:rPr lang="en-US" dirty="0"/>
              <a:t>Click to edit master title</a:t>
            </a:r>
          </a:p>
        </p:txBody>
      </p:sp>
      <p:sp>
        <p:nvSpPr>
          <p:cNvPr id="17" name="TextBox 16">
            <a:extLst>
              <a:ext uri="{FF2B5EF4-FFF2-40B4-BE49-F238E27FC236}">
                <a16:creationId xmlns:a16="http://schemas.microsoft.com/office/drawing/2014/main" id="{176C8106-39E7-D14A-B19A-B48C68544A73}"/>
              </a:ext>
            </a:extLst>
          </p:cNvPr>
          <p:cNvSpPr txBox="1"/>
          <p:nvPr/>
        </p:nvSpPr>
        <p:spPr>
          <a:xfrm>
            <a:off x="302640" y="6424195"/>
            <a:ext cx="241132" cy="208599"/>
          </a:xfrm>
          <a:prstGeom prst="rect">
            <a:avLst/>
          </a:prstGeom>
        </p:spPr>
        <p:txBody>
          <a:bodyPr vert="horz" lIns="0" tIns="0" rIns="0" bIns="0" rtlCol="0" anchor="ctr" anchorCtr="0">
            <a:noAutofit/>
          </a:bodyPr>
          <a:lstStyle/>
          <a:p>
            <a:pPr algn="ctr">
              <a:lnSpc>
                <a:spcPct val="90000"/>
              </a:lnSpc>
              <a:buClr>
                <a:srgbClr val="0085C3"/>
              </a:buClr>
            </a:pPr>
            <a:fld id="{58EC7406-F4CC-4ABF-902E-2AF4E70E5C0F}" type="slidenum">
              <a:rPr lang="en-US" sz="1400" b="0" smtClean="0">
                <a:solidFill>
                  <a:schemeClr val="bg1"/>
                </a:solidFill>
                <a:latin typeface="Amazon Ember Light"/>
                <a:cs typeface="Amazon Ember Light"/>
              </a:rPr>
              <a:pPr algn="ctr">
                <a:lnSpc>
                  <a:spcPct val="90000"/>
                </a:lnSpc>
                <a:buClr>
                  <a:srgbClr val="0085C3"/>
                </a:buClr>
              </a:pPr>
              <a:t>‹#›</a:t>
            </a:fld>
            <a:endParaRPr lang="en-US" sz="1400" b="0" dirty="0">
              <a:solidFill>
                <a:schemeClr val="bg1"/>
              </a:solidFill>
              <a:latin typeface="Amazon Ember Light"/>
              <a:cs typeface="Amazon Ember Light"/>
            </a:endParaRPr>
          </a:p>
        </p:txBody>
      </p:sp>
      <p:pic>
        <p:nvPicPr>
          <p:cNvPr id="18" name="Picture 17">
            <a:extLst>
              <a:ext uri="{FF2B5EF4-FFF2-40B4-BE49-F238E27FC236}">
                <a16:creationId xmlns:a16="http://schemas.microsoft.com/office/drawing/2014/main" id="{51BA4B95-A60D-4844-8C66-D11139F1C7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1768" y="6371384"/>
            <a:ext cx="2330800" cy="265860"/>
          </a:xfrm>
          <a:prstGeom prst="rect">
            <a:avLst/>
          </a:prstGeom>
        </p:spPr>
      </p:pic>
      <p:sp>
        <p:nvSpPr>
          <p:cNvPr id="19" name="Text Placeholder 4">
            <a:extLst>
              <a:ext uri="{FF2B5EF4-FFF2-40B4-BE49-F238E27FC236}">
                <a16:creationId xmlns:a16="http://schemas.microsoft.com/office/drawing/2014/main" id="{016A97AD-6FD6-F24B-A4F2-B41D1940D22A}"/>
              </a:ext>
            </a:extLst>
          </p:cNvPr>
          <p:cNvSpPr>
            <a:spLocks noGrp="1"/>
          </p:cNvSpPr>
          <p:nvPr>
            <p:ph type="body" sz="quarter" idx="10" hasCustomPrompt="1"/>
          </p:nvPr>
        </p:nvSpPr>
        <p:spPr>
          <a:xfrm>
            <a:off x="694388" y="1283370"/>
            <a:ext cx="10872467" cy="4626363"/>
          </a:xfrm>
          <a:prstGeom prst="rect">
            <a:avLst/>
          </a:prstGeom>
        </p:spPr>
        <p:txBody>
          <a:bodyPr vert="horz"/>
          <a:lstStyle>
            <a:lvl1pPr marL="0" indent="0">
              <a:lnSpc>
                <a:spcPct val="100000"/>
              </a:lnSpc>
              <a:spcBef>
                <a:spcPts val="800"/>
              </a:spcBef>
              <a:buFontTx/>
              <a:buNone/>
              <a:defRPr sz="2400" b="1" i="0" baseline="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vl2pPr marL="456971" indent="0">
              <a:spcBef>
                <a:spcPts val="800"/>
              </a:spcBef>
              <a:buFontTx/>
              <a:buNone/>
              <a:defRPr/>
            </a:lvl2pPr>
            <a:lvl3pPr marL="913942" indent="0">
              <a:spcBef>
                <a:spcPts val="800"/>
              </a:spcBef>
              <a:buFontTx/>
              <a:buNone/>
              <a:defRPr/>
            </a:lvl3pPr>
            <a:lvl4pPr marL="1599399" indent="-228486">
              <a:buFont typeface="Lucida Grande"/>
              <a:buChar char="-"/>
              <a:defRPr/>
            </a:lvl4pPr>
            <a:lvl5pPr marL="2056370" indent="-228486">
              <a:buFont typeface="Lucida Grande"/>
              <a:buChar char="-"/>
              <a:defRPr/>
            </a:lvl5pPr>
          </a:lstStyle>
          <a:p>
            <a:pPr lvl="0"/>
            <a:r>
              <a:rPr lang="en-US" dirty="0"/>
              <a:t>Click to edit text</a:t>
            </a:r>
          </a:p>
        </p:txBody>
      </p:sp>
    </p:spTree>
    <p:extLst>
      <p:ext uri="{BB962C8B-B14F-4D97-AF65-F5344CB8AC3E}">
        <p14:creationId xmlns:p14="http://schemas.microsoft.com/office/powerpoint/2010/main" val="382968919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line with no bullets">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606A2A4-5D4D-4E41-ADE2-A9C108BC402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6047" b="41406"/>
          <a:stretch/>
        </p:blipFill>
        <p:spPr>
          <a:xfrm>
            <a:off x="0" y="1"/>
            <a:ext cx="12199685" cy="882869"/>
          </a:xfrm>
          <a:prstGeom prst="rect">
            <a:avLst/>
          </a:prstGeom>
        </p:spPr>
      </p:pic>
      <p:sp>
        <p:nvSpPr>
          <p:cNvPr id="54" name="TextBox 53"/>
          <p:cNvSpPr txBox="1"/>
          <p:nvPr/>
        </p:nvSpPr>
        <p:spPr>
          <a:xfrm>
            <a:off x="302640" y="6424195"/>
            <a:ext cx="241132" cy="208599"/>
          </a:xfrm>
          <a:prstGeom prst="rect">
            <a:avLst/>
          </a:prstGeom>
        </p:spPr>
        <p:txBody>
          <a:bodyPr vert="horz" lIns="0" tIns="0" rIns="0" bIns="0" rtlCol="0" anchor="ctr" anchorCtr="0">
            <a:noAutofit/>
          </a:bodyPr>
          <a:lstStyle/>
          <a:p>
            <a:pPr algn="ctr">
              <a:lnSpc>
                <a:spcPct val="90000"/>
              </a:lnSpc>
              <a:buClr>
                <a:srgbClr val="0085C3"/>
              </a:buClr>
            </a:pPr>
            <a:fld id="{58EC7406-F4CC-4ABF-902E-2AF4E70E5C0F}" type="slidenum">
              <a:rPr lang="en-US" sz="1400" b="0" smtClean="0">
                <a:solidFill>
                  <a:schemeClr val="tx1"/>
                </a:solidFill>
                <a:latin typeface="Amazon Ember Light"/>
                <a:cs typeface="Amazon Ember Light"/>
              </a:rPr>
              <a:pPr algn="ctr">
                <a:lnSpc>
                  <a:spcPct val="90000"/>
                </a:lnSpc>
                <a:buClr>
                  <a:srgbClr val="0085C3"/>
                </a:buClr>
              </a:pPr>
              <a:t>‹#›</a:t>
            </a:fld>
            <a:endParaRPr lang="en-US" sz="1400" b="0" dirty="0">
              <a:solidFill>
                <a:schemeClr val="tx1"/>
              </a:solidFill>
              <a:latin typeface="Amazon Ember Light"/>
              <a:cs typeface="Amazon Ember Light"/>
            </a:endParaRPr>
          </a:p>
        </p:txBody>
      </p:sp>
      <p:sp>
        <p:nvSpPr>
          <p:cNvPr id="55" name="Rectangle 54"/>
          <p:cNvSpPr/>
          <p:nvPr/>
        </p:nvSpPr>
        <p:spPr>
          <a:xfrm>
            <a:off x="4012213" y="6407087"/>
            <a:ext cx="5187386" cy="261610"/>
          </a:xfrm>
          <a:prstGeom prst="rect">
            <a:avLst/>
          </a:prstGeom>
        </p:spPr>
        <p:txBody>
          <a:bodyPr wrap="none">
            <a:spAutoFit/>
          </a:bodyPr>
          <a:lstStyle/>
          <a:p>
            <a:r>
              <a:rPr lang="en-US" sz="1100" kern="1200" dirty="0">
                <a:solidFill>
                  <a:schemeClr val="tx1"/>
                </a:solidFill>
                <a:effectLst/>
                <a:latin typeface="+mn-lt"/>
                <a:ea typeface="+mn-ea"/>
                <a:cs typeface="+mn-cs"/>
              </a:rPr>
              <a:t>Phone: +1 206.740.SAFE (7233) | +1 800.929.1896   |   Email: </a:t>
            </a:r>
            <a:r>
              <a:rPr lang="en-US" sz="1100" kern="1200" dirty="0" err="1">
                <a:solidFill>
                  <a:schemeClr val="tx1"/>
                </a:solidFill>
                <a:effectLst/>
                <a:latin typeface="+mn-lt"/>
                <a:ea typeface="+mn-ea"/>
                <a:cs typeface="+mn-cs"/>
              </a:rPr>
              <a:t>bac@amazon.com</a:t>
            </a:r>
            <a:endParaRPr lang="en-US" sz="1100" kern="1200" dirty="0">
              <a:solidFill>
                <a:schemeClr val="tx1"/>
              </a:solidFill>
              <a:effectLst/>
              <a:latin typeface="+mn-lt"/>
              <a:ea typeface="+mn-ea"/>
              <a:cs typeface="+mn-cs"/>
            </a:endParaRPr>
          </a:p>
        </p:txBody>
      </p:sp>
      <p:sp>
        <p:nvSpPr>
          <p:cNvPr id="29" name="Title 1"/>
          <p:cNvSpPr>
            <a:spLocks noGrp="1"/>
          </p:cNvSpPr>
          <p:nvPr>
            <p:ph type="title" hasCustomPrompt="1"/>
          </p:nvPr>
        </p:nvSpPr>
        <p:spPr>
          <a:xfrm>
            <a:off x="696097" y="1373559"/>
            <a:ext cx="10841458" cy="987472"/>
          </a:xfrm>
          <a:prstGeom prst="rect">
            <a:avLst/>
          </a:prstGeom>
        </p:spPr>
        <p:txBody>
          <a:bodyPr vert="horz" anchor="ctr"/>
          <a:lstStyle>
            <a:lvl1pPr>
              <a:lnSpc>
                <a:spcPct val="80000"/>
              </a:lnSpc>
              <a:defRPr baseline="0">
                <a:solidFill>
                  <a:srgbClr val="F89921"/>
                </a:solidFill>
                <a:latin typeface="+mj-lt"/>
                <a:cs typeface="Amazon Ember Medium"/>
              </a:defRPr>
            </a:lvl1pPr>
          </a:lstStyle>
          <a:p>
            <a:r>
              <a:rPr lang="en-US" dirty="0"/>
              <a:t>Click to edit master title</a:t>
            </a:r>
          </a:p>
        </p:txBody>
      </p:sp>
      <p:sp>
        <p:nvSpPr>
          <p:cNvPr id="30" name="Text Placeholder 4"/>
          <p:cNvSpPr>
            <a:spLocks noGrp="1"/>
          </p:cNvSpPr>
          <p:nvPr>
            <p:ph type="body" sz="quarter" idx="10" hasCustomPrompt="1"/>
          </p:nvPr>
        </p:nvSpPr>
        <p:spPr>
          <a:xfrm>
            <a:off x="694388" y="2390052"/>
            <a:ext cx="10872467" cy="3519681"/>
          </a:xfrm>
          <a:prstGeom prst="rect">
            <a:avLst/>
          </a:prstGeom>
        </p:spPr>
        <p:txBody>
          <a:bodyPr vert="horz"/>
          <a:lstStyle>
            <a:lvl1pPr marL="0" indent="0">
              <a:lnSpc>
                <a:spcPct val="100000"/>
              </a:lnSpc>
              <a:spcBef>
                <a:spcPts val="800"/>
              </a:spcBef>
              <a:buFontTx/>
              <a:buNone/>
              <a:defRPr baseline="0"/>
            </a:lvl1pPr>
            <a:lvl2pPr marL="456971" indent="0">
              <a:spcBef>
                <a:spcPts val="800"/>
              </a:spcBef>
              <a:buFontTx/>
              <a:buNone/>
              <a:defRPr/>
            </a:lvl2pPr>
            <a:lvl3pPr marL="913942" indent="0">
              <a:spcBef>
                <a:spcPts val="800"/>
              </a:spcBef>
              <a:buFontTx/>
              <a:buNone/>
              <a:defRPr/>
            </a:lvl3pPr>
            <a:lvl4pPr marL="1599399" indent="-228486">
              <a:buFont typeface="Lucida Grande"/>
              <a:buChar char="-"/>
              <a:defRPr/>
            </a:lvl4pPr>
            <a:lvl5pPr marL="2056370" indent="-228486">
              <a:buFont typeface="Lucida Grande"/>
              <a:buChar char="-"/>
              <a:defRPr/>
            </a:lvl5pPr>
          </a:lstStyle>
          <a:p>
            <a:pPr lvl="0"/>
            <a:r>
              <a:rPr lang="en-US" dirty="0"/>
              <a:t>Click to edit text without bullets</a:t>
            </a:r>
          </a:p>
        </p:txBody>
      </p:sp>
      <p:pic>
        <p:nvPicPr>
          <p:cNvPr id="39" name="Picture 38">
            <a:extLst>
              <a:ext uri="{FF2B5EF4-FFF2-40B4-BE49-F238E27FC236}">
                <a16:creationId xmlns:a16="http://schemas.microsoft.com/office/drawing/2014/main" id="{E56A2009-F6E4-C041-AA72-FAEDA58BC7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8707" y="6413720"/>
            <a:ext cx="2330800" cy="265861"/>
          </a:xfrm>
          <a:prstGeom prst="rect">
            <a:avLst/>
          </a:prstGeom>
        </p:spPr>
      </p:pic>
      <p:sp>
        <p:nvSpPr>
          <p:cNvPr id="17" name="Rectangle 16">
            <a:extLst>
              <a:ext uri="{FF2B5EF4-FFF2-40B4-BE49-F238E27FC236}">
                <a16:creationId xmlns:a16="http://schemas.microsoft.com/office/drawing/2014/main" id="{EFF4EF32-C9D9-F447-9461-2BFAB77C2400}"/>
              </a:ext>
            </a:extLst>
          </p:cNvPr>
          <p:cNvSpPr/>
          <p:nvPr/>
        </p:nvSpPr>
        <p:spPr>
          <a:xfrm>
            <a:off x="0" y="884657"/>
            <a:ext cx="12199685" cy="227525"/>
          </a:xfrm>
          <a:prstGeom prst="rect">
            <a:avLst/>
          </a:prstGeom>
          <a:solidFill>
            <a:srgbClr val="F89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160364238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hank You End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970A63-24E1-564F-B7D8-BB0EE2787F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8447"/>
            <a:ext cx="12199685" cy="7036447"/>
          </a:xfrm>
          <a:prstGeom prst="rect">
            <a:avLst/>
          </a:prstGeom>
        </p:spPr>
      </p:pic>
      <p:grpSp>
        <p:nvGrpSpPr>
          <p:cNvPr id="2" name="Group 1"/>
          <p:cNvGrpSpPr/>
          <p:nvPr/>
        </p:nvGrpSpPr>
        <p:grpSpPr>
          <a:xfrm>
            <a:off x="-287916" y="4013200"/>
            <a:ext cx="12658388" cy="2844800"/>
            <a:chOff x="4336254" y="3591679"/>
            <a:chExt cx="2814379" cy="632658"/>
          </a:xfrm>
        </p:grpSpPr>
        <p:sp>
          <p:nvSpPr>
            <p:cNvPr id="16" name="Freeform 21"/>
            <p:cNvSpPr>
              <a:spLocks noChangeArrowheads="1"/>
            </p:cNvSpPr>
            <p:nvPr userDrawn="1"/>
          </p:nvSpPr>
          <p:spPr bwMode="auto">
            <a:xfrm>
              <a:off x="4336254" y="3645984"/>
              <a:ext cx="2563217" cy="578353"/>
            </a:xfrm>
            <a:custGeom>
              <a:avLst/>
              <a:gdLst>
                <a:gd name="T0" fmla="*/ 8115 w 8328"/>
                <a:gd name="T1" fmla="*/ 512 h 1881"/>
                <a:gd name="T2" fmla="*/ 7683 w 8328"/>
                <a:gd name="T3" fmla="*/ 680 h 1881"/>
                <a:gd name="T4" fmla="*/ 7251 w 8328"/>
                <a:gd name="T5" fmla="*/ 830 h 1881"/>
                <a:gd name="T6" fmla="*/ 6819 w 8328"/>
                <a:gd name="T7" fmla="*/ 945 h 1881"/>
                <a:gd name="T8" fmla="*/ 6378 w 8328"/>
                <a:gd name="T9" fmla="*/ 1050 h 1881"/>
                <a:gd name="T10" fmla="*/ 5946 w 8328"/>
                <a:gd name="T11" fmla="*/ 1121 h 1881"/>
                <a:gd name="T12" fmla="*/ 5514 w 8328"/>
                <a:gd name="T13" fmla="*/ 1183 h 1881"/>
                <a:gd name="T14" fmla="*/ 5081 w 8328"/>
                <a:gd name="T15" fmla="*/ 1209 h 1881"/>
                <a:gd name="T16" fmla="*/ 4658 w 8328"/>
                <a:gd name="T17" fmla="*/ 1218 h 1881"/>
                <a:gd name="T18" fmla="*/ 4358 w 8328"/>
                <a:gd name="T19" fmla="*/ 1218 h 1881"/>
                <a:gd name="T20" fmla="*/ 3740 w 8328"/>
                <a:gd name="T21" fmla="*/ 1174 h 1881"/>
                <a:gd name="T22" fmla="*/ 3140 w 8328"/>
                <a:gd name="T23" fmla="*/ 1095 h 1881"/>
                <a:gd name="T24" fmla="*/ 2558 w 8328"/>
                <a:gd name="T25" fmla="*/ 980 h 1881"/>
                <a:gd name="T26" fmla="*/ 1985 w 8328"/>
                <a:gd name="T27" fmla="*/ 821 h 1881"/>
                <a:gd name="T28" fmla="*/ 1429 w 8328"/>
                <a:gd name="T29" fmla="*/ 636 h 1881"/>
                <a:gd name="T30" fmla="*/ 891 w 8328"/>
                <a:gd name="T31" fmla="*/ 406 h 1881"/>
                <a:gd name="T32" fmla="*/ 388 w 8328"/>
                <a:gd name="T33" fmla="*/ 159 h 1881"/>
                <a:gd name="T34" fmla="*/ 141 w 8328"/>
                <a:gd name="T35" fmla="*/ 18 h 1881"/>
                <a:gd name="T36" fmla="*/ 61 w 8328"/>
                <a:gd name="T37" fmla="*/ 0 h 1881"/>
                <a:gd name="T38" fmla="*/ 8 w 8328"/>
                <a:gd name="T39" fmla="*/ 35 h 1881"/>
                <a:gd name="T40" fmla="*/ 0 w 8328"/>
                <a:gd name="T41" fmla="*/ 88 h 1881"/>
                <a:gd name="T42" fmla="*/ 35 w 8328"/>
                <a:gd name="T43" fmla="*/ 159 h 1881"/>
                <a:gd name="T44" fmla="*/ 264 w 8328"/>
                <a:gd name="T45" fmla="*/ 353 h 1881"/>
                <a:gd name="T46" fmla="*/ 749 w 8328"/>
                <a:gd name="T47" fmla="*/ 715 h 1881"/>
                <a:gd name="T48" fmla="*/ 1261 w 8328"/>
                <a:gd name="T49" fmla="*/ 1033 h 1881"/>
                <a:gd name="T50" fmla="*/ 1808 w 8328"/>
                <a:gd name="T51" fmla="*/ 1307 h 1881"/>
                <a:gd name="T52" fmla="*/ 2373 w 8328"/>
                <a:gd name="T53" fmla="*/ 1527 h 1881"/>
                <a:gd name="T54" fmla="*/ 2973 w 8328"/>
                <a:gd name="T55" fmla="*/ 1695 h 1881"/>
                <a:gd name="T56" fmla="*/ 3590 w 8328"/>
                <a:gd name="T57" fmla="*/ 1819 h 1881"/>
                <a:gd name="T58" fmla="*/ 4234 w 8328"/>
                <a:gd name="T59" fmla="*/ 1871 h 1881"/>
                <a:gd name="T60" fmla="*/ 4561 w 8328"/>
                <a:gd name="T61" fmla="*/ 1880 h 1881"/>
                <a:gd name="T62" fmla="*/ 5037 w 8328"/>
                <a:gd name="T63" fmla="*/ 1863 h 1881"/>
                <a:gd name="T64" fmla="*/ 5522 w 8328"/>
                <a:gd name="T65" fmla="*/ 1810 h 1881"/>
                <a:gd name="T66" fmla="*/ 6016 w 8328"/>
                <a:gd name="T67" fmla="*/ 1721 h 1881"/>
                <a:gd name="T68" fmla="*/ 6502 w 8328"/>
                <a:gd name="T69" fmla="*/ 1589 h 1881"/>
                <a:gd name="T70" fmla="*/ 6978 w 8328"/>
                <a:gd name="T71" fmla="*/ 1430 h 1881"/>
                <a:gd name="T72" fmla="*/ 7436 w 8328"/>
                <a:gd name="T73" fmla="*/ 1236 h 1881"/>
                <a:gd name="T74" fmla="*/ 7859 w 8328"/>
                <a:gd name="T75" fmla="*/ 1006 h 1881"/>
                <a:gd name="T76" fmla="*/ 8256 w 8328"/>
                <a:gd name="T77" fmla="*/ 750 h 1881"/>
                <a:gd name="T78" fmla="*/ 8283 w 8328"/>
                <a:gd name="T79" fmla="*/ 724 h 1881"/>
                <a:gd name="T80" fmla="*/ 8318 w 8328"/>
                <a:gd name="T81" fmla="*/ 680 h 1881"/>
                <a:gd name="T82" fmla="*/ 8327 w 8328"/>
                <a:gd name="T83" fmla="*/ 600 h 1881"/>
                <a:gd name="T84" fmla="*/ 8274 w 8328"/>
                <a:gd name="T85" fmla="*/ 530 h 1881"/>
                <a:gd name="T86" fmla="*/ 8168 w 8328"/>
                <a:gd name="T87" fmla="*/ 503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328" h="1881">
                  <a:moveTo>
                    <a:pt x="8115" y="512"/>
                  </a:moveTo>
                  <a:lnTo>
                    <a:pt x="8115" y="512"/>
                  </a:lnTo>
                  <a:lnTo>
                    <a:pt x="7903" y="600"/>
                  </a:lnTo>
                  <a:lnTo>
                    <a:pt x="7683" y="680"/>
                  </a:lnTo>
                  <a:lnTo>
                    <a:pt x="7471" y="759"/>
                  </a:lnTo>
                  <a:lnTo>
                    <a:pt x="7251" y="830"/>
                  </a:lnTo>
                  <a:lnTo>
                    <a:pt x="7040" y="892"/>
                  </a:lnTo>
                  <a:lnTo>
                    <a:pt x="6819" y="945"/>
                  </a:lnTo>
                  <a:lnTo>
                    <a:pt x="6599" y="998"/>
                  </a:lnTo>
                  <a:lnTo>
                    <a:pt x="6378" y="1050"/>
                  </a:lnTo>
                  <a:lnTo>
                    <a:pt x="6166" y="1086"/>
                  </a:lnTo>
                  <a:lnTo>
                    <a:pt x="5946" y="1121"/>
                  </a:lnTo>
                  <a:lnTo>
                    <a:pt x="5725" y="1156"/>
                  </a:lnTo>
                  <a:lnTo>
                    <a:pt x="5514" y="1183"/>
                  </a:lnTo>
                  <a:lnTo>
                    <a:pt x="5293" y="1201"/>
                  </a:lnTo>
                  <a:lnTo>
                    <a:pt x="5081" y="1209"/>
                  </a:lnTo>
                  <a:lnTo>
                    <a:pt x="4870" y="1218"/>
                  </a:lnTo>
                  <a:lnTo>
                    <a:pt x="4658" y="1218"/>
                  </a:lnTo>
                  <a:lnTo>
                    <a:pt x="4658" y="1218"/>
                  </a:lnTo>
                  <a:lnTo>
                    <a:pt x="4358" y="1218"/>
                  </a:lnTo>
                  <a:lnTo>
                    <a:pt x="4049" y="1201"/>
                  </a:lnTo>
                  <a:lnTo>
                    <a:pt x="3740" y="1174"/>
                  </a:lnTo>
                  <a:lnTo>
                    <a:pt x="3440" y="1139"/>
                  </a:lnTo>
                  <a:lnTo>
                    <a:pt x="3140" y="1095"/>
                  </a:lnTo>
                  <a:lnTo>
                    <a:pt x="2849" y="1042"/>
                  </a:lnTo>
                  <a:lnTo>
                    <a:pt x="2558" y="980"/>
                  </a:lnTo>
                  <a:lnTo>
                    <a:pt x="2267" y="900"/>
                  </a:lnTo>
                  <a:lnTo>
                    <a:pt x="1985" y="821"/>
                  </a:lnTo>
                  <a:lnTo>
                    <a:pt x="1702" y="733"/>
                  </a:lnTo>
                  <a:lnTo>
                    <a:pt x="1429" y="636"/>
                  </a:lnTo>
                  <a:lnTo>
                    <a:pt x="1155" y="521"/>
                  </a:lnTo>
                  <a:lnTo>
                    <a:pt x="891" y="406"/>
                  </a:lnTo>
                  <a:lnTo>
                    <a:pt x="635" y="291"/>
                  </a:lnTo>
                  <a:lnTo>
                    <a:pt x="388" y="159"/>
                  </a:lnTo>
                  <a:lnTo>
                    <a:pt x="141" y="18"/>
                  </a:lnTo>
                  <a:lnTo>
                    <a:pt x="141" y="18"/>
                  </a:lnTo>
                  <a:lnTo>
                    <a:pt x="97" y="9"/>
                  </a:lnTo>
                  <a:lnTo>
                    <a:pt x="61" y="0"/>
                  </a:lnTo>
                  <a:lnTo>
                    <a:pt x="35" y="9"/>
                  </a:lnTo>
                  <a:lnTo>
                    <a:pt x="8" y="35"/>
                  </a:lnTo>
                  <a:lnTo>
                    <a:pt x="0" y="62"/>
                  </a:lnTo>
                  <a:lnTo>
                    <a:pt x="0" y="88"/>
                  </a:lnTo>
                  <a:lnTo>
                    <a:pt x="8" y="124"/>
                  </a:lnTo>
                  <a:lnTo>
                    <a:pt x="35" y="159"/>
                  </a:lnTo>
                  <a:lnTo>
                    <a:pt x="35" y="159"/>
                  </a:lnTo>
                  <a:lnTo>
                    <a:pt x="264" y="353"/>
                  </a:lnTo>
                  <a:lnTo>
                    <a:pt x="502" y="538"/>
                  </a:lnTo>
                  <a:lnTo>
                    <a:pt x="749" y="715"/>
                  </a:lnTo>
                  <a:lnTo>
                    <a:pt x="996" y="883"/>
                  </a:lnTo>
                  <a:lnTo>
                    <a:pt x="1261" y="1033"/>
                  </a:lnTo>
                  <a:lnTo>
                    <a:pt x="1526" y="1174"/>
                  </a:lnTo>
                  <a:lnTo>
                    <a:pt x="1808" y="1307"/>
                  </a:lnTo>
                  <a:lnTo>
                    <a:pt x="2090" y="1421"/>
                  </a:lnTo>
                  <a:lnTo>
                    <a:pt x="2373" y="1527"/>
                  </a:lnTo>
                  <a:lnTo>
                    <a:pt x="2673" y="1615"/>
                  </a:lnTo>
                  <a:lnTo>
                    <a:pt x="2973" y="1695"/>
                  </a:lnTo>
                  <a:lnTo>
                    <a:pt x="3281" y="1766"/>
                  </a:lnTo>
                  <a:lnTo>
                    <a:pt x="3590" y="1819"/>
                  </a:lnTo>
                  <a:lnTo>
                    <a:pt x="3908" y="1854"/>
                  </a:lnTo>
                  <a:lnTo>
                    <a:pt x="4234" y="1871"/>
                  </a:lnTo>
                  <a:lnTo>
                    <a:pt x="4561" y="1880"/>
                  </a:lnTo>
                  <a:lnTo>
                    <a:pt x="4561" y="1880"/>
                  </a:lnTo>
                  <a:lnTo>
                    <a:pt x="4790" y="1880"/>
                  </a:lnTo>
                  <a:lnTo>
                    <a:pt x="5037" y="1863"/>
                  </a:lnTo>
                  <a:lnTo>
                    <a:pt x="5275" y="1836"/>
                  </a:lnTo>
                  <a:lnTo>
                    <a:pt x="5522" y="1810"/>
                  </a:lnTo>
                  <a:lnTo>
                    <a:pt x="5769" y="1766"/>
                  </a:lnTo>
                  <a:lnTo>
                    <a:pt x="6016" y="1721"/>
                  </a:lnTo>
                  <a:lnTo>
                    <a:pt x="6255" y="1660"/>
                  </a:lnTo>
                  <a:lnTo>
                    <a:pt x="6502" y="1589"/>
                  </a:lnTo>
                  <a:lnTo>
                    <a:pt x="6740" y="1518"/>
                  </a:lnTo>
                  <a:lnTo>
                    <a:pt x="6978" y="1430"/>
                  </a:lnTo>
                  <a:lnTo>
                    <a:pt x="7206" y="1342"/>
                  </a:lnTo>
                  <a:lnTo>
                    <a:pt x="7436" y="1236"/>
                  </a:lnTo>
                  <a:lnTo>
                    <a:pt x="7648" y="1130"/>
                  </a:lnTo>
                  <a:lnTo>
                    <a:pt x="7859" y="1006"/>
                  </a:lnTo>
                  <a:lnTo>
                    <a:pt x="8062" y="883"/>
                  </a:lnTo>
                  <a:lnTo>
                    <a:pt x="8256" y="750"/>
                  </a:lnTo>
                  <a:lnTo>
                    <a:pt x="8256" y="750"/>
                  </a:lnTo>
                  <a:lnTo>
                    <a:pt x="8283" y="724"/>
                  </a:lnTo>
                  <a:lnTo>
                    <a:pt x="8300" y="697"/>
                  </a:lnTo>
                  <a:lnTo>
                    <a:pt x="8318" y="680"/>
                  </a:lnTo>
                  <a:lnTo>
                    <a:pt x="8327" y="653"/>
                  </a:lnTo>
                  <a:lnTo>
                    <a:pt x="8327" y="600"/>
                  </a:lnTo>
                  <a:lnTo>
                    <a:pt x="8309" y="556"/>
                  </a:lnTo>
                  <a:lnTo>
                    <a:pt x="8274" y="530"/>
                  </a:lnTo>
                  <a:lnTo>
                    <a:pt x="8230" y="503"/>
                  </a:lnTo>
                  <a:lnTo>
                    <a:pt x="8168" y="503"/>
                  </a:lnTo>
                  <a:lnTo>
                    <a:pt x="8115" y="512"/>
                  </a:lnTo>
                </a:path>
              </a:pathLst>
            </a:custGeom>
            <a:solidFill>
              <a:schemeClr val="accent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400"/>
            </a:p>
          </p:txBody>
        </p:sp>
        <p:sp>
          <p:nvSpPr>
            <p:cNvPr id="17" name="Freeform 22"/>
            <p:cNvSpPr>
              <a:spLocks noChangeArrowheads="1"/>
            </p:cNvSpPr>
            <p:nvPr userDrawn="1"/>
          </p:nvSpPr>
          <p:spPr bwMode="auto">
            <a:xfrm>
              <a:off x="6621155" y="3591679"/>
              <a:ext cx="529478" cy="518617"/>
            </a:xfrm>
            <a:custGeom>
              <a:avLst/>
              <a:gdLst>
                <a:gd name="T0" fmla="*/ 62 w 1722"/>
                <a:gd name="T1" fmla="*/ 274 h 1688"/>
                <a:gd name="T2" fmla="*/ 18 w 1722"/>
                <a:gd name="T3" fmla="*/ 327 h 1688"/>
                <a:gd name="T4" fmla="*/ 0 w 1722"/>
                <a:gd name="T5" fmla="*/ 371 h 1688"/>
                <a:gd name="T6" fmla="*/ 27 w 1722"/>
                <a:gd name="T7" fmla="*/ 407 h 1688"/>
                <a:gd name="T8" fmla="*/ 88 w 1722"/>
                <a:gd name="T9" fmla="*/ 415 h 1688"/>
                <a:gd name="T10" fmla="*/ 388 w 1722"/>
                <a:gd name="T11" fmla="*/ 380 h 1688"/>
                <a:gd name="T12" fmla="*/ 741 w 1722"/>
                <a:gd name="T13" fmla="*/ 354 h 1688"/>
                <a:gd name="T14" fmla="*/ 1068 w 1722"/>
                <a:gd name="T15" fmla="*/ 371 h 1688"/>
                <a:gd name="T16" fmla="*/ 1182 w 1722"/>
                <a:gd name="T17" fmla="*/ 398 h 1688"/>
                <a:gd name="T18" fmla="*/ 1253 w 1722"/>
                <a:gd name="T19" fmla="*/ 451 h 1688"/>
                <a:gd name="T20" fmla="*/ 1271 w 1722"/>
                <a:gd name="T21" fmla="*/ 486 h 1688"/>
                <a:gd name="T22" fmla="*/ 1288 w 1722"/>
                <a:gd name="T23" fmla="*/ 592 h 1688"/>
                <a:gd name="T24" fmla="*/ 1262 w 1722"/>
                <a:gd name="T25" fmla="*/ 804 h 1688"/>
                <a:gd name="T26" fmla="*/ 1165 w 1722"/>
                <a:gd name="T27" fmla="*/ 1139 h 1688"/>
                <a:gd name="T28" fmla="*/ 988 w 1722"/>
                <a:gd name="T29" fmla="*/ 1589 h 1688"/>
                <a:gd name="T30" fmla="*/ 980 w 1722"/>
                <a:gd name="T31" fmla="*/ 1625 h 1688"/>
                <a:gd name="T32" fmla="*/ 997 w 1722"/>
                <a:gd name="T33" fmla="*/ 1669 h 1688"/>
                <a:gd name="T34" fmla="*/ 1032 w 1722"/>
                <a:gd name="T35" fmla="*/ 1687 h 1688"/>
                <a:gd name="T36" fmla="*/ 1085 w 1722"/>
                <a:gd name="T37" fmla="*/ 1669 h 1688"/>
                <a:gd name="T38" fmla="*/ 1112 w 1722"/>
                <a:gd name="T39" fmla="*/ 1651 h 1688"/>
                <a:gd name="T40" fmla="*/ 1297 w 1722"/>
                <a:gd name="T41" fmla="*/ 1466 h 1688"/>
                <a:gd name="T42" fmla="*/ 1447 w 1722"/>
                <a:gd name="T43" fmla="*/ 1245 h 1688"/>
                <a:gd name="T44" fmla="*/ 1562 w 1722"/>
                <a:gd name="T45" fmla="*/ 1007 h 1688"/>
                <a:gd name="T46" fmla="*/ 1641 w 1722"/>
                <a:gd name="T47" fmla="*/ 768 h 1688"/>
                <a:gd name="T48" fmla="*/ 1694 w 1722"/>
                <a:gd name="T49" fmla="*/ 548 h 1688"/>
                <a:gd name="T50" fmla="*/ 1712 w 1722"/>
                <a:gd name="T51" fmla="*/ 354 h 1688"/>
                <a:gd name="T52" fmla="*/ 1712 w 1722"/>
                <a:gd name="T53" fmla="*/ 212 h 1688"/>
                <a:gd name="T54" fmla="*/ 1685 w 1722"/>
                <a:gd name="T55" fmla="*/ 124 h 1688"/>
                <a:gd name="T56" fmla="*/ 1650 w 1722"/>
                <a:gd name="T57" fmla="*/ 98 h 1688"/>
                <a:gd name="T58" fmla="*/ 1544 w 1722"/>
                <a:gd name="T59" fmla="*/ 53 h 1688"/>
                <a:gd name="T60" fmla="*/ 1377 w 1722"/>
                <a:gd name="T61" fmla="*/ 18 h 1688"/>
                <a:gd name="T62" fmla="*/ 1165 w 1722"/>
                <a:gd name="T63" fmla="*/ 0 h 1688"/>
                <a:gd name="T64" fmla="*/ 927 w 1722"/>
                <a:gd name="T65" fmla="*/ 0 h 1688"/>
                <a:gd name="T66" fmla="*/ 671 w 1722"/>
                <a:gd name="T67" fmla="*/ 36 h 1688"/>
                <a:gd name="T68" fmla="*/ 415 w 1722"/>
                <a:gd name="T69" fmla="*/ 98 h 1688"/>
                <a:gd name="T70" fmla="*/ 177 w 1722"/>
                <a:gd name="T71" fmla="*/ 203 h 1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2" h="1688">
                  <a:moveTo>
                    <a:pt x="62" y="274"/>
                  </a:moveTo>
                  <a:lnTo>
                    <a:pt x="62" y="274"/>
                  </a:lnTo>
                  <a:lnTo>
                    <a:pt x="36" y="301"/>
                  </a:lnTo>
                  <a:lnTo>
                    <a:pt x="18" y="327"/>
                  </a:lnTo>
                  <a:lnTo>
                    <a:pt x="9" y="354"/>
                  </a:lnTo>
                  <a:lnTo>
                    <a:pt x="0" y="371"/>
                  </a:lnTo>
                  <a:lnTo>
                    <a:pt x="9" y="389"/>
                  </a:lnTo>
                  <a:lnTo>
                    <a:pt x="27" y="407"/>
                  </a:lnTo>
                  <a:lnTo>
                    <a:pt x="53" y="415"/>
                  </a:lnTo>
                  <a:lnTo>
                    <a:pt x="88" y="415"/>
                  </a:lnTo>
                  <a:lnTo>
                    <a:pt x="88" y="415"/>
                  </a:lnTo>
                  <a:lnTo>
                    <a:pt x="388" y="380"/>
                  </a:lnTo>
                  <a:lnTo>
                    <a:pt x="565" y="362"/>
                  </a:lnTo>
                  <a:lnTo>
                    <a:pt x="741" y="354"/>
                  </a:lnTo>
                  <a:lnTo>
                    <a:pt x="918" y="354"/>
                  </a:lnTo>
                  <a:lnTo>
                    <a:pt x="1068" y="371"/>
                  </a:lnTo>
                  <a:lnTo>
                    <a:pt x="1130" y="380"/>
                  </a:lnTo>
                  <a:lnTo>
                    <a:pt x="1182" y="398"/>
                  </a:lnTo>
                  <a:lnTo>
                    <a:pt x="1227" y="424"/>
                  </a:lnTo>
                  <a:lnTo>
                    <a:pt x="1253" y="451"/>
                  </a:lnTo>
                  <a:lnTo>
                    <a:pt x="1253" y="451"/>
                  </a:lnTo>
                  <a:lnTo>
                    <a:pt x="1271" y="486"/>
                  </a:lnTo>
                  <a:lnTo>
                    <a:pt x="1288" y="539"/>
                  </a:lnTo>
                  <a:lnTo>
                    <a:pt x="1288" y="592"/>
                  </a:lnTo>
                  <a:lnTo>
                    <a:pt x="1288" y="654"/>
                  </a:lnTo>
                  <a:lnTo>
                    <a:pt x="1262" y="804"/>
                  </a:lnTo>
                  <a:lnTo>
                    <a:pt x="1218" y="971"/>
                  </a:lnTo>
                  <a:lnTo>
                    <a:pt x="1165" y="1139"/>
                  </a:lnTo>
                  <a:lnTo>
                    <a:pt x="1103" y="1307"/>
                  </a:lnTo>
                  <a:lnTo>
                    <a:pt x="988" y="1589"/>
                  </a:lnTo>
                  <a:lnTo>
                    <a:pt x="988" y="1589"/>
                  </a:lnTo>
                  <a:lnTo>
                    <a:pt x="980" y="1625"/>
                  </a:lnTo>
                  <a:lnTo>
                    <a:pt x="988" y="1651"/>
                  </a:lnTo>
                  <a:lnTo>
                    <a:pt x="997" y="1669"/>
                  </a:lnTo>
                  <a:lnTo>
                    <a:pt x="1006" y="1687"/>
                  </a:lnTo>
                  <a:lnTo>
                    <a:pt x="1032" y="1687"/>
                  </a:lnTo>
                  <a:lnTo>
                    <a:pt x="1059" y="1687"/>
                  </a:lnTo>
                  <a:lnTo>
                    <a:pt x="1085" y="1669"/>
                  </a:lnTo>
                  <a:lnTo>
                    <a:pt x="1112" y="1651"/>
                  </a:lnTo>
                  <a:lnTo>
                    <a:pt x="1112" y="1651"/>
                  </a:lnTo>
                  <a:lnTo>
                    <a:pt x="1209" y="1563"/>
                  </a:lnTo>
                  <a:lnTo>
                    <a:pt x="1297" y="1466"/>
                  </a:lnTo>
                  <a:lnTo>
                    <a:pt x="1377" y="1360"/>
                  </a:lnTo>
                  <a:lnTo>
                    <a:pt x="1447" y="1245"/>
                  </a:lnTo>
                  <a:lnTo>
                    <a:pt x="1509" y="1122"/>
                  </a:lnTo>
                  <a:lnTo>
                    <a:pt x="1562" y="1007"/>
                  </a:lnTo>
                  <a:lnTo>
                    <a:pt x="1606" y="892"/>
                  </a:lnTo>
                  <a:lnTo>
                    <a:pt x="1641" y="768"/>
                  </a:lnTo>
                  <a:lnTo>
                    <a:pt x="1668" y="654"/>
                  </a:lnTo>
                  <a:lnTo>
                    <a:pt x="1694" y="548"/>
                  </a:lnTo>
                  <a:lnTo>
                    <a:pt x="1703" y="451"/>
                  </a:lnTo>
                  <a:lnTo>
                    <a:pt x="1712" y="354"/>
                  </a:lnTo>
                  <a:lnTo>
                    <a:pt x="1721" y="274"/>
                  </a:lnTo>
                  <a:lnTo>
                    <a:pt x="1712" y="212"/>
                  </a:lnTo>
                  <a:lnTo>
                    <a:pt x="1703" y="159"/>
                  </a:lnTo>
                  <a:lnTo>
                    <a:pt x="1685" y="124"/>
                  </a:lnTo>
                  <a:lnTo>
                    <a:pt x="1685" y="124"/>
                  </a:lnTo>
                  <a:lnTo>
                    <a:pt x="1650" y="98"/>
                  </a:lnTo>
                  <a:lnTo>
                    <a:pt x="1606" y="80"/>
                  </a:lnTo>
                  <a:lnTo>
                    <a:pt x="1544" y="53"/>
                  </a:lnTo>
                  <a:lnTo>
                    <a:pt x="1465" y="36"/>
                  </a:lnTo>
                  <a:lnTo>
                    <a:pt x="1377" y="18"/>
                  </a:lnTo>
                  <a:lnTo>
                    <a:pt x="1271" y="9"/>
                  </a:lnTo>
                  <a:lnTo>
                    <a:pt x="1165" y="0"/>
                  </a:lnTo>
                  <a:lnTo>
                    <a:pt x="1041" y="0"/>
                  </a:lnTo>
                  <a:lnTo>
                    <a:pt x="927" y="0"/>
                  </a:lnTo>
                  <a:lnTo>
                    <a:pt x="794" y="18"/>
                  </a:lnTo>
                  <a:lnTo>
                    <a:pt x="671" y="36"/>
                  </a:lnTo>
                  <a:lnTo>
                    <a:pt x="538" y="62"/>
                  </a:lnTo>
                  <a:lnTo>
                    <a:pt x="415" y="98"/>
                  </a:lnTo>
                  <a:lnTo>
                    <a:pt x="291" y="151"/>
                  </a:lnTo>
                  <a:lnTo>
                    <a:pt x="177" y="203"/>
                  </a:lnTo>
                  <a:lnTo>
                    <a:pt x="62" y="274"/>
                  </a:lnTo>
                </a:path>
              </a:pathLst>
            </a:custGeom>
            <a:solidFill>
              <a:srgbClr val="F89700"/>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400"/>
            </a:p>
          </p:txBody>
        </p:sp>
      </p:grpSp>
      <p:sp>
        <p:nvSpPr>
          <p:cNvPr id="6" name="Title 2"/>
          <p:cNvSpPr>
            <a:spLocks noGrp="1"/>
          </p:cNvSpPr>
          <p:nvPr>
            <p:ph type="title" hasCustomPrompt="1"/>
          </p:nvPr>
        </p:nvSpPr>
        <p:spPr>
          <a:xfrm>
            <a:off x="826369" y="684866"/>
            <a:ext cx="10557766" cy="2520671"/>
          </a:xfrm>
          <a:prstGeom prst="rect">
            <a:avLst/>
          </a:prstGeom>
        </p:spPr>
        <p:txBody>
          <a:bodyPr vert="horz" anchor="b"/>
          <a:lstStyle>
            <a:lvl1pPr algn="ctr">
              <a:defRPr sz="6000" baseline="0">
                <a:solidFill>
                  <a:srgbClr val="FFFFFF"/>
                </a:solidFill>
                <a:latin typeface="Amazon Ember Medium"/>
                <a:cs typeface="Amazon Ember Medium"/>
              </a:defRPr>
            </a:lvl1pPr>
          </a:lstStyle>
          <a:p>
            <a:r>
              <a:rPr lang="en-US" dirty="0"/>
              <a:t>Click to add Thank You</a:t>
            </a:r>
          </a:p>
        </p:txBody>
      </p:sp>
    </p:spTree>
    <p:extLst>
      <p:ext uri="{BB962C8B-B14F-4D97-AF65-F5344CB8AC3E}">
        <p14:creationId xmlns:p14="http://schemas.microsoft.com/office/powerpoint/2010/main" val="253736753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1524000" y="1122363"/>
            <a:ext cx="9144000" cy="2387600"/>
          </a:xfrm>
          <a:prstGeom prst="rect">
            <a:avLst/>
          </a:prstGeom>
          <a:noFill/>
          <a:ln>
            <a:noFill/>
          </a:ln>
        </p:spPr>
        <p:txBody>
          <a:bodyPr wrap="square" lIns="91425" tIns="91425" rIns="91425" bIns="91425" anchor="b" anchorCtr="0"/>
          <a:lstStyle>
            <a:lvl1pPr marL="0" marR="0" lvl="0" indent="0" algn="ctr" rtl="0">
              <a:lnSpc>
                <a:spcPct val="90000"/>
              </a:lnSpc>
              <a:spcBef>
                <a:spcPts val="0"/>
              </a:spcBef>
              <a:buClr>
                <a:schemeClr val="dk1"/>
              </a:buClr>
              <a:buSzPct val="100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subTitle" idx="1"/>
          </p:nvPr>
        </p:nvSpPr>
        <p:spPr>
          <a:xfrm>
            <a:off x="1524000" y="3602038"/>
            <a:ext cx="9144000" cy="1655762"/>
          </a:xfrm>
          <a:prstGeom prst="rect">
            <a:avLst/>
          </a:prstGeom>
          <a:noFill/>
          <a:ln>
            <a:noFill/>
          </a:ln>
        </p:spPr>
        <p:txBody>
          <a:bodyPr wrap="square" lIns="91425" tIns="91425" rIns="91425" bIns="91425" anchor="t" anchorCtr="0"/>
          <a:lstStyle>
            <a:lvl1pPr marL="0" marR="0" lvl="0" indent="0" algn="ctr" rtl="0">
              <a:lnSpc>
                <a:spcPct val="90000"/>
              </a:lnSpc>
              <a:spcBef>
                <a:spcPts val="1000"/>
              </a:spcBef>
              <a:buClr>
                <a:schemeClr val="dk1"/>
              </a:buClr>
              <a:buSzPct val="100000"/>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SzPct val="1000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41693953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hidden="1"/>
          <p:cNvGrpSpPr/>
          <p:nvPr/>
        </p:nvGrpSpPr>
        <p:grpSpPr>
          <a:xfrm>
            <a:off x="358590" y="311726"/>
            <a:ext cx="11474823" cy="6234546"/>
            <a:chOff x="457200" y="457197"/>
            <a:chExt cx="14630400" cy="9144001"/>
          </a:xfrm>
        </p:grpSpPr>
        <p:sp>
          <p:nvSpPr>
            <p:cNvPr id="3" name="Rectangle 2"/>
            <p:cNvSpPr/>
            <p:nvPr userDrawn="1"/>
          </p:nvSpPr>
          <p:spPr>
            <a:xfrm rot="5400000">
              <a:off x="3200400" y="-2286003"/>
              <a:ext cx="9144000" cy="146304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 name="Rectangle 3"/>
            <p:cNvSpPr/>
            <p:nvPr userDrawn="1"/>
          </p:nvSpPr>
          <p:spPr>
            <a:xfrm rot="5400000">
              <a:off x="-1783080" y="2697478"/>
              <a:ext cx="9144000" cy="466344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 name="Rectangle 4"/>
            <p:cNvSpPr/>
            <p:nvPr userDrawn="1"/>
          </p:nvSpPr>
          <p:spPr>
            <a:xfrm rot="5400000">
              <a:off x="3187731" y="2697477"/>
              <a:ext cx="9144000" cy="466344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 name="Rectangle 5"/>
            <p:cNvSpPr/>
            <p:nvPr userDrawn="1"/>
          </p:nvSpPr>
          <p:spPr>
            <a:xfrm rot="5400000">
              <a:off x="8183880" y="2697478"/>
              <a:ext cx="9144000" cy="466344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Tree>
    <p:extLst>
      <p:ext uri="{BB962C8B-B14F-4D97-AF65-F5344CB8AC3E}">
        <p14:creationId xmlns:p14="http://schemas.microsoft.com/office/powerpoint/2010/main" val="130691892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Lst>
  <p:hf sldNum="0" hdr="0" ftr="0" dt="0"/>
  <p:txStyles>
    <p:titleStyle>
      <a:lvl1pPr algn="l" defTabSz="997999"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49500" indent="-249500" algn="l" defTabSz="997999" rtl="0" eaLnBrk="1" latinLnBrk="0" hangingPunct="1">
        <a:lnSpc>
          <a:spcPct val="90000"/>
        </a:lnSpc>
        <a:spcBef>
          <a:spcPts val="1092"/>
        </a:spcBef>
        <a:buFont typeface="Arial" panose="020B0604020202020204" pitchFamily="34" charset="0"/>
        <a:buChar char="•"/>
        <a:defRPr sz="3000" kern="1200">
          <a:solidFill>
            <a:schemeClr val="tx1"/>
          </a:solidFill>
          <a:latin typeface="+mn-lt"/>
          <a:ea typeface="+mn-ea"/>
          <a:cs typeface="+mn-cs"/>
        </a:defRPr>
      </a:lvl1pPr>
      <a:lvl2pPr marL="748500" indent="-249500" algn="l" defTabSz="997999" rtl="0" eaLnBrk="1" latinLnBrk="0" hangingPunct="1">
        <a:lnSpc>
          <a:spcPct val="90000"/>
        </a:lnSpc>
        <a:spcBef>
          <a:spcPts val="545"/>
        </a:spcBef>
        <a:buFont typeface="Arial" panose="020B0604020202020204" pitchFamily="34" charset="0"/>
        <a:buChar char="•"/>
        <a:defRPr sz="2600" kern="1200">
          <a:solidFill>
            <a:schemeClr val="tx1"/>
          </a:solidFill>
          <a:latin typeface="+mn-lt"/>
          <a:ea typeface="+mn-ea"/>
          <a:cs typeface="+mn-cs"/>
        </a:defRPr>
      </a:lvl2pPr>
      <a:lvl3pPr marL="1247500" indent="-249500" algn="l" defTabSz="997999" rtl="0" eaLnBrk="1" latinLnBrk="0" hangingPunct="1">
        <a:lnSpc>
          <a:spcPct val="90000"/>
        </a:lnSpc>
        <a:spcBef>
          <a:spcPts val="545"/>
        </a:spcBef>
        <a:buFont typeface="Arial" panose="020B0604020202020204" pitchFamily="34" charset="0"/>
        <a:buChar char="•"/>
        <a:defRPr sz="2200" kern="1200">
          <a:solidFill>
            <a:schemeClr val="tx1"/>
          </a:solidFill>
          <a:latin typeface="+mn-lt"/>
          <a:ea typeface="+mn-ea"/>
          <a:cs typeface="+mn-cs"/>
        </a:defRPr>
      </a:lvl3pPr>
      <a:lvl4pPr marL="1746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4pPr>
      <a:lvl5pPr marL="2245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5pPr>
      <a:lvl6pPr marL="2744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97999" rtl="0" eaLnBrk="1" latinLnBrk="0" hangingPunct="1">
        <a:defRPr sz="1900" kern="1200">
          <a:solidFill>
            <a:schemeClr val="tx1"/>
          </a:solidFill>
          <a:latin typeface="+mn-lt"/>
          <a:ea typeface="+mn-ea"/>
          <a:cs typeface="+mn-cs"/>
        </a:defRPr>
      </a:lvl1pPr>
      <a:lvl2pPr marL="498999" algn="l" defTabSz="997999" rtl="0" eaLnBrk="1" latinLnBrk="0" hangingPunct="1">
        <a:defRPr sz="1900" kern="1200">
          <a:solidFill>
            <a:schemeClr val="tx1"/>
          </a:solidFill>
          <a:latin typeface="+mn-lt"/>
          <a:ea typeface="+mn-ea"/>
          <a:cs typeface="+mn-cs"/>
        </a:defRPr>
      </a:lvl2pPr>
      <a:lvl3pPr marL="997999" algn="l" defTabSz="997999" rtl="0" eaLnBrk="1" latinLnBrk="0" hangingPunct="1">
        <a:defRPr sz="1900" kern="1200">
          <a:solidFill>
            <a:schemeClr val="tx1"/>
          </a:solidFill>
          <a:latin typeface="+mn-lt"/>
          <a:ea typeface="+mn-ea"/>
          <a:cs typeface="+mn-cs"/>
        </a:defRPr>
      </a:lvl3pPr>
      <a:lvl4pPr marL="1497000" algn="l" defTabSz="997999" rtl="0" eaLnBrk="1" latinLnBrk="0" hangingPunct="1">
        <a:defRPr sz="1900" kern="1200">
          <a:solidFill>
            <a:schemeClr val="tx1"/>
          </a:solidFill>
          <a:latin typeface="+mn-lt"/>
          <a:ea typeface="+mn-ea"/>
          <a:cs typeface="+mn-cs"/>
        </a:defRPr>
      </a:lvl4pPr>
      <a:lvl5pPr marL="1996000" algn="l" defTabSz="997999" rtl="0" eaLnBrk="1" latinLnBrk="0" hangingPunct="1">
        <a:defRPr sz="1900" kern="1200">
          <a:solidFill>
            <a:schemeClr val="tx1"/>
          </a:solidFill>
          <a:latin typeface="+mn-lt"/>
          <a:ea typeface="+mn-ea"/>
          <a:cs typeface="+mn-cs"/>
        </a:defRPr>
      </a:lvl5pPr>
      <a:lvl6pPr marL="2494999" algn="l" defTabSz="997999" rtl="0" eaLnBrk="1" latinLnBrk="0" hangingPunct="1">
        <a:defRPr sz="1900" kern="1200">
          <a:solidFill>
            <a:schemeClr val="tx1"/>
          </a:solidFill>
          <a:latin typeface="+mn-lt"/>
          <a:ea typeface="+mn-ea"/>
          <a:cs typeface="+mn-cs"/>
        </a:defRPr>
      </a:lvl6pPr>
      <a:lvl7pPr marL="2993999" algn="l" defTabSz="997999" rtl="0" eaLnBrk="1" latinLnBrk="0" hangingPunct="1">
        <a:defRPr sz="1900" kern="1200">
          <a:solidFill>
            <a:schemeClr val="tx1"/>
          </a:solidFill>
          <a:latin typeface="+mn-lt"/>
          <a:ea typeface="+mn-ea"/>
          <a:cs typeface="+mn-cs"/>
        </a:defRPr>
      </a:lvl7pPr>
      <a:lvl8pPr marL="3492999" algn="l" defTabSz="997999" rtl="0" eaLnBrk="1" latinLnBrk="0" hangingPunct="1">
        <a:defRPr sz="1900" kern="1200">
          <a:solidFill>
            <a:schemeClr val="tx1"/>
          </a:solidFill>
          <a:latin typeface="+mn-lt"/>
          <a:ea typeface="+mn-ea"/>
          <a:cs typeface="+mn-cs"/>
        </a:defRPr>
      </a:lvl8pPr>
      <a:lvl9pPr marL="3992000" algn="l" defTabSz="997999"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2.xml"/><Relationship Id="rId5" Type="http://schemas.openxmlformats.org/officeDocument/2006/relationships/image" Target="../media/image13.pn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3.xml"/><Relationship Id="rId6" Type="http://schemas.openxmlformats.org/officeDocument/2006/relationships/image" Target="../media/image13.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7.xml"/><Relationship Id="rId5" Type="http://schemas.openxmlformats.org/officeDocument/2006/relationships/image" Target="../media/image11.jp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8.xml"/><Relationship Id="rId5" Type="http://schemas.openxmlformats.org/officeDocument/2006/relationships/image" Target="../media/image12.pn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9.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389587" y="3619764"/>
            <a:ext cx="8354096" cy="2093661"/>
          </a:xfrm>
          <a:prstGeom prst="rect">
            <a:avLst/>
          </a:prstGeom>
          <a:noFill/>
          <a:ln>
            <a:noFill/>
          </a:ln>
        </p:spPr>
        <p:txBody>
          <a:bodyPr wrap="square" lIns="91425" tIns="45700" rIns="91425" bIns="45700" anchor="b" anchorCtr="0">
            <a:noAutofit/>
          </a:bodyPr>
          <a:lstStyle/>
          <a:p>
            <a:pPr marL="0" marR="0" lvl="0" indent="-698500" rtl="0">
              <a:lnSpc>
                <a:spcPct val="90000"/>
              </a:lnSpc>
              <a:spcBef>
                <a:spcPts val="0"/>
              </a:spcBef>
              <a:buClr>
                <a:schemeClr val="dk1"/>
              </a:buClr>
              <a:buSzPct val="100000"/>
              <a:buFont typeface="Calibri"/>
              <a:buNone/>
            </a:pPr>
            <a:r>
              <a:rPr lang="en-US" sz="7200" b="0" i="0" u="none" strike="noStrike" cap="none" dirty="0" smtClean="0">
                <a:solidFill>
                  <a:schemeClr val="accent1"/>
                </a:solidFill>
                <a:ea typeface="Verdana" panose="020B0604030504040204" pitchFamily="34" charset="0"/>
                <a:cs typeface="Verdana" panose="020B0604030504040204" pitchFamily="34" charset="0"/>
                <a:sym typeface="Calibri"/>
              </a:rPr>
              <a:t>Alarm </a:t>
            </a:r>
            <a:r>
              <a:rPr lang="en-US" sz="7200" b="0" i="0" u="none" strike="noStrike" cap="none" dirty="0">
                <a:solidFill>
                  <a:schemeClr val="accent1"/>
                </a:solidFill>
                <a:ea typeface="Verdana" panose="020B0604030504040204" pitchFamily="34" charset="0"/>
                <a:cs typeface="Verdana" panose="020B0604030504040204" pitchFamily="34" charset="0"/>
                <a:sym typeface="Calibri"/>
              </a:rPr>
              <a:t>Acknowledgement</a:t>
            </a:r>
          </a:p>
        </p:txBody>
      </p:sp>
      <p:sp>
        <p:nvSpPr>
          <p:cNvPr id="2" name="Text Placeholder 1"/>
          <p:cNvSpPr>
            <a:spLocks noGrp="1"/>
          </p:cNvSpPr>
          <p:nvPr>
            <p:ph type="body" sz="quarter" idx="10"/>
          </p:nvPr>
        </p:nvSpPr>
        <p:spPr>
          <a:xfrm>
            <a:off x="2748455" y="6400800"/>
            <a:ext cx="9443545" cy="457200"/>
          </a:xfrm>
        </p:spPr>
        <p:txBody>
          <a:bodyPr/>
          <a:lstStyle/>
          <a:p>
            <a:endParaRPr lang="en-US" sz="200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538442" y="1282604"/>
            <a:ext cx="8085296" cy="987472"/>
          </a:xfrm>
          <a:prstGeom prst="rect">
            <a:avLst/>
          </a:prstGeom>
          <a:noFill/>
          <a:ln>
            <a:noFill/>
          </a:ln>
        </p:spPr>
        <p:txBody>
          <a:bodyPr wrap="square" lIns="91425" tIns="45700" rIns="91425" bIns="45700" anchor="ctr" anchorCtr="0">
            <a:noAutofit/>
          </a:bodyPr>
          <a:lstStyle/>
          <a:p>
            <a:pPr marL="0" marR="0" lvl="0" indent="-203200" algn="l" rtl="0">
              <a:lnSpc>
                <a:spcPct val="90000"/>
              </a:lnSpc>
              <a:spcBef>
                <a:spcPts val="0"/>
              </a:spcBef>
              <a:buClr>
                <a:schemeClr val="dk1"/>
              </a:buClr>
              <a:buSzPct val="100000"/>
              <a:buFont typeface="Open Sans"/>
              <a:buNone/>
            </a:pPr>
            <a:r>
              <a:rPr lang="en-US" b="0" i="0" u="none" strike="noStrike" cap="none" dirty="0" smtClean="0">
                <a:solidFill>
                  <a:schemeClr val="accent1"/>
                </a:solidFill>
                <a:ea typeface="Verdana" panose="020B0604030504040204" pitchFamily="34" charset="0"/>
                <a:cs typeface="Verdana" panose="020B0604030504040204" pitchFamily="34" charset="0"/>
                <a:sym typeface="Open Sans"/>
              </a:rPr>
              <a:t>“Acknowledging” an Alarm</a:t>
            </a:r>
            <a:endParaRPr lang="en-US" b="0" i="0" u="none" strike="noStrike" cap="none" dirty="0">
              <a:solidFill>
                <a:schemeClr val="accent1"/>
              </a:solidFill>
              <a:ea typeface="Verdana" panose="020B0604030504040204" pitchFamily="34" charset="0"/>
              <a:cs typeface="Verdana" panose="020B0604030504040204" pitchFamily="34" charset="0"/>
              <a:sym typeface="Open Sans"/>
            </a:endParaRPr>
          </a:p>
        </p:txBody>
      </p:sp>
      <p:sp>
        <p:nvSpPr>
          <p:cNvPr id="89" name="Shape 89"/>
          <p:cNvSpPr txBox="1">
            <a:spLocks noGrp="1"/>
          </p:cNvSpPr>
          <p:nvPr>
            <p:ph type="body" idx="4294967295"/>
          </p:nvPr>
        </p:nvSpPr>
        <p:spPr>
          <a:xfrm>
            <a:off x="538442" y="2270076"/>
            <a:ext cx="10686606" cy="3221328"/>
          </a:xfrm>
          <a:prstGeom prst="rect">
            <a:avLst/>
          </a:prstGeom>
          <a:noFill/>
          <a:ln>
            <a:noFill/>
          </a:ln>
        </p:spPr>
        <p:txBody>
          <a:bodyPr wrap="square" lIns="91425" tIns="45700" rIns="91425" bIns="45700" anchor="t" anchorCtr="0">
            <a:noAutofit/>
          </a:bodyPr>
          <a:lstStyle/>
          <a:p>
            <a:pPr marL="228600" marR="0" lvl="0" indent="-228600" algn="l" rtl="0">
              <a:lnSpc>
                <a:spcPct val="90000"/>
              </a:lnSpc>
              <a:spcBef>
                <a:spcPts val="0"/>
              </a:spcBef>
              <a:spcAft>
                <a:spcPts val="0"/>
              </a:spcAft>
              <a:buClr>
                <a:schemeClr val="lt1"/>
              </a:buClr>
              <a:buSzPct val="100000"/>
              <a:buFont typeface="Arial"/>
              <a:buChar char="•"/>
            </a:pPr>
            <a:r>
              <a:rPr lang="en-US" sz="2800" b="0" i="0" u="none" strike="noStrike" cap="none" dirty="0">
                <a:ea typeface="Verdana" panose="020B0604030504040204" pitchFamily="34" charset="0"/>
                <a:cs typeface="Verdana" panose="020B0604030504040204" pitchFamily="34" charset="0"/>
                <a:sym typeface="Calibri"/>
              </a:rPr>
              <a:t>Taken care of or completed</a:t>
            </a:r>
          </a:p>
          <a:p>
            <a:pPr marL="685800" marR="0" lvl="1" indent="-228600" algn="l" rtl="0">
              <a:lnSpc>
                <a:spcPct val="90000"/>
              </a:lnSpc>
              <a:spcBef>
                <a:spcPts val="500"/>
              </a:spcBef>
              <a:spcAft>
                <a:spcPts val="0"/>
              </a:spcAft>
              <a:buClr>
                <a:schemeClr val="dk1"/>
              </a:buClr>
              <a:buSzPct val="100000"/>
              <a:buFont typeface="Arial"/>
              <a:buChar char="•"/>
            </a:pPr>
            <a:r>
              <a:rPr lang="en-US" sz="2800" b="1" i="0" u="none" strike="noStrike" cap="none" dirty="0">
                <a:solidFill>
                  <a:schemeClr val="dk1"/>
                </a:solidFill>
                <a:ea typeface="Verdana" panose="020B0604030504040204" pitchFamily="34" charset="0"/>
                <a:cs typeface="Verdana" panose="020B0604030504040204" pitchFamily="34" charset="0"/>
                <a:sym typeface="Calibri"/>
              </a:rPr>
              <a:t>What is it? </a:t>
            </a:r>
            <a:endParaRPr lang="en-US" sz="2800" b="1" i="0" u="none" strike="noStrike" cap="none" dirty="0" smtClean="0">
              <a:solidFill>
                <a:schemeClr val="dk1"/>
              </a:solidFill>
              <a:ea typeface="Verdana" panose="020B0604030504040204" pitchFamily="34" charset="0"/>
              <a:cs typeface="Verdana" panose="020B0604030504040204" pitchFamily="34" charset="0"/>
              <a:sym typeface="Calibri"/>
            </a:endParaRPr>
          </a:p>
          <a:p>
            <a:pPr lvl="2" indent="-228600"/>
            <a:r>
              <a:rPr lang="en-US" sz="2800" b="0" i="0" u="none" strike="noStrike" cap="none" dirty="0" smtClean="0">
                <a:solidFill>
                  <a:schemeClr val="dk1"/>
                </a:solidFill>
                <a:ea typeface="Verdana" panose="020B0604030504040204" pitchFamily="34" charset="0"/>
                <a:cs typeface="Verdana" panose="020B0604030504040204" pitchFamily="34" charset="0"/>
                <a:sym typeface="Calibri"/>
              </a:rPr>
              <a:t>Recording </a:t>
            </a:r>
            <a:r>
              <a:rPr lang="en-US" sz="2800" b="0" i="0" u="none" strike="noStrike" cap="none" dirty="0">
                <a:solidFill>
                  <a:schemeClr val="dk1"/>
                </a:solidFill>
                <a:ea typeface="Verdana" panose="020B0604030504040204" pitchFamily="34" charset="0"/>
                <a:cs typeface="Verdana" panose="020B0604030504040204" pitchFamily="34" charset="0"/>
                <a:sym typeface="Calibri"/>
              </a:rPr>
              <a:t>specific details about alarm and who cleared it</a:t>
            </a:r>
          </a:p>
          <a:p>
            <a:pPr marL="685800" marR="0" lvl="1" indent="-228600" algn="l" rtl="0">
              <a:lnSpc>
                <a:spcPct val="90000"/>
              </a:lnSpc>
              <a:spcBef>
                <a:spcPts val="500"/>
              </a:spcBef>
              <a:spcAft>
                <a:spcPts val="0"/>
              </a:spcAft>
              <a:buClr>
                <a:schemeClr val="dk1"/>
              </a:buClr>
              <a:buSzPct val="100000"/>
              <a:buFont typeface="Arial"/>
              <a:buChar char="•"/>
            </a:pPr>
            <a:r>
              <a:rPr lang="en-US" sz="2800" b="1" i="0" u="none" strike="noStrike" cap="none" dirty="0">
                <a:solidFill>
                  <a:schemeClr val="dk1"/>
                </a:solidFill>
                <a:ea typeface="Verdana" panose="020B0604030504040204" pitchFamily="34" charset="0"/>
                <a:cs typeface="Verdana" panose="020B0604030504040204" pitchFamily="34" charset="0"/>
                <a:sym typeface="Calibri"/>
              </a:rPr>
              <a:t>When do we do it?</a:t>
            </a:r>
            <a:r>
              <a:rPr lang="en-US" sz="2800" b="0" i="0" u="none" strike="noStrike" cap="none" dirty="0">
                <a:solidFill>
                  <a:schemeClr val="dk1"/>
                </a:solidFill>
                <a:ea typeface="Verdana" panose="020B0604030504040204" pitchFamily="34" charset="0"/>
                <a:cs typeface="Verdana" panose="020B0604030504040204" pitchFamily="34" charset="0"/>
                <a:sym typeface="Calibri"/>
              </a:rPr>
              <a:t> </a:t>
            </a:r>
            <a:endParaRPr lang="en-US" sz="2800" b="0" i="0" u="none" strike="noStrike" cap="none" dirty="0" smtClean="0">
              <a:solidFill>
                <a:schemeClr val="dk1"/>
              </a:solidFill>
              <a:ea typeface="Verdana" panose="020B0604030504040204" pitchFamily="34" charset="0"/>
              <a:cs typeface="Verdana" panose="020B0604030504040204" pitchFamily="34" charset="0"/>
              <a:sym typeface="Calibri"/>
            </a:endParaRPr>
          </a:p>
          <a:p>
            <a:pPr lvl="2" indent="-228600"/>
            <a:r>
              <a:rPr lang="en-US" sz="2800" b="0" i="0" u="none" strike="noStrike" cap="none" dirty="0" smtClean="0">
                <a:solidFill>
                  <a:schemeClr val="dk1"/>
                </a:solidFill>
                <a:ea typeface="Verdana" panose="020B0604030504040204" pitchFamily="34" charset="0"/>
                <a:cs typeface="Verdana" panose="020B0604030504040204" pitchFamily="34" charset="0"/>
                <a:sym typeface="Calibri"/>
              </a:rPr>
              <a:t>Only </a:t>
            </a:r>
            <a:r>
              <a:rPr lang="en-US" sz="2800" b="0" i="1" u="none" strike="noStrike" cap="none" dirty="0">
                <a:solidFill>
                  <a:schemeClr val="dk1"/>
                </a:solidFill>
                <a:ea typeface="Verdana" panose="020B0604030504040204" pitchFamily="34" charset="0"/>
                <a:cs typeface="Verdana" panose="020B0604030504040204" pitchFamily="34" charset="0"/>
                <a:sym typeface="Calibri"/>
              </a:rPr>
              <a:t>after</a:t>
            </a:r>
            <a:r>
              <a:rPr lang="en-US" sz="2800" b="0" i="0" u="none" strike="noStrike" cap="none" dirty="0">
                <a:solidFill>
                  <a:schemeClr val="dk1"/>
                </a:solidFill>
                <a:ea typeface="Verdana" panose="020B0604030504040204" pitchFamily="34" charset="0"/>
                <a:cs typeface="Verdana" panose="020B0604030504040204" pitchFamily="34" charset="0"/>
                <a:sym typeface="Calibri"/>
              </a:rPr>
              <a:t> cleared by site</a:t>
            </a:r>
          </a:p>
          <a:p>
            <a:pPr marL="685800" marR="0" lvl="1" indent="-228600" algn="l" rtl="0">
              <a:lnSpc>
                <a:spcPct val="90000"/>
              </a:lnSpc>
              <a:spcBef>
                <a:spcPts val="500"/>
              </a:spcBef>
              <a:spcAft>
                <a:spcPts val="0"/>
              </a:spcAft>
              <a:buClr>
                <a:schemeClr val="dk1"/>
              </a:buClr>
              <a:buSzPct val="100000"/>
              <a:buFont typeface="Arial"/>
              <a:buChar char="•"/>
            </a:pPr>
            <a:r>
              <a:rPr lang="en-US" sz="2800" b="1" i="0" u="none" strike="noStrike" cap="none" dirty="0">
                <a:solidFill>
                  <a:schemeClr val="dk1"/>
                </a:solidFill>
                <a:ea typeface="Verdana" panose="020B0604030504040204" pitchFamily="34" charset="0"/>
                <a:cs typeface="Verdana" panose="020B0604030504040204" pitchFamily="34" charset="0"/>
                <a:sym typeface="Calibri"/>
              </a:rPr>
              <a:t>How do we do it? </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388" y="1256551"/>
            <a:ext cx="10841458" cy="987472"/>
          </a:xfrm>
        </p:spPr>
        <p:txBody>
          <a:bodyPr/>
          <a:lstStyle/>
          <a:p>
            <a:r>
              <a:rPr lang="en-US" dirty="0" smtClean="0"/>
              <a:t>Hot Keys</a:t>
            </a:r>
            <a:endParaRPr lang="en-US" dirty="0"/>
          </a:p>
        </p:txBody>
      </p:sp>
      <p:sp>
        <p:nvSpPr>
          <p:cNvPr id="3" name="Text Placeholder 2"/>
          <p:cNvSpPr>
            <a:spLocks noGrp="1"/>
          </p:cNvSpPr>
          <p:nvPr>
            <p:ph type="body" sz="quarter" idx="10"/>
          </p:nvPr>
        </p:nvSpPr>
        <p:spPr/>
        <p:txBody>
          <a:bodyPr/>
          <a:lstStyle/>
          <a:p>
            <a:pPr marL="457200" indent="-457200">
              <a:buFont typeface="Arial" panose="020B0604020202020204" pitchFamily="34" charset="0"/>
              <a:buChar char="•"/>
            </a:pPr>
            <a:r>
              <a:rPr lang="en-US" sz="2400" dirty="0"/>
              <a:t>CTRL + 0: Acknowledge Alarm</a:t>
            </a:r>
          </a:p>
          <a:p>
            <a:pPr marL="457200" indent="-457200">
              <a:buFont typeface="Arial" panose="020B0604020202020204" pitchFamily="34" charset="0"/>
              <a:buChar char="•"/>
            </a:pPr>
            <a:r>
              <a:rPr lang="en-US" sz="2400" dirty="0"/>
              <a:t>Will </a:t>
            </a:r>
            <a:r>
              <a:rPr lang="en-US" sz="2400" dirty="0" smtClean="0"/>
              <a:t>acknowledge all highlighted alarms </a:t>
            </a:r>
            <a:r>
              <a:rPr lang="en-US" sz="2400" dirty="0"/>
              <a:t>in Lenel</a:t>
            </a:r>
          </a:p>
          <a:p>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795" y="3566582"/>
            <a:ext cx="7524750" cy="2343150"/>
          </a:xfrm>
          <a:prstGeom prst="rect">
            <a:avLst/>
          </a:prstGeom>
        </p:spPr>
      </p:pic>
      <p:sp>
        <p:nvSpPr>
          <p:cNvPr id="9" name="TextBox 8"/>
          <p:cNvSpPr txBox="1"/>
          <p:nvPr/>
        </p:nvSpPr>
        <p:spPr>
          <a:xfrm>
            <a:off x="10069083" y="3181093"/>
            <a:ext cx="1467055" cy="584775"/>
          </a:xfrm>
          <a:prstGeom prst="rect">
            <a:avLst/>
          </a:prstGeom>
          <a:noFill/>
        </p:spPr>
        <p:txBody>
          <a:bodyPr wrap="square" rtlCol="0">
            <a:spAutoFit/>
          </a:bodyPr>
          <a:lstStyle/>
          <a:p>
            <a:r>
              <a:rPr lang="en-US" sz="1600" dirty="0"/>
              <a:t>Acknowledge Screen</a:t>
            </a:r>
          </a:p>
        </p:txBody>
      </p:sp>
      <p:sp>
        <p:nvSpPr>
          <p:cNvPr id="7" name="Rectangle 6"/>
          <p:cNvSpPr/>
          <p:nvPr/>
        </p:nvSpPr>
        <p:spPr>
          <a:xfrm>
            <a:off x="5288567" y="5440723"/>
            <a:ext cx="406400" cy="3483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57810" y="5440722"/>
            <a:ext cx="785695" cy="4690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5"/>
          <a:stretch>
            <a:fillRect/>
          </a:stretch>
        </p:blipFill>
        <p:spPr>
          <a:xfrm>
            <a:off x="9983271" y="3765868"/>
            <a:ext cx="1552575" cy="2495550"/>
          </a:xfrm>
          <a:prstGeom prst="rect">
            <a:avLst/>
          </a:prstGeom>
        </p:spPr>
      </p:pic>
    </p:spTree>
    <p:custDataLst>
      <p:tags r:id="rId1"/>
    </p:custDataLst>
    <p:extLst>
      <p:ext uri="{BB962C8B-B14F-4D97-AF65-F5344CB8AC3E}">
        <p14:creationId xmlns:p14="http://schemas.microsoft.com/office/powerpoint/2010/main" val="2469951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Acknowledging the Alarm</a:t>
            </a:r>
            <a:endParaRPr lang="en-US" dirty="0"/>
          </a:p>
        </p:txBody>
      </p:sp>
      <p:sp>
        <p:nvSpPr>
          <p:cNvPr id="3" name="Text Placeholder 2"/>
          <p:cNvSpPr>
            <a:spLocks noGrp="1"/>
          </p:cNvSpPr>
          <p:nvPr>
            <p:ph type="body" sz="quarter" idx="10"/>
          </p:nvPr>
        </p:nvSpPr>
        <p:spPr/>
        <p:txBody>
          <a:bodyPr/>
          <a:lstStyle/>
          <a:p>
            <a:pPr marL="457200" indent="-457200">
              <a:buFont typeface="Arial" panose="020B0604020202020204" pitchFamily="34" charset="0"/>
              <a:buChar char="•"/>
            </a:pPr>
            <a:r>
              <a:rPr lang="en-US" sz="2400" dirty="0"/>
              <a:t>Step 6: Acknowledge </a:t>
            </a:r>
          </a:p>
          <a:p>
            <a:pPr marL="914171" lvl="1" indent="-457200">
              <a:buFont typeface="Arial" panose="020B0604020202020204" pitchFamily="34" charset="0"/>
              <a:buChar char="•"/>
            </a:pPr>
            <a:r>
              <a:rPr lang="en-US" sz="2000" dirty="0"/>
              <a:t>CTRL + 0</a:t>
            </a:r>
          </a:p>
          <a:p>
            <a:pPr marL="1371142" lvl="2" indent="-457200">
              <a:buFont typeface="Arial" panose="020B0604020202020204" pitchFamily="34" charset="0"/>
              <a:buChar char="•"/>
            </a:pPr>
            <a:r>
              <a:rPr lang="en-US" sz="2000" dirty="0"/>
              <a:t>Responder Type (Dropdown)</a:t>
            </a:r>
          </a:p>
          <a:p>
            <a:pPr marL="1371142" lvl="2" indent="-457200">
              <a:buFont typeface="Arial" panose="020B0604020202020204" pitchFamily="34" charset="0"/>
              <a:buChar char="•"/>
            </a:pPr>
            <a:r>
              <a:rPr lang="en-US" sz="2000" dirty="0"/>
              <a:t>Alarm Cause (Dropdown</a:t>
            </a:r>
            <a:r>
              <a:rPr lang="en-US" sz="2000" dirty="0" smtClean="0"/>
              <a:t>)</a:t>
            </a:r>
          </a:p>
          <a:p>
            <a:pPr marL="914171" lvl="1" indent="-457200">
              <a:buFont typeface="Arial" panose="020B0604020202020204" pitchFamily="34" charset="0"/>
              <a:buChar char="•"/>
            </a:pPr>
            <a:r>
              <a:rPr lang="en-US" sz="2400" dirty="0" smtClean="0"/>
              <a:t>If a Priority Alarm, “Device </a:t>
            </a:r>
            <a:br>
              <a:rPr lang="en-US" sz="2400" dirty="0" smtClean="0"/>
            </a:br>
            <a:r>
              <a:rPr lang="en-US" sz="2400" dirty="0" smtClean="0"/>
              <a:t>Confirmed” and the “Badge </a:t>
            </a:r>
            <a:br>
              <a:rPr lang="en-US" sz="2400" dirty="0" smtClean="0"/>
            </a:br>
            <a:r>
              <a:rPr lang="en-US" sz="2400" dirty="0" smtClean="0"/>
              <a:t>Scanned” check boxes.</a:t>
            </a:r>
            <a:endParaRPr lang="en-US" sz="2400" dirty="0"/>
          </a:p>
        </p:txBody>
      </p:sp>
      <p:cxnSp>
        <p:nvCxnSpPr>
          <p:cNvPr id="6" name="Straight Arrow Connector 5"/>
          <p:cNvCxnSpPr/>
          <p:nvPr/>
        </p:nvCxnSpPr>
        <p:spPr>
          <a:xfrm flipV="1">
            <a:off x="2859088" y="2361031"/>
            <a:ext cx="6481812" cy="6488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a:stretch>
            <a:fillRect/>
          </a:stretch>
        </p:blipFill>
        <p:spPr>
          <a:xfrm>
            <a:off x="7543521" y="2676527"/>
            <a:ext cx="1552575" cy="1504950"/>
          </a:xfrm>
          <a:prstGeom prst="rect">
            <a:avLst/>
          </a:prstGeom>
        </p:spPr>
      </p:pic>
      <p:cxnSp>
        <p:nvCxnSpPr>
          <p:cNvPr id="14" name="Straight Arrow Connector 13"/>
          <p:cNvCxnSpPr/>
          <p:nvPr/>
        </p:nvCxnSpPr>
        <p:spPr>
          <a:xfrm flipV="1">
            <a:off x="5392738" y="3296378"/>
            <a:ext cx="1995033" cy="838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5"/>
          <a:stretch>
            <a:fillRect/>
          </a:stretch>
        </p:blipFill>
        <p:spPr>
          <a:xfrm>
            <a:off x="5822488" y="3468737"/>
            <a:ext cx="1323975" cy="1057275"/>
          </a:xfrm>
          <a:prstGeom prst="rect">
            <a:avLst/>
          </a:prstGeom>
        </p:spPr>
      </p:pic>
      <p:cxnSp>
        <p:nvCxnSpPr>
          <p:cNvPr id="17" name="Straight Arrow Connector 16"/>
          <p:cNvCxnSpPr/>
          <p:nvPr/>
        </p:nvCxnSpPr>
        <p:spPr>
          <a:xfrm flipV="1">
            <a:off x="5011738" y="3799306"/>
            <a:ext cx="772484" cy="1059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a:stretch>
            <a:fillRect/>
          </a:stretch>
        </p:blipFill>
        <p:spPr>
          <a:xfrm>
            <a:off x="9493154" y="2181226"/>
            <a:ext cx="2225955" cy="3577915"/>
          </a:xfrm>
          <a:prstGeom prst="rect">
            <a:avLst/>
          </a:prstGeom>
        </p:spPr>
      </p:pic>
      <p:cxnSp>
        <p:nvCxnSpPr>
          <p:cNvPr id="18" name="Straight Arrow Connector 17"/>
          <p:cNvCxnSpPr/>
          <p:nvPr/>
        </p:nvCxnSpPr>
        <p:spPr>
          <a:xfrm flipV="1">
            <a:off x="5011738" y="4270009"/>
            <a:ext cx="4596719" cy="5632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011738" y="4550715"/>
            <a:ext cx="4596719" cy="28254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42144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r="5319" b="13177"/>
          <a:stretch/>
        </p:blipFill>
        <p:spPr>
          <a:xfrm>
            <a:off x="554275" y="1867295"/>
            <a:ext cx="11152691" cy="3867381"/>
          </a:xfrm>
          <a:prstGeom prst="rect">
            <a:avLst/>
          </a:prstGeom>
        </p:spPr>
      </p:pic>
    </p:spTree>
    <p:custDataLst>
      <p:tags r:id="rId1"/>
    </p:custDataLst>
    <p:extLst>
      <p:ext uri="{BB962C8B-B14F-4D97-AF65-F5344CB8AC3E}">
        <p14:creationId xmlns:p14="http://schemas.microsoft.com/office/powerpoint/2010/main" val="18490084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title"/>
          </p:nvPr>
        </p:nvSpPr>
        <p:spPr>
          <a:prstGeom prst="rect">
            <a:avLst/>
          </a:prstGeom>
          <a:noFill/>
          <a:ln>
            <a:noFill/>
          </a:ln>
        </p:spPr>
        <p:txBody>
          <a:bodyPr wrap="square" lIns="91425" tIns="45700" rIns="91425" bIns="45700" anchor="ctr" anchorCtr="0">
            <a:noAutofit/>
          </a:bodyPr>
          <a:lstStyle/>
          <a:p>
            <a:pPr marL="0" marR="0" lvl="0" indent="-203200" algn="l" rtl="0">
              <a:lnSpc>
                <a:spcPct val="90000"/>
              </a:lnSpc>
              <a:spcBef>
                <a:spcPts val="0"/>
              </a:spcBef>
              <a:buClr>
                <a:schemeClr val="dk1"/>
              </a:buClr>
              <a:buSzPct val="100000"/>
              <a:buFont typeface="Calibri"/>
              <a:buNone/>
            </a:pPr>
            <a:r>
              <a:rPr lang="en-US" sz="5400" b="0" i="0" u="none" strike="noStrike" cap="none" dirty="0">
                <a:solidFill>
                  <a:schemeClr val="accent1"/>
                </a:solidFill>
                <a:ea typeface="Verdana" panose="020B0604030504040204" pitchFamily="34" charset="0"/>
                <a:cs typeface="Verdana" panose="020B0604030504040204" pitchFamily="34" charset="0"/>
                <a:sym typeface="Calibri"/>
              </a:rPr>
              <a:t>Learning Objectives</a:t>
            </a:r>
          </a:p>
        </p:txBody>
      </p:sp>
      <p:sp>
        <p:nvSpPr>
          <p:cNvPr id="44" name="Shape 44"/>
          <p:cNvSpPr txBox="1">
            <a:spLocks noGrp="1"/>
          </p:cNvSpPr>
          <p:nvPr>
            <p:ph type="body" sz="quarter" idx="10"/>
          </p:nvPr>
        </p:nvSpPr>
        <p:spPr>
          <a:xfrm>
            <a:off x="694388" y="2390052"/>
            <a:ext cx="11033324" cy="3519681"/>
          </a:xfrm>
          <a:prstGeom prst="rect">
            <a:avLst/>
          </a:prstGeom>
          <a:noFill/>
          <a:ln>
            <a:noFill/>
          </a:ln>
        </p:spPr>
        <p:txBody>
          <a:bodyPr wrap="square" lIns="91425" tIns="45700" rIns="91425" bIns="45700" anchor="t" anchorCtr="0">
            <a:noAutofit/>
          </a:bodyPr>
          <a:lstStyle/>
          <a:p>
            <a:pPr marL="0" marR="0" lvl="1" indent="-228600" algn="l" rtl="0">
              <a:lnSpc>
                <a:spcPct val="90000"/>
              </a:lnSpc>
              <a:spcBef>
                <a:spcPts val="500"/>
              </a:spcBef>
              <a:buClr>
                <a:schemeClr val="dk1"/>
              </a:buClr>
              <a:buSzPct val="100000"/>
              <a:buFont typeface="Arial"/>
              <a:buNone/>
            </a:pPr>
            <a:r>
              <a:rPr lang="en-US" sz="2400" b="0" i="0" u="none" strike="noStrike" cap="none" dirty="0" smtClean="0">
                <a:solidFill>
                  <a:schemeClr val="tx1">
                    <a:lumMod val="75000"/>
                  </a:schemeClr>
                </a:solidFill>
                <a:ea typeface="Verdana" panose="020B0604030504040204" pitchFamily="34" charset="0"/>
                <a:cs typeface="Verdana" panose="020B0604030504040204" pitchFamily="34" charset="0"/>
                <a:sym typeface="Calibri"/>
              </a:rPr>
              <a:t>By the end of this session, you will obtain a deeper understanding </a:t>
            </a:r>
            <a:r>
              <a:rPr lang="en-US" sz="2400" dirty="0" smtClean="0">
                <a:solidFill>
                  <a:schemeClr val="tx1">
                    <a:lumMod val="75000"/>
                  </a:schemeClr>
                </a:solidFill>
                <a:ea typeface="Verdana" panose="020B0604030504040204" pitchFamily="34" charset="0"/>
                <a:cs typeface="Verdana" panose="020B0604030504040204" pitchFamily="34" charset="0"/>
                <a:sym typeface="Calibri"/>
              </a:rPr>
              <a:t>of:</a:t>
            </a:r>
            <a:r>
              <a:rPr lang="en-US" sz="2400" dirty="0">
                <a:solidFill>
                  <a:schemeClr val="tx1">
                    <a:lumMod val="75000"/>
                  </a:schemeClr>
                </a:solidFill>
                <a:ea typeface="Verdana" panose="020B0604030504040204" pitchFamily="34" charset="0"/>
                <a:cs typeface="Verdana" panose="020B0604030504040204" pitchFamily="34" charset="0"/>
                <a:sym typeface="Calibri"/>
              </a:rPr>
              <a:t/>
            </a:r>
            <a:br>
              <a:rPr lang="en-US" sz="2400" dirty="0">
                <a:solidFill>
                  <a:schemeClr val="tx1">
                    <a:lumMod val="75000"/>
                  </a:schemeClr>
                </a:solidFill>
                <a:ea typeface="Verdana" panose="020B0604030504040204" pitchFamily="34" charset="0"/>
                <a:cs typeface="Verdana" panose="020B0604030504040204" pitchFamily="34" charset="0"/>
                <a:sym typeface="Calibri"/>
              </a:rPr>
            </a:br>
            <a:endParaRPr lang="en-US" sz="2400" dirty="0">
              <a:solidFill>
                <a:schemeClr val="tx1">
                  <a:lumMod val="75000"/>
                </a:schemeClr>
              </a:solidFill>
              <a:ea typeface="Verdana" panose="020B0604030504040204" pitchFamily="34" charset="0"/>
              <a:cs typeface="Verdana" panose="020B0604030504040204" pitchFamily="34" charset="0"/>
              <a:sym typeface="Calibri"/>
            </a:endParaRPr>
          </a:p>
          <a:p>
            <a:pPr marL="0" marR="0" lvl="1" indent="-228600" algn="l" rtl="0">
              <a:lnSpc>
                <a:spcPct val="90000"/>
              </a:lnSpc>
              <a:spcBef>
                <a:spcPts val="500"/>
              </a:spcBef>
              <a:buClr>
                <a:schemeClr val="dk1"/>
              </a:buClr>
              <a:buSzPct val="100000"/>
              <a:buFont typeface="Arial"/>
              <a:buNone/>
            </a:pPr>
            <a:r>
              <a:rPr lang="en-US" sz="2400" b="0" i="0" u="none" strike="noStrike" cap="none" dirty="0" smtClean="0">
                <a:solidFill>
                  <a:schemeClr val="tx1">
                    <a:lumMod val="75000"/>
                  </a:schemeClr>
                </a:solidFill>
                <a:ea typeface="Verdana" panose="020B0604030504040204" pitchFamily="34" charset="0"/>
                <a:cs typeface="Verdana" panose="020B0604030504040204" pitchFamily="34" charset="0"/>
                <a:sym typeface="Calibri"/>
              </a:rPr>
              <a:t>The Life Cycle of an Alarm </a:t>
            </a:r>
          </a:p>
          <a:p>
            <a:pPr marL="1028700" lvl="3" indent="-342900"/>
            <a:r>
              <a:rPr lang="en-US" sz="2400" dirty="0" smtClean="0">
                <a:solidFill>
                  <a:schemeClr val="tx1">
                    <a:lumMod val="75000"/>
                  </a:schemeClr>
                </a:solidFill>
                <a:ea typeface="Verdana" panose="020B0604030504040204" pitchFamily="34" charset="0"/>
                <a:cs typeface="Verdana" panose="020B0604030504040204" pitchFamily="34" charset="0"/>
              </a:rPr>
              <a:t>In-Progressing</a:t>
            </a:r>
          </a:p>
          <a:p>
            <a:pPr marL="1028700" lvl="3" indent="-342900"/>
            <a:r>
              <a:rPr lang="en-US" sz="2400" dirty="0" smtClean="0">
                <a:solidFill>
                  <a:schemeClr val="tx1">
                    <a:lumMod val="75000"/>
                  </a:schemeClr>
                </a:solidFill>
                <a:ea typeface="Verdana" panose="020B0604030504040204" pitchFamily="34" charset="0"/>
                <a:cs typeface="Verdana" panose="020B0604030504040204" pitchFamily="34" charset="0"/>
              </a:rPr>
              <a:t>Dispatching</a:t>
            </a:r>
          </a:p>
          <a:p>
            <a:pPr marL="1028700" lvl="3" indent="-342900"/>
            <a:r>
              <a:rPr lang="en-US" sz="2400" dirty="0" smtClean="0">
                <a:solidFill>
                  <a:schemeClr val="tx1">
                    <a:lumMod val="75000"/>
                  </a:schemeClr>
                </a:solidFill>
                <a:ea typeface="Verdana" panose="020B0604030504040204" pitchFamily="34" charset="0"/>
                <a:cs typeface="Verdana" panose="020B0604030504040204" pitchFamily="34" charset="0"/>
              </a:rPr>
              <a:t>Logging Contact </a:t>
            </a:r>
            <a:r>
              <a:rPr lang="en-US" sz="2400" dirty="0">
                <a:solidFill>
                  <a:schemeClr val="tx1">
                    <a:lumMod val="75000"/>
                  </a:schemeClr>
                </a:solidFill>
                <a:ea typeface="Verdana" panose="020B0604030504040204" pitchFamily="34" charset="0"/>
                <a:cs typeface="Verdana" panose="020B0604030504040204" pitchFamily="34" charset="0"/>
              </a:rPr>
              <a:t>A</a:t>
            </a:r>
            <a:r>
              <a:rPr lang="en-US" sz="2400" dirty="0" smtClean="0">
                <a:solidFill>
                  <a:schemeClr val="tx1">
                    <a:lumMod val="75000"/>
                  </a:schemeClr>
                </a:solidFill>
                <a:ea typeface="Verdana" panose="020B0604030504040204" pitchFamily="34" charset="0"/>
                <a:cs typeface="Verdana" panose="020B0604030504040204" pitchFamily="34" charset="0"/>
              </a:rPr>
              <a:t>ttempts</a:t>
            </a:r>
          </a:p>
          <a:p>
            <a:pPr marL="1028700" lvl="3" indent="-342900"/>
            <a:r>
              <a:rPr lang="en-US" sz="2400" dirty="0" smtClean="0">
                <a:solidFill>
                  <a:schemeClr val="tx1">
                    <a:lumMod val="75000"/>
                  </a:schemeClr>
                </a:solidFill>
                <a:ea typeface="Verdana" panose="020B0604030504040204" pitchFamily="34" charset="0"/>
                <a:cs typeface="Verdana" panose="020B0604030504040204" pitchFamily="34" charset="0"/>
              </a:rPr>
              <a:t>Updating</a:t>
            </a:r>
          </a:p>
          <a:p>
            <a:pPr marL="1028700" lvl="3" indent="-342900"/>
            <a:r>
              <a:rPr lang="en-US" sz="2400" dirty="0" smtClean="0">
                <a:solidFill>
                  <a:schemeClr val="tx1">
                    <a:lumMod val="75000"/>
                  </a:schemeClr>
                </a:solidFill>
                <a:ea typeface="Verdana" panose="020B0604030504040204" pitchFamily="34" charset="0"/>
                <a:cs typeface="Verdana" panose="020B0604030504040204" pitchFamily="34" charset="0"/>
              </a:rPr>
              <a:t>Acknowledging</a:t>
            </a:r>
          </a:p>
          <a:p>
            <a:pPr marL="1028700" lvl="3" indent="-342900"/>
            <a:endParaRPr lang="en-US" sz="2400" dirty="0" smtClean="0">
              <a:solidFill>
                <a:schemeClr val="tx1">
                  <a:lumMod val="75000"/>
                </a:schemeClr>
              </a:solidFill>
            </a:endParaRPr>
          </a:p>
          <a:p>
            <a:pPr marL="1028700" lvl="3" indent="-342900"/>
            <a:endParaRPr sz="2400" b="0" i="0" u="none" strike="noStrike" cap="none" dirty="0">
              <a:solidFill>
                <a:schemeClr val="tx1">
                  <a:lumMod val="75000"/>
                </a:schemeClr>
              </a:solidFill>
              <a:latin typeface="Calibri"/>
              <a:ea typeface="Calibri"/>
              <a:cs typeface="Calibri"/>
              <a:sym typeface="Calibri"/>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4"/>
          <a:stretch>
            <a:fillRect/>
          </a:stretch>
        </p:blipFill>
        <p:spPr>
          <a:xfrm>
            <a:off x="8984813" y="1857156"/>
            <a:ext cx="2167287" cy="3727077"/>
          </a:xfrm>
          <a:prstGeom prst="rect">
            <a:avLst/>
          </a:prstGeom>
        </p:spPr>
      </p:pic>
      <p:sp>
        <p:nvSpPr>
          <p:cNvPr id="2" name="Title 1"/>
          <p:cNvSpPr>
            <a:spLocks noGrp="1"/>
          </p:cNvSpPr>
          <p:nvPr>
            <p:ph type="title"/>
          </p:nvPr>
        </p:nvSpPr>
        <p:spPr>
          <a:xfrm>
            <a:off x="749880" y="1363420"/>
            <a:ext cx="1416482" cy="987472"/>
          </a:xfrm>
        </p:spPr>
        <p:txBody>
          <a:bodyPr/>
          <a:lstStyle/>
          <a:p>
            <a:r>
              <a:rPr lang="en-US" sz="3000" dirty="0" smtClean="0">
                <a:ea typeface="Verdana" panose="020B0604030504040204" pitchFamily="34" charset="0"/>
                <a:cs typeface="Verdana" panose="020B0604030504040204" pitchFamily="34" charset="0"/>
              </a:rPr>
              <a:t>Policy</a:t>
            </a:r>
            <a:endParaRPr lang="en-US" sz="3000" dirty="0">
              <a:ea typeface="Verdana" panose="020B0604030504040204" pitchFamily="34" charset="0"/>
              <a:cs typeface="Verdana" panose="020B0604030504040204" pitchFamily="34" charset="0"/>
            </a:endParaRPr>
          </a:p>
        </p:txBody>
      </p:sp>
      <p:sp>
        <p:nvSpPr>
          <p:cNvPr id="3" name="Text Placeholder 2"/>
          <p:cNvSpPr>
            <a:spLocks noGrp="1"/>
          </p:cNvSpPr>
          <p:nvPr>
            <p:ph type="body" idx="4294967295"/>
          </p:nvPr>
        </p:nvSpPr>
        <p:spPr>
          <a:xfrm>
            <a:off x="632650" y="2194911"/>
            <a:ext cx="7424962" cy="2178816"/>
          </a:xfrm>
          <a:prstGeom prst="rect">
            <a:avLst/>
          </a:prstGeom>
        </p:spPr>
        <p:txBody>
          <a:bodyPr/>
          <a:lstStyle/>
          <a:p>
            <a:pPr marL="152400" indent="0">
              <a:buNone/>
            </a:pPr>
            <a:r>
              <a:rPr lang="en-US" sz="1800" dirty="0" smtClean="0">
                <a:latin typeface="+mj-lt"/>
                <a:ea typeface="Verdana" panose="020B0604030504040204" pitchFamily="34" charset="0"/>
                <a:cs typeface="Verdana" panose="020B0604030504040204" pitchFamily="34" charset="0"/>
              </a:rPr>
              <a:t>Amazon Corporate Security (ACS) acknowledges </a:t>
            </a:r>
            <a:r>
              <a:rPr lang="en-US" sz="1800" dirty="0">
                <a:latin typeface="+mj-lt"/>
                <a:ea typeface="Verdana" panose="020B0604030504040204" pitchFamily="34" charset="0"/>
                <a:cs typeface="Verdana" panose="020B0604030504040204" pitchFamily="34" charset="0"/>
              </a:rPr>
              <a:t>all alarms </a:t>
            </a:r>
            <a:r>
              <a:rPr lang="en-US" sz="1800" dirty="0" smtClean="0">
                <a:latin typeface="+mj-lt"/>
                <a:ea typeface="Verdana" panose="020B0604030504040204" pitchFamily="34" charset="0"/>
                <a:cs typeface="Verdana" panose="020B0604030504040204" pitchFamily="34" charset="0"/>
              </a:rPr>
              <a:t>using the Hotkeys program found in the Software Center and the Alarm Acknowledger script found in the ACS-Back shared drive.</a:t>
            </a:r>
            <a:r>
              <a:rPr lang="pt-BR" sz="1800" dirty="0" smtClean="0"/>
              <a:t/>
            </a:r>
            <a:br>
              <a:rPr lang="pt-BR" sz="1800" dirty="0" smtClean="0"/>
            </a:br>
            <a:endParaRPr lang="en-US" sz="1800" dirty="0"/>
          </a:p>
        </p:txBody>
      </p:sp>
      <p:pic>
        <p:nvPicPr>
          <p:cNvPr id="4" name="Picture 3"/>
          <p:cNvPicPr>
            <a:picLocks noChangeAspect="1"/>
          </p:cNvPicPr>
          <p:nvPr/>
        </p:nvPicPr>
        <p:blipFill>
          <a:blip r:embed="rId5"/>
          <a:stretch>
            <a:fillRect/>
          </a:stretch>
        </p:blipFill>
        <p:spPr>
          <a:xfrm>
            <a:off x="749880" y="3182383"/>
            <a:ext cx="8001000" cy="2886075"/>
          </a:xfrm>
          <a:prstGeom prst="rect">
            <a:avLst/>
          </a:prstGeom>
        </p:spPr>
      </p:pic>
      <p:pic>
        <p:nvPicPr>
          <p:cNvPr id="5" name="Picture 4"/>
          <p:cNvPicPr>
            <a:picLocks noChangeAspect="1"/>
          </p:cNvPicPr>
          <p:nvPr/>
        </p:nvPicPr>
        <p:blipFill>
          <a:blip r:embed="rId6"/>
          <a:stretch>
            <a:fillRect/>
          </a:stretch>
        </p:blipFill>
        <p:spPr>
          <a:xfrm>
            <a:off x="4750380" y="4011058"/>
            <a:ext cx="5553075" cy="2057400"/>
          </a:xfrm>
          <a:prstGeom prst="rect">
            <a:avLst/>
          </a:prstGeom>
        </p:spPr>
      </p:pic>
    </p:spTree>
    <p:custDataLst>
      <p:tags r:id="rId1"/>
    </p:custDataLst>
    <p:extLst>
      <p:ext uri="{BB962C8B-B14F-4D97-AF65-F5344CB8AC3E}">
        <p14:creationId xmlns:p14="http://schemas.microsoft.com/office/powerpoint/2010/main" val="231314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1" name="Shape 51"/>
          <p:cNvSpPr txBox="1">
            <a:spLocks noGrp="1"/>
          </p:cNvSpPr>
          <p:nvPr>
            <p:ph type="title"/>
          </p:nvPr>
        </p:nvSpPr>
        <p:spPr>
          <a:xfrm>
            <a:off x="774125" y="1282561"/>
            <a:ext cx="10841458" cy="987472"/>
          </a:xfrm>
          <a:prstGeom prst="rect">
            <a:avLst/>
          </a:prstGeom>
          <a:noFill/>
          <a:ln>
            <a:noFill/>
          </a:ln>
        </p:spPr>
        <p:txBody>
          <a:bodyPr wrap="square" lIns="91425" tIns="45700" rIns="91425" bIns="45700" anchor="ctr" anchorCtr="0">
            <a:noAutofit/>
          </a:bodyPr>
          <a:lstStyle/>
          <a:p>
            <a:pPr marL="0" marR="0" lvl="0" indent="-203200" algn="l" rtl="0">
              <a:lnSpc>
                <a:spcPct val="90000"/>
              </a:lnSpc>
              <a:spcBef>
                <a:spcPts val="0"/>
              </a:spcBef>
              <a:buClr>
                <a:schemeClr val="dk1"/>
              </a:buClr>
              <a:buSzPct val="100000"/>
              <a:buFont typeface="Calibri"/>
              <a:buNone/>
            </a:pPr>
            <a:r>
              <a:rPr lang="en-US" sz="3000" b="0" i="0" u="none" strike="noStrike" cap="none" dirty="0">
                <a:solidFill>
                  <a:schemeClr val="accent1"/>
                </a:solidFill>
                <a:ea typeface="Verdana" panose="020B0604030504040204" pitchFamily="34" charset="0"/>
                <a:cs typeface="Verdana" panose="020B0604030504040204" pitchFamily="34" charset="0"/>
                <a:sym typeface="Calibri"/>
              </a:rPr>
              <a:t>“In-Progressing” an Alarm</a:t>
            </a:r>
          </a:p>
        </p:txBody>
      </p:sp>
      <p:sp>
        <p:nvSpPr>
          <p:cNvPr id="52" name="Shape 52"/>
          <p:cNvSpPr txBox="1">
            <a:spLocks noGrp="1"/>
          </p:cNvSpPr>
          <p:nvPr>
            <p:ph type="body" idx="4294967295"/>
          </p:nvPr>
        </p:nvSpPr>
        <p:spPr>
          <a:xfrm>
            <a:off x="774125" y="2270033"/>
            <a:ext cx="9750784" cy="3035300"/>
          </a:xfrm>
          <a:prstGeom prst="rect">
            <a:avLst/>
          </a:prstGeom>
          <a:noFill/>
          <a:ln>
            <a:noFill/>
          </a:ln>
        </p:spPr>
        <p:txBody>
          <a:bodyPr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1" i="0" u="none" strike="noStrike" cap="none" dirty="0">
                <a:solidFill>
                  <a:schemeClr val="dk1"/>
                </a:solidFill>
                <a:ea typeface="Verdana" panose="020B0604030504040204" pitchFamily="34" charset="0"/>
                <a:cs typeface="Verdana" panose="020B0604030504040204" pitchFamily="34" charset="0"/>
                <a:sym typeface="Calibri"/>
              </a:rPr>
              <a:t>What is it? </a:t>
            </a:r>
            <a:endParaRPr lang="en-US" sz="2800" b="1" i="0" u="none" strike="noStrike" cap="none" dirty="0" smtClean="0">
              <a:solidFill>
                <a:schemeClr val="dk1"/>
              </a:solidFill>
              <a:ea typeface="Verdana" panose="020B0604030504040204" pitchFamily="34" charset="0"/>
              <a:cs typeface="Verdana" panose="020B0604030504040204" pitchFamily="34" charset="0"/>
              <a:sym typeface="Calibri"/>
            </a:endParaRPr>
          </a:p>
          <a:p>
            <a:pPr lvl="1" indent="-228600">
              <a:spcBef>
                <a:spcPts val="0"/>
              </a:spcBef>
            </a:pPr>
            <a:r>
              <a:rPr lang="en-US" sz="2800" b="0" i="0" u="none" strike="noStrike" cap="none" dirty="0" smtClean="0">
                <a:solidFill>
                  <a:schemeClr val="dk1"/>
                </a:solidFill>
                <a:ea typeface="Verdana" panose="020B0604030504040204" pitchFamily="34" charset="0"/>
                <a:cs typeface="Verdana" panose="020B0604030504040204" pitchFamily="34" charset="0"/>
                <a:sym typeface="Calibri"/>
              </a:rPr>
              <a:t>Takes </a:t>
            </a:r>
            <a:r>
              <a:rPr lang="en-US" sz="2800" b="0" i="0" u="none" strike="noStrike" cap="none" dirty="0">
                <a:solidFill>
                  <a:schemeClr val="dk1"/>
                </a:solidFill>
                <a:ea typeface="Verdana" panose="020B0604030504040204" pitchFamily="34" charset="0"/>
                <a:cs typeface="Verdana" panose="020B0604030504040204" pitchFamily="34" charset="0"/>
                <a:sym typeface="Calibri"/>
              </a:rPr>
              <a:t>responsibility for the alarm</a:t>
            </a:r>
          </a:p>
          <a:p>
            <a:pPr marL="228600" marR="0" lvl="0" indent="-228600" algn="l" rtl="0">
              <a:lnSpc>
                <a:spcPct val="90000"/>
              </a:lnSpc>
              <a:spcBef>
                <a:spcPts val="1000"/>
              </a:spcBef>
              <a:spcAft>
                <a:spcPts val="0"/>
              </a:spcAft>
              <a:buClr>
                <a:schemeClr val="dk1"/>
              </a:buClr>
              <a:buSzPct val="100000"/>
              <a:buFont typeface="Arial"/>
              <a:buChar char="•"/>
            </a:pPr>
            <a:r>
              <a:rPr lang="en-US" sz="2800" b="1" i="0" u="none" strike="noStrike" cap="none" dirty="0">
                <a:solidFill>
                  <a:schemeClr val="dk1"/>
                </a:solidFill>
                <a:ea typeface="Verdana" panose="020B0604030504040204" pitchFamily="34" charset="0"/>
                <a:cs typeface="Verdana" panose="020B0604030504040204" pitchFamily="34" charset="0"/>
                <a:sym typeface="Calibri"/>
              </a:rPr>
              <a:t>When do we do it?</a:t>
            </a:r>
            <a:r>
              <a:rPr lang="en-US" sz="2800" b="0" i="0" u="none" strike="noStrike" cap="none" dirty="0">
                <a:solidFill>
                  <a:schemeClr val="dk1"/>
                </a:solidFill>
                <a:ea typeface="Verdana" panose="020B0604030504040204" pitchFamily="34" charset="0"/>
                <a:cs typeface="Verdana" panose="020B0604030504040204" pitchFamily="34" charset="0"/>
                <a:sym typeface="Calibri"/>
              </a:rPr>
              <a:t> </a:t>
            </a:r>
            <a:endParaRPr lang="en-US" sz="2800" b="0" i="0" u="none" strike="noStrike" cap="none" dirty="0" smtClean="0">
              <a:solidFill>
                <a:schemeClr val="dk1"/>
              </a:solidFill>
              <a:ea typeface="Verdana" panose="020B0604030504040204" pitchFamily="34" charset="0"/>
              <a:cs typeface="Verdana" panose="020B0604030504040204" pitchFamily="34" charset="0"/>
              <a:sym typeface="Calibri"/>
            </a:endParaRPr>
          </a:p>
          <a:p>
            <a:pPr lvl="1" indent="-228600">
              <a:spcBef>
                <a:spcPts val="1000"/>
              </a:spcBef>
            </a:pPr>
            <a:r>
              <a:rPr lang="en-US" sz="2800" b="0" i="0" u="none" strike="noStrike" cap="none" dirty="0" smtClean="0">
                <a:solidFill>
                  <a:schemeClr val="dk1"/>
                </a:solidFill>
                <a:ea typeface="Verdana" panose="020B0604030504040204" pitchFamily="34" charset="0"/>
                <a:cs typeface="Verdana" panose="020B0604030504040204" pitchFamily="34" charset="0"/>
                <a:sym typeface="Calibri"/>
              </a:rPr>
              <a:t>When </a:t>
            </a:r>
            <a:r>
              <a:rPr lang="en-US" sz="2800" b="0" i="0" u="none" strike="noStrike" cap="none" dirty="0">
                <a:solidFill>
                  <a:schemeClr val="dk1"/>
                </a:solidFill>
                <a:ea typeface="Verdana" panose="020B0604030504040204" pitchFamily="34" charset="0"/>
                <a:cs typeface="Verdana" panose="020B0604030504040204" pitchFamily="34" charset="0"/>
                <a:sym typeface="Calibri"/>
              </a:rPr>
              <a:t>you are actively aware of and preparing to dispatch but prior to actual </a:t>
            </a:r>
            <a:r>
              <a:rPr lang="en-US" sz="2800" b="0" i="0" u="none" strike="noStrike" cap="none" dirty="0" smtClean="0">
                <a:solidFill>
                  <a:schemeClr val="dk1"/>
                </a:solidFill>
                <a:ea typeface="Verdana" panose="020B0604030504040204" pitchFamily="34" charset="0"/>
                <a:cs typeface="Verdana" panose="020B0604030504040204" pitchFamily="34" charset="0"/>
                <a:sym typeface="Calibri"/>
              </a:rPr>
              <a:t>dispatch</a:t>
            </a:r>
            <a:endParaRPr lang="en-US" sz="2800" b="0" i="0" u="none" strike="noStrike" cap="none" dirty="0">
              <a:solidFill>
                <a:schemeClr val="dk1"/>
              </a:solidFill>
              <a:ea typeface="Verdana" panose="020B0604030504040204" pitchFamily="34" charset="0"/>
              <a:cs typeface="Verdana" panose="020B0604030504040204" pitchFamily="34" charset="0"/>
              <a:sym typeface="Calibri"/>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Hot Keys</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4445" y="2949296"/>
            <a:ext cx="7524750" cy="2343150"/>
          </a:xfrm>
          <a:prstGeom prst="rect">
            <a:avLst/>
          </a:prstGeom>
        </p:spPr>
      </p:pic>
      <p:sp>
        <p:nvSpPr>
          <p:cNvPr id="6" name="Rectangle 5"/>
          <p:cNvSpPr/>
          <p:nvPr/>
        </p:nvSpPr>
        <p:spPr>
          <a:xfrm>
            <a:off x="6939418" y="4847772"/>
            <a:ext cx="406400" cy="3483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709038" y="4499429"/>
            <a:ext cx="406400" cy="3483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616582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Shape 63"/>
          <p:cNvPicPr preferRelativeResize="0"/>
          <p:nvPr/>
        </p:nvPicPr>
        <p:blipFill rotWithShape="1">
          <a:blip r:embed="rId4">
            <a:alphaModFix/>
          </a:blip>
          <a:srcRect/>
          <a:stretch/>
        </p:blipFill>
        <p:spPr>
          <a:xfrm>
            <a:off x="409668" y="3232542"/>
            <a:ext cx="11521021" cy="2978319"/>
          </a:xfrm>
          <a:prstGeom prst="rect">
            <a:avLst/>
          </a:prstGeom>
          <a:noFill/>
          <a:ln>
            <a:noFill/>
          </a:ln>
        </p:spPr>
      </p:pic>
      <p:sp>
        <p:nvSpPr>
          <p:cNvPr id="64" name="Shape 64"/>
          <p:cNvSpPr txBox="1">
            <a:spLocks noGrp="1"/>
          </p:cNvSpPr>
          <p:nvPr>
            <p:ph type="title"/>
          </p:nvPr>
        </p:nvSpPr>
        <p:spPr>
          <a:xfrm>
            <a:off x="409668" y="1037892"/>
            <a:ext cx="4477642" cy="987472"/>
          </a:xfrm>
          <a:prstGeom prst="rect">
            <a:avLst/>
          </a:prstGeom>
          <a:noFill/>
          <a:ln>
            <a:noFill/>
          </a:ln>
        </p:spPr>
        <p:txBody>
          <a:bodyPr wrap="square" lIns="91425" tIns="45700" rIns="91425" bIns="45700" anchor="ctr" anchorCtr="0">
            <a:noAutofit/>
          </a:bodyPr>
          <a:lstStyle/>
          <a:p>
            <a:pPr marL="0" marR="0" lvl="0" indent="-203200" algn="l" rtl="0">
              <a:lnSpc>
                <a:spcPct val="90000"/>
              </a:lnSpc>
              <a:spcBef>
                <a:spcPts val="0"/>
              </a:spcBef>
              <a:buClr>
                <a:schemeClr val="dk1"/>
              </a:buClr>
              <a:buSzPct val="100000"/>
              <a:buFont typeface="Calibri"/>
              <a:buNone/>
            </a:pPr>
            <a:r>
              <a:rPr lang="en-US" b="1" i="0" u="none" strike="noStrike" cap="none" dirty="0">
                <a:solidFill>
                  <a:schemeClr val="accent1"/>
                </a:solidFill>
                <a:ea typeface="Verdana" panose="020B0604030504040204" pitchFamily="34" charset="0"/>
                <a:cs typeface="Verdana" panose="020B0604030504040204" pitchFamily="34" charset="0"/>
                <a:sym typeface="Calibri"/>
              </a:rPr>
              <a:t>Dispatching</a:t>
            </a:r>
          </a:p>
        </p:txBody>
      </p:sp>
      <p:pic>
        <p:nvPicPr>
          <p:cNvPr id="65" name="Shape 65"/>
          <p:cNvPicPr preferRelativeResize="0"/>
          <p:nvPr/>
        </p:nvPicPr>
        <p:blipFill rotWithShape="1">
          <a:blip r:embed="rId5">
            <a:alphaModFix/>
          </a:blip>
          <a:srcRect/>
          <a:stretch/>
        </p:blipFill>
        <p:spPr>
          <a:xfrm>
            <a:off x="2113004" y="2250171"/>
            <a:ext cx="2587377" cy="431380"/>
          </a:xfrm>
          <a:prstGeom prst="rect">
            <a:avLst/>
          </a:prstGeom>
          <a:noFill/>
          <a:ln>
            <a:noFill/>
          </a:ln>
        </p:spPr>
      </p:pic>
      <p:sp>
        <p:nvSpPr>
          <p:cNvPr id="66" name="Shape 66"/>
          <p:cNvSpPr txBox="1"/>
          <p:nvPr/>
        </p:nvSpPr>
        <p:spPr>
          <a:xfrm>
            <a:off x="5830397" y="1895582"/>
            <a:ext cx="929532" cy="156966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9600" b="0" i="0" u="none" strike="noStrike" cap="none" dirty="0">
                <a:solidFill>
                  <a:schemeClr val="dk1"/>
                </a:solidFill>
                <a:latin typeface="Calibri"/>
                <a:ea typeface="Calibri"/>
                <a:cs typeface="Calibri"/>
                <a:sym typeface="Calibri"/>
              </a:rPr>
              <a:t>2</a:t>
            </a:r>
          </a:p>
        </p:txBody>
      </p:sp>
      <p:sp>
        <p:nvSpPr>
          <p:cNvPr id="67" name="Shape 67"/>
          <p:cNvSpPr txBox="1"/>
          <p:nvPr/>
        </p:nvSpPr>
        <p:spPr>
          <a:xfrm>
            <a:off x="1282746" y="1753778"/>
            <a:ext cx="929532" cy="156966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9600" dirty="0">
                <a:solidFill>
                  <a:schemeClr val="dk1"/>
                </a:solidFill>
                <a:latin typeface="Calibri"/>
                <a:ea typeface="Calibri"/>
                <a:cs typeface="Calibri"/>
                <a:sym typeface="Calibri"/>
              </a:rPr>
              <a:t>1</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314" y="1161327"/>
            <a:ext cx="10841458" cy="987472"/>
          </a:xfrm>
        </p:spPr>
        <p:txBody>
          <a:bodyPr/>
          <a:lstStyle/>
          <a:p>
            <a:r>
              <a:rPr lang="en-US" dirty="0" smtClean="0"/>
              <a:t>Hot Keys</a:t>
            </a:r>
            <a:endParaRPr lang="en-US" dirty="0"/>
          </a:p>
        </p:txBody>
      </p:sp>
      <p:sp>
        <p:nvSpPr>
          <p:cNvPr id="3" name="Text Placeholder 2"/>
          <p:cNvSpPr>
            <a:spLocks noGrp="1"/>
          </p:cNvSpPr>
          <p:nvPr>
            <p:ph type="body" sz="quarter" idx="10"/>
          </p:nvPr>
        </p:nvSpPr>
        <p:spPr>
          <a:xfrm>
            <a:off x="262314" y="1994302"/>
            <a:ext cx="10872467" cy="3519681"/>
          </a:xfrm>
        </p:spPr>
        <p:txBody>
          <a:bodyPr/>
          <a:lstStyle/>
          <a:p>
            <a:pPr marL="457200" indent="-457200">
              <a:buFont typeface="Arial" panose="020B0604020202020204" pitchFamily="34" charset="0"/>
              <a:buChar char="•"/>
            </a:pPr>
            <a:r>
              <a:rPr lang="en-US" sz="2400" dirty="0"/>
              <a:t>CTRL + 1:  Update Alarm</a:t>
            </a:r>
          </a:p>
          <a:p>
            <a:pPr marL="457200" indent="-457200">
              <a:buFont typeface="Arial" panose="020B0604020202020204" pitchFamily="34" charset="0"/>
              <a:buChar char="•"/>
            </a:pPr>
            <a:r>
              <a:rPr lang="en-US" sz="2400" dirty="0"/>
              <a:t>Will only update one alarm at a time. </a:t>
            </a:r>
          </a:p>
          <a:p>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561" y="3571940"/>
            <a:ext cx="7524750" cy="2343150"/>
          </a:xfrm>
          <a:prstGeom prst="rect">
            <a:avLst/>
          </a:prstGeom>
        </p:spPr>
      </p:pic>
      <p:sp>
        <p:nvSpPr>
          <p:cNvPr id="9" name="TextBox 8"/>
          <p:cNvSpPr txBox="1"/>
          <p:nvPr/>
        </p:nvSpPr>
        <p:spPr>
          <a:xfrm>
            <a:off x="10156154" y="2169862"/>
            <a:ext cx="1448002" cy="584775"/>
          </a:xfrm>
          <a:prstGeom prst="rect">
            <a:avLst/>
          </a:prstGeom>
          <a:noFill/>
        </p:spPr>
        <p:txBody>
          <a:bodyPr wrap="square" rtlCol="0">
            <a:spAutoFit/>
          </a:bodyPr>
          <a:lstStyle/>
          <a:p>
            <a:r>
              <a:rPr lang="en-US" sz="1600" dirty="0"/>
              <a:t>Update Screen</a:t>
            </a:r>
          </a:p>
        </p:txBody>
      </p:sp>
      <p:sp>
        <p:nvSpPr>
          <p:cNvPr id="7" name="Rectangle 6"/>
          <p:cNvSpPr/>
          <p:nvPr/>
        </p:nvSpPr>
        <p:spPr>
          <a:xfrm>
            <a:off x="6767646" y="5165640"/>
            <a:ext cx="406400" cy="3483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276643" y="5501736"/>
            <a:ext cx="406400" cy="3483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5"/>
          <a:stretch>
            <a:fillRect/>
          </a:stretch>
        </p:blipFill>
        <p:spPr>
          <a:xfrm>
            <a:off x="10156154" y="2775700"/>
            <a:ext cx="1578182" cy="3074379"/>
          </a:xfrm>
          <a:prstGeom prst="rect">
            <a:avLst/>
          </a:prstGeom>
        </p:spPr>
      </p:pic>
    </p:spTree>
    <p:custDataLst>
      <p:tags r:id="rId1"/>
    </p:custDataLst>
    <p:extLst>
      <p:ext uri="{BB962C8B-B14F-4D97-AF65-F5344CB8AC3E}">
        <p14:creationId xmlns:p14="http://schemas.microsoft.com/office/powerpoint/2010/main" val="42233104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4"/>
          <a:stretch>
            <a:fillRect/>
          </a:stretch>
        </p:blipFill>
        <p:spPr>
          <a:xfrm>
            <a:off x="9646083" y="1693700"/>
            <a:ext cx="2131561" cy="4152392"/>
          </a:xfrm>
          <a:prstGeom prst="rect">
            <a:avLst/>
          </a:prstGeom>
        </p:spPr>
      </p:pic>
      <p:sp>
        <p:nvSpPr>
          <p:cNvPr id="2" name="Title 1"/>
          <p:cNvSpPr>
            <a:spLocks noGrp="1"/>
          </p:cNvSpPr>
          <p:nvPr>
            <p:ph type="title"/>
          </p:nvPr>
        </p:nvSpPr>
        <p:spPr>
          <a:xfrm>
            <a:off x="559802" y="1313139"/>
            <a:ext cx="6682165" cy="987472"/>
          </a:xfrm>
        </p:spPr>
        <p:txBody>
          <a:bodyPr/>
          <a:lstStyle/>
          <a:p>
            <a:r>
              <a:rPr lang="en-US" dirty="0" smtClean="0"/>
              <a:t>Life Cycle</a:t>
            </a:r>
            <a:endParaRPr lang="en-US" dirty="0"/>
          </a:p>
        </p:txBody>
      </p:sp>
      <p:sp>
        <p:nvSpPr>
          <p:cNvPr id="3" name="Text Placeholder 2"/>
          <p:cNvSpPr>
            <a:spLocks noGrp="1"/>
          </p:cNvSpPr>
          <p:nvPr>
            <p:ph type="body" sz="quarter" idx="10"/>
          </p:nvPr>
        </p:nvSpPr>
        <p:spPr>
          <a:xfrm>
            <a:off x="718568" y="2187436"/>
            <a:ext cx="8527032" cy="3519681"/>
          </a:xfrm>
        </p:spPr>
        <p:txBody>
          <a:bodyPr/>
          <a:lstStyle/>
          <a:p>
            <a:r>
              <a:rPr lang="en-US" sz="2000" dirty="0"/>
              <a:t>Step 1: CTRL + “Up Arrow”</a:t>
            </a:r>
          </a:p>
          <a:p>
            <a:r>
              <a:rPr lang="en-US" sz="2000" dirty="0"/>
              <a:t>Step 2: Ref appropriate SIP and dispatch the alarm</a:t>
            </a:r>
          </a:p>
          <a:p>
            <a:r>
              <a:rPr lang="en-US" sz="2000" dirty="0"/>
              <a:t>Step 3: CTRL + 1 (Brings up the Update GUI)</a:t>
            </a:r>
          </a:p>
          <a:p>
            <a:pPr marL="342900" indent="-342900">
              <a:buFont typeface="Arial" panose="020B0604020202020204" pitchFamily="34" charset="0"/>
              <a:buChar char="•"/>
            </a:pPr>
            <a:r>
              <a:rPr lang="en-US" sz="2000" dirty="0"/>
              <a:t>Select either 1 – 6 (based off SIP escalation)</a:t>
            </a:r>
          </a:p>
          <a:p>
            <a:r>
              <a:rPr lang="en-US" sz="2000" dirty="0"/>
              <a:t>Step 4: CTRL + 1 (a 2nd time)</a:t>
            </a:r>
          </a:p>
          <a:p>
            <a:pPr marL="342900" indent="-342900">
              <a:buFont typeface="Arial" panose="020B0604020202020204" pitchFamily="34" charset="0"/>
              <a:buChar char="•"/>
            </a:pPr>
            <a:r>
              <a:rPr lang="en-US" sz="2000" dirty="0"/>
              <a:t>Select “Dispatched”</a:t>
            </a:r>
          </a:p>
          <a:p>
            <a:r>
              <a:rPr lang="en-US" sz="2000" dirty="0"/>
              <a:t>Step 5: Update with </a:t>
            </a:r>
            <a:r>
              <a:rPr lang="en-US" sz="2000" dirty="0" smtClean="0"/>
              <a:t>“ROS” </a:t>
            </a:r>
            <a:r>
              <a:rPr lang="en-US" sz="2000" dirty="0"/>
              <a:t>When the alarm responder arrives at the alarm </a:t>
            </a:r>
            <a:r>
              <a:rPr lang="en-US" sz="2000" dirty="0" smtClean="0"/>
              <a:t>point/Responder arrives on scene</a:t>
            </a:r>
            <a:endParaRPr lang="en-US" sz="2000" dirty="0"/>
          </a:p>
          <a:p>
            <a:pPr marL="342900" indent="-342900">
              <a:buFont typeface="Arial" panose="020B0604020202020204" pitchFamily="34" charset="0"/>
              <a:buChar char="•"/>
            </a:pPr>
            <a:r>
              <a:rPr lang="en-US" sz="2000" dirty="0"/>
              <a:t>CTRL + 1 &gt; Select </a:t>
            </a:r>
            <a:r>
              <a:rPr lang="en-US" sz="2000" dirty="0" smtClean="0"/>
              <a:t>“ROS”</a:t>
            </a:r>
            <a:endParaRPr lang="en-US" sz="2000" dirty="0"/>
          </a:p>
          <a:p>
            <a:pPr marL="342900" indent="-342900">
              <a:buFont typeface="Arial" panose="020B0604020202020204" pitchFamily="34" charset="0"/>
              <a:buChar char="•"/>
            </a:pPr>
            <a:endParaRPr lang="en-US" sz="2000" dirty="0"/>
          </a:p>
          <a:p>
            <a:endParaRPr lang="en-US" sz="2000" dirty="0"/>
          </a:p>
          <a:p>
            <a:endParaRPr lang="en-US" sz="2000" dirty="0"/>
          </a:p>
          <a:p>
            <a:endParaRPr lang="en-US" sz="2000" dirty="0"/>
          </a:p>
        </p:txBody>
      </p:sp>
      <p:cxnSp>
        <p:nvCxnSpPr>
          <p:cNvPr id="9" name="Straight Arrow Connector 8"/>
          <p:cNvCxnSpPr/>
          <p:nvPr/>
        </p:nvCxnSpPr>
        <p:spPr>
          <a:xfrm flipV="1">
            <a:off x="3900884" y="4998729"/>
            <a:ext cx="6026887" cy="5167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344082" y="3781367"/>
            <a:ext cx="6583689" cy="61090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5805714" y="1906612"/>
            <a:ext cx="3945311" cy="126829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1589200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680" y="1273314"/>
            <a:ext cx="10841458" cy="987472"/>
          </a:xfrm>
        </p:spPr>
        <p:txBody>
          <a:bodyPr/>
          <a:lstStyle/>
          <a:p>
            <a:r>
              <a:rPr lang="en-US" dirty="0" smtClean="0"/>
              <a:t>Situational Steps</a:t>
            </a:r>
            <a:endParaRPr lang="en-US" dirty="0"/>
          </a:p>
        </p:txBody>
      </p:sp>
      <p:sp>
        <p:nvSpPr>
          <p:cNvPr id="3" name="Text Placeholder 2"/>
          <p:cNvSpPr>
            <a:spLocks noGrp="1"/>
          </p:cNvSpPr>
          <p:nvPr>
            <p:ph type="body" sz="quarter" idx="10"/>
          </p:nvPr>
        </p:nvSpPr>
        <p:spPr>
          <a:xfrm>
            <a:off x="694680" y="2260786"/>
            <a:ext cx="7959473" cy="3519681"/>
          </a:xfrm>
        </p:spPr>
        <p:txBody>
          <a:bodyPr/>
          <a:lstStyle/>
          <a:p>
            <a:r>
              <a:rPr lang="en-US" sz="2400" dirty="0"/>
              <a:t>If the alarm is classified as Priority in </a:t>
            </a:r>
            <a:r>
              <a:rPr lang="en-US" sz="2400" dirty="0" err="1"/>
              <a:t>Lenel</a:t>
            </a:r>
            <a:r>
              <a:rPr lang="en-US" sz="2400" dirty="0" smtClean="0"/>
              <a:t>:</a:t>
            </a:r>
            <a:endParaRPr lang="en-US" dirty="0"/>
          </a:p>
          <a:p>
            <a:pPr marL="457200" indent="-457200">
              <a:buFont typeface="+mj-lt"/>
              <a:buAutoNum type="arabicPeriod"/>
            </a:pPr>
            <a:r>
              <a:rPr lang="en-US" sz="1800" dirty="0">
                <a:solidFill>
                  <a:srgbClr val="FF0000"/>
                </a:solidFill>
              </a:rPr>
              <a:t>Direct the responding guard to scan their badge at the device that generated the alarm and enter their PIN on the reader</a:t>
            </a:r>
          </a:p>
          <a:p>
            <a:pPr marL="457200" indent="-457200">
              <a:buFont typeface="+mj-lt"/>
              <a:buAutoNum type="arabicPeriod"/>
            </a:pPr>
            <a:r>
              <a:rPr lang="en-US" sz="1800" dirty="0"/>
              <a:t>Review CCTV. Based on CCTV review, reference the appropriate procedure, if needed.</a:t>
            </a:r>
          </a:p>
          <a:p>
            <a:pPr marL="457200" indent="-457200">
              <a:buFont typeface="+mj-lt"/>
              <a:buAutoNum type="arabicPeriod"/>
            </a:pPr>
            <a:r>
              <a:rPr lang="en-US" sz="1800" dirty="0"/>
              <a:t>If a person is noted in the area, provide their description to security responders.</a:t>
            </a:r>
          </a:p>
          <a:p>
            <a:pPr marL="457200" indent="-457200">
              <a:buFont typeface="+mj-lt"/>
              <a:buAutoNum type="arabicPeriod"/>
            </a:pPr>
            <a:r>
              <a:rPr lang="en-US" sz="1800" dirty="0"/>
              <a:t>Once CCTV review has been completed, update the alarm with “VRC”</a:t>
            </a:r>
          </a:p>
          <a:p>
            <a:pPr marL="457200" indent="-457200">
              <a:buFont typeface="+mj-lt"/>
              <a:buAutoNum type="arabicPeriod"/>
            </a:pPr>
            <a:r>
              <a:rPr lang="en-US" sz="1800" dirty="0"/>
              <a:t>Ask the responding guard, </a:t>
            </a:r>
            <a:r>
              <a:rPr lang="en-US" sz="1800" dirty="0">
                <a:solidFill>
                  <a:srgbClr val="FF0000"/>
                </a:solidFill>
              </a:rPr>
              <a:t>“Did you swipe your badge and put in a PIN at the security device</a:t>
            </a:r>
            <a:r>
              <a:rPr lang="en-US" sz="1800" dirty="0" smtClean="0">
                <a:solidFill>
                  <a:srgbClr val="FF0000"/>
                </a:solidFill>
              </a:rPr>
              <a:t>?” </a:t>
            </a:r>
            <a:r>
              <a:rPr lang="en-US" sz="1800" dirty="0" smtClean="0"/>
              <a:t>Once confirmed, you can proceed to acknowledge the alarm</a:t>
            </a:r>
            <a:endParaRPr lang="en-US" sz="1800" dirty="0"/>
          </a:p>
        </p:txBody>
      </p:sp>
      <p:pic>
        <p:nvPicPr>
          <p:cNvPr id="8" name="Picture 7"/>
          <p:cNvPicPr>
            <a:picLocks noChangeAspect="1"/>
          </p:cNvPicPr>
          <p:nvPr/>
        </p:nvPicPr>
        <p:blipFill>
          <a:blip r:embed="rId4"/>
          <a:stretch>
            <a:fillRect/>
          </a:stretch>
        </p:blipFill>
        <p:spPr>
          <a:xfrm>
            <a:off x="9499891" y="1628075"/>
            <a:ext cx="2131561" cy="4152392"/>
          </a:xfrm>
          <a:prstGeom prst="rect">
            <a:avLst/>
          </a:prstGeom>
        </p:spPr>
      </p:pic>
      <p:cxnSp>
        <p:nvCxnSpPr>
          <p:cNvPr id="9" name="Straight Arrow Connector 8"/>
          <p:cNvCxnSpPr/>
          <p:nvPr/>
        </p:nvCxnSpPr>
        <p:spPr>
          <a:xfrm>
            <a:off x="7852229" y="3135086"/>
            <a:ext cx="2032000" cy="13498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8257901" y="4151086"/>
            <a:ext cx="1626328" cy="65314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102664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73"/>
  <p:tag name="ARTICULATE_USED_LAYOUT" val="3"/>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63"/>
  <p:tag name="ARTICULATE_USED_LAYOUT" val="3"/>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274"/>
  <p:tag name="ARTICULATE_USED_LAYOUT" val="3"/>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2"/>
  <p:tag name="ARTICULATE_USED_LAYOUT" val="3"/>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6"/>
  <p:tag name="ARTICULATE_USED_LAYOUT" val="3"/>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72"/>
  <p:tag name="ARTICULATE_USED_LAYOUT" val="3"/>
  <p:tag name="ARTICULATE_SLIDE_THUMBNAIL_REFRESH" val="1"/>
</p:tagLst>
</file>

<file path=ppt/theme/theme1.xml><?xml version="1.0" encoding="utf-8"?>
<a:theme xmlns:a="http://schemas.openxmlformats.org/drawingml/2006/main" name="inSTALLments Master Theme">
  <a:themeElements>
    <a:clrScheme name="Custom 81">
      <a:dk1>
        <a:srgbClr val="303942"/>
      </a:dk1>
      <a:lt1>
        <a:srgbClr val="FFFFFF"/>
      </a:lt1>
      <a:dk2>
        <a:srgbClr val="EDECD7"/>
      </a:dk2>
      <a:lt2>
        <a:srgbClr val="FFFFFF"/>
      </a:lt2>
      <a:accent1>
        <a:srgbClr val="FF9900"/>
      </a:accent1>
      <a:accent2>
        <a:srgbClr val="2772B6"/>
      </a:accent2>
      <a:accent3>
        <a:srgbClr val="00673C"/>
      </a:accent3>
      <a:accent4>
        <a:srgbClr val="0F2C3D"/>
      </a:accent4>
      <a:accent5>
        <a:srgbClr val="82368C"/>
      </a:accent5>
      <a:accent6>
        <a:srgbClr val="514F4F"/>
      </a:accent6>
      <a:hlink>
        <a:srgbClr val="2772B6"/>
      </a:hlink>
      <a:folHlink>
        <a:srgbClr val="2772B6"/>
      </a:folHlink>
    </a:clrScheme>
    <a:fontScheme name="Amazon Ember">
      <a:majorFont>
        <a:latin typeface="Amazon Ember Medium"/>
        <a:ea typeface=""/>
        <a:cs typeface=""/>
      </a:majorFont>
      <a:minorFont>
        <a:latin typeface="Amazon Ember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spcBef>
            <a:spcPts val="600"/>
          </a:spcBef>
          <a:spcAft>
            <a:spcPts val="600"/>
          </a:spcAft>
          <a:defRPr sz="1400" dirty="0" err="1" smtClean="0"/>
        </a:defPPr>
      </a:lstStyle>
    </a:txDef>
  </a:objectDefaults>
  <a:extraClrSchemeLst/>
  <a:extLst>
    <a:ext uri="{05A4C25C-085E-4340-85A3-A5531E510DB2}">
      <thm15:themeFamily xmlns:thm15="http://schemas.microsoft.com/office/thememl/2012/main" name="ACS PPT TEMPLATE" id="{BB98B61D-6A0D-4CAA-9FFE-E39EE3D0D3EA}" vid="{2BFAB4D0-943D-48D5-8EC2-F546808325E0}"/>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ACS PPT TEMPLATE</Template>
  <TotalTime>652</TotalTime>
  <Words>1159</Words>
  <Application>Microsoft Office PowerPoint</Application>
  <PresentationFormat>Widescreen</PresentationFormat>
  <Paragraphs>123</Paragraphs>
  <Slides>14</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Amazon Ember</vt:lpstr>
      <vt:lpstr>Amazon Ember Display</vt:lpstr>
      <vt:lpstr>Amazon Ember Light</vt:lpstr>
      <vt:lpstr>Amazon Ember Medium</vt:lpstr>
      <vt:lpstr>Arial</vt:lpstr>
      <vt:lpstr>Calibri</vt:lpstr>
      <vt:lpstr>Lucida Grande</vt:lpstr>
      <vt:lpstr>Open Sans</vt:lpstr>
      <vt:lpstr>Verdana</vt:lpstr>
      <vt:lpstr>inSTALLments Master Theme</vt:lpstr>
      <vt:lpstr>Alarm Acknowledgement</vt:lpstr>
      <vt:lpstr>Learning Objectives</vt:lpstr>
      <vt:lpstr>Policy</vt:lpstr>
      <vt:lpstr>“In-Progressing” an Alarm</vt:lpstr>
      <vt:lpstr>Hot Keys</vt:lpstr>
      <vt:lpstr>Dispatching</vt:lpstr>
      <vt:lpstr>Hot Keys</vt:lpstr>
      <vt:lpstr>Life Cycle</vt:lpstr>
      <vt:lpstr>Situational Steps</vt:lpstr>
      <vt:lpstr>“Acknowledging” an Alarm</vt:lpstr>
      <vt:lpstr>Hot Keys</vt:lpstr>
      <vt:lpstr>Acknowledging the Alarm</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Lenel: Alarm Acknowledgement</dc:title>
  <dc:creator>Lo, John</dc:creator>
  <cp:lastModifiedBy>Valencia, Michael</cp:lastModifiedBy>
  <cp:revision>35</cp:revision>
  <dcterms:modified xsi:type="dcterms:W3CDTF">2019-02-25T21:27:58Z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85AFFFF2-8CA7-414F-91BE-D7EC3C85173B</vt:lpwstr>
  </property>
  <property fmtid="{D5CDD505-2E9C-101B-9397-08002B2CF9AE}" pid="3" name="ArticulatePath">
    <vt:lpwstr>Alarm Acknowledgement (01032019)</vt:lpwstr>
  </property>
</Properties>
</file>