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59"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4660"/>
  </p:normalViewPr>
  <p:slideViewPr>
    <p:cSldViewPr snapToGrid="0">
      <p:cViewPr varScale="1">
        <p:scale>
          <a:sx n="57" d="100"/>
          <a:sy n="57" d="100"/>
        </p:scale>
        <p:origin x="9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McCallum" userId="16f5f93e866ec06c" providerId="LiveId" clId="{2F20DFD2-953C-46B3-9E3E-809577B35A16}"/>
    <pc:docChg chg="modSld">
      <pc:chgData name="Mitchell McCallum" userId="16f5f93e866ec06c" providerId="LiveId" clId="{2F20DFD2-953C-46B3-9E3E-809577B35A16}" dt="2023-12-15T02:38:31.380" v="6" actId="20577"/>
      <pc:docMkLst>
        <pc:docMk/>
      </pc:docMkLst>
      <pc:sldChg chg="modNotesTx">
        <pc:chgData name="Mitchell McCallum" userId="16f5f93e866ec06c" providerId="LiveId" clId="{2F20DFD2-953C-46B3-9E3E-809577B35A16}" dt="2023-12-15T02:33:35.256" v="0"/>
        <pc:sldMkLst>
          <pc:docMk/>
          <pc:sldMk cId="3886228717" sldId="257"/>
        </pc:sldMkLst>
      </pc:sldChg>
      <pc:sldChg chg="modNotesTx">
        <pc:chgData name="Mitchell McCallum" userId="16f5f93e866ec06c" providerId="LiveId" clId="{2F20DFD2-953C-46B3-9E3E-809577B35A16}" dt="2023-12-15T02:34:56.419" v="4"/>
        <pc:sldMkLst>
          <pc:docMk/>
          <pc:sldMk cId="3106133567" sldId="258"/>
        </pc:sldMkLst>
      </pc:sldChg>
      <pc:sldChg chg="modNotesTx">
        <pc:chgData name="Mitchell McCallum" userId="16f5f93e866ec06c" providerId="LiveId" clId="{2F20DFD2-953C-46B3-9E3E-809577B35A16}" dt="2023-12-15T02:34:28.369" v="2"/>
        <pc:sldMkLst>
          <pc:docMk/>
          <pc:sldMk cId="245524778" sldId="259"/>
        </pc:sldMkLst>
      </pc:sldChg>
      <pc:sldChg chg="modNotesTx">
        <pc:chgData name="Mitchell McCallum" userId="16f5f93e866ec06c" providerId="LiveId" clId="{2F20DFD2-953C-46B3-9E3E-809577B35A16}" dt="2023-12-15T02:38:31.380" v="6" actId="20577"/>
        <pc:sldMkLst>
          <pc:docMk/>
          <pc:sldMk cId="2909231190" sldId="260"/>
        </pc:sldMkLst>
      </pc:sldChg>
      <pc:sldChg chg="modNotesTx">
        <pc:chgData name="Mitchell McCallum" userId="16f5f93e866ec06c" providerId="LiveId" clId="{2F20DFD2-953C-46B3-9E3E-809577B35A16}" dt="2023-12-15T02:34:19.909" v="1"/>
        <pc:sldMkLst>
          <pc:docMk/>
          <pc:sldMk cId="3717844707" sldId="26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97403-6747-4D39-8DCF-F80B1C68F0B8}"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F5552AAE-BF44-4EAE-BC58-407427385B64}">
      <dgm:prSet/>
      <dgm:spPr/>
      <dgm:t>
        <a:bodyPr/>
        <a:lstStyle/>
        <a:p>
          <a:pPr>
            <a:defRPr b="1"/>
          </a:pPr>
          <a:r>
            <a:rPr lang="en-CA" b="0" dirty="0">
              <a:latin typeface="Lucida Sans" panose="020B0602030504020204" pitchFamily="34" charset="0"/>
            </a:rPr>
            <a:t>Problem: US Telecoms company losing </a:t>
          </a:r>
          <a:r>
            <a:rPr lang="en-CA" b="1" dirty="0">
              <a:latin typeface="Lucida Sans" panose="020B0602030504020204" pitchFamily="34" charset="0"/>
            </a:rPr>
            <a:t>4.16% </a:t>
          </a:r>
          <a:r>
            <a:rPr lang="en-CA" b="0" dirty="0">
              <a:latin typeface="Lucida Sans" panose="020B0602030504020204" pitchFamily="34" charset="0"/>
            </a:rPr>
            <a:t>of customers over roughly the span of a year</a:t>
          </a:r>
          <a:endParaRPr lang="en-US" b="0" dirty="0">
            <a:latin typeface="Lucida Sans" panose="020B0602030504020204" pitchFamily="34" charset="0"/>
          </a:endParaRPr>
        </a:p>
      </dgm:t>
    </dgm:pt>
    <dgm:pt modelId="{599581B3-3F5A-494C-B379-C2295C11476E}" type="parTrans" cxnId="{C39C631E-158F-4DB5-8ADB-A9EDA2DCE705}">
      <dgm:prSet/>
      <dgm:spPr/>
      <dgm:t>
        <a:bodyPr/>
        <a:lstStyle/>
        <a:p>
          <a:endParaRPr lang="en-US"/>
        </a:p>
      </dgm:t>
    </dgm:pt>
    <dgm:pt modelId="{E06CC9AD-369A-445D-BD21-2F4DAE4E38E8}" type="sibTrans" cxnId="{C39C631E-158F-4DB5-8ADB-A9EDA2DCE705}">
      <dgm:prSet/>
      <dgm:spPr/>
      <dgm:t>
        <a:bodyPr/>
        <a:lstStyle/>
        <a:p>
          <a:endParaRPr lang="en-US"/>
        </a:p>
      </dgm:t>
    </dgm:pt>
    <dgm:pt modelId="{8B420CBB-FE26-4B96-B54E-3326C1E0FA92}">
      <dgm:prSet/>
      <dgm:spPr/>
      <dgm:t>
        <a:bodyPr/>
        <a:lstStyle/>
        <a:p>
          <a:r>
            <a:rPr lang="en-CA">
              <a:latin typeface="Lucida Sans" panose="020B0602030504020204" pitchFamily="34" charset="0"/>
            </a:rPr>
            <a:t>Lost Customers on average are  </a:t>
          </a:r>
          <a:r>
            <a:rPr lang="en-CA" b="1">
              <a:latin typeface="Lucida Sans" panose="020B0602030504020204" pitchFamily="34" charset="0"/>
            </a:rPr>
            <a:t>14.39% </a:t>
          </a:r>
          <a:r>
            <a:rPr lang="en-CA">
              <a:latin typeface="Lucida Sans" panose="020B0602030504020204" pitchFamily="34" charset="0"/>
            </a:rPr>
            <a:t>more profitable</a:t>
          </a:r>
          <a:endParaRPr lang="en-US">
            <a:latin typeface="Lucida Sans" panose="020B0602030504020204" pitchFamily="34" charset="0"/>
          </a:endParaRPr>
        </a:p>
      </dgm:t>
    </dgm:pt>
    <dgm:pt modelId="{9082E695-DB0F-4B90-B861-D8DCEDBBBD94}" type="parTrans" cxnId="{22CA6F01-A7F5-4447-9C0F-BEE5A5820FBC}">
      <dgm:prSet/>
      <dgm:spPr/>
      <dgm:t>
        <a:bodyPr/>
        <a:lstStyle/>
        <a:p>
          <a:endParaRPr lang="en-US"/>
        </a:p>
      </dgm:t>
    </dgm:pt>
    <dgm:pt modelId="{5F5A5193-C448-46D6-9390-B121203C121D}" type="sibTrans" cxnId="{22CA6F01-A7F5-4447-9C0F-BEE5A5820FBC}">
      <dgm:prSet/>
      <dgm:spPr/>
      <dgm:t>
        <a:bodyPr/>
        <a:lstStyle/>
        <a:p>
          <a:endParaRPr lang="en-US"/>
        </a:p>
      </dgm:t>
    </dgm:pt>
    <dgm:pt modelId="{00207010-5B17-48AD-BFD7-336741F21BF2}">
      <dgm:prSet/>
      <dgm:spPr/>
      <dgm:t>
        <a:bodyPr/>
        <a:lstStyle/>
        <a:p>
          <a:pPr>
            <a:defRPr b="1"/>
          </a:pPr>
          <a:r>
            <a:rPr lang="en-CA" b="0" dirty="0">
              <a:latin typeface="Lucida Sans" panose="020B0602030504020204" pitchFamily="34" charset="0"/>
            </a:rPr>
            <a:t>Solution: Multiclass and multilevel Classification for telecom companies </a:t>
          </a:r>
          <a:endParaRPr lang="en-US" b="0" dirty="0">
            <a:latin typeface="Lucida Sans" panose="020B0602030504020204" pitchFamily="34" charset="0"/>
          </a:endParaRPr>
        </a:p>
      </dgm:t>
    </dgm:pt>
    <dgm:pt modelId="{D4460F3E-D4FA-4070-8169-1A0F43BEE300}" type="parTrans" cxnId="{8786D183-2D5F-497F-AB7B-761A3AF3265A}">
      <dgm:prSet/>
      <dgm:spPr/>
      <dgm:t>
        <a:bodyPr/>
        <a:lstStyle/>
        <a:p>
          <a:endParaRPr lang="en-US"/>
        </a:p>
      </dgm:t>
    </dgm:pt>
    <dgm:pt modelId="{B29B0533-20AB-43FB-8499-231212839D8A}" type="sibTrans" cxnId="{8786D183-2D5F-497F-AB7B-761A3AF3265A}">
      <dgm:prSet/>
      <dgm:spPr/>
      <dgm:t>
        <a:bodyPr/>
        <a:lstStyle/>
        <a:p>
          <a:endParaRPr lang="en-US"/>
        </a:p>
      </dgm:t>
    </dgm:pt>
    <dgm:pt modelId="{B502326F-E75F-48A4-841E-F4936878BC38}">
      <dgm:prSet/>
      <dgm:spPr/>
      <dgm:t>
        <a:bodyPr/>
        <a:lstStyle/>
        <a:p>
          <a:r>
            <a:rPr lang="en-CA">
              <a:latin typeface="Lucida Sans" panose="020B0602030504020204" pitchFamily="34" charset="0"/>
            </a:rPr>
            <a:t>Designed to enhance customer satisfaction and develop targeted retention strategies.</a:t>
          </a:r>
          <a:endParaRPr lang="en-US">
            <a:latin typeface="Lucida Sans" panose="020B0602030504020204" pitchFamily="34" charset="0"/>
          </a:endParaRPr>
        </a:p>
      </dgm:t>
    </dgm:pt>
    <dgm:pt modelId="{A33D4B4E-EF8F-4BF6-8463-58CD27879295}" type="parTrans" cxnId="{1B5EEFBB-C4C3-4A7F-BAF4-CBCA36D1635E}">
      <dgm:prSet/>
      <dgm:spPr/>
      <dgm:t>
        <a:bodyPr/>
        <a:lstStyle/>
        <a:p>
          <a:endParaRPr lang="en-US"/>
        </a:p>
      </dgm:t>
    </dgm:pt>
    <dgm:pt modelId="{C2300DCE-7E78-4897-B1B2-4505A2277086}" type="sibTrans" cxnId="{1B5EEFBB-C4C3-4A7F-BAF4-CBCA36D1635E}">
      <dgm:prSet/>
      <dgm:spPr/>
      <dgm:t>
        <a:bodyPr/>
        <a:lstStyle/>
        <a:p>
          <a:endParaRPr lang="en-US"/>
        </a:p>
      </dgm:t>
    </dgm:pt>
    <dgm:pt modelId="{B04A4255-F965-4F6A-AA32-F88E31E4B794}" type="pres">
      <dgm:prSet presAssocID="{B3797403-6747-4D39-8DCF-F80B1C68F0B8}" presName="root" presStyleCnt="0">
        <dgm:presLayoutVars>
          <dgm:dir/>
          <dgm:resizeHandles val="exact"/>
        </dgm:presLayoutVars>
      </dgm:prSet>
      <dgm:spPr/>
    </dgm:pt>
    <dgm:pt modelId="{397CDB25-D2BB-45D4-B414-167EF33DC14A}" type="pres">
      <dgm:prSet presAssocID="{F5552AAE-BF44-4EAE-BC58-407427385B64}" presName="compNode" presStyleCnt="0"/>
      <dgm:spPr/>
    </dgm:pt>
    <dgm:pt modelId="{41822AF3-3484-47A2-92AC-6D94B1EB603F}" type="pres">
      <dgm:prSet presAssocID="{F5552AAE-BF44-4EAE-BC58-407427385B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5E89DA81-BD39-439D-8B23-B793E90AFB56}" type="pres">
      <dgm:prSet presAssocID="{F5552AAE-BF44-4EAE-BC58-407427385B64}" presName="iconSpace" presStyleCnt="0"/>
      <dgm:spPr/>
    </dgm:pt>
    <dgm:pt modelId="{2AAFF24A-113C-4CA0-9989-AB77F6DAD04E}" type="pres">
      <dgm:prSet presAssocID="{F5552AAE-BF44-4EAE-BC58-407427385B64}" presName="parTx" presStyleLbl="revTx" presStyleIdx="0" presStyleCnt="4">
        <dgm:presLayoutVars>
          <dgm:chMax val="0"/>
          <dgm:chPref val="0"/>
        </dgm:presLayoutVars>
      </dgm:prSet>
      <dgm:spPr/>
    </dgm:pt>
    <dgm:pt modelId="{69C41262-1A1B-49DC-9BD0-134A2A246384}" type="pres">
      <dgm:prSet presAssocID="{F5552AAE-BF44-4EAE-BC58-407427385B64}" presName="txSpace" presStyleCnt="0"/>
      <dgm:spPr/>
    </dgm:pt>
    <dgm:pt modelId="{6A2CC669-AC3A-4043-B242-95E37F945749}" type="pres">
      <dgm:prSet presAssocID="{F5552AAE-BF44-4EAE-BC58-407427385B64}" presName="desTx" presStyleLbl="revTx" presStyleIdx="1" presStyleCnt="4" custLinFactNeighborY="17341">
        <dgm:presLayoutVars/>
      </dgm:prSet>
      <dgm:spPr/>
    </dgm:pt>
    <dgm:pt modelId="{11D8F6EB-7B32-4327-88A8-EAE7DABE464E}" type="pres">
      <dgm:prSet presAssocID="{E06CC9AD-369A-445D-BD21-2F4DAE4E38E8}" presName="sibTrans" presStyleCnt="0"/>
      <dgm:spPr/>
    </dgm:pt>
    <dgm:pt modelId="{4E3B1970-566D-4643-A426-CB7DBDFEAA38}" type="pres">
      <dgm:prSet presAssocID="{00207010-5B17-48AD-BFD7-336741F21BF2}" presName="compNode" presStyleCnt="0"/>
      <dgm:spPr/>
    </dgm:pt>
    <dgm:pt modelId="{1D770C3D-2C71-4264-A204-D26B841ECE21}" type="pres">
      <dgm:prSet presAssocID="{00207010-5B17-48AD-BFD7-336741F21B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F46B604C-B55C-45C4-82E3-16BFFADD8EB2}" type="pres">
      <dgm:prSet presAssocID="{00207010-5B17-48AD-BFD7-336741F21BF2}" presName="iconSpace" presStyleCnt="0"/>
      <dgm:spPr/>
    </dgm:pt>
    <dgm:pt modelId="{D8D64B35-95D8-456B-AA92-55C71EEABDC7}" type="pres">
      <dgm:prSet presAssocID="{00207010-5B17-48AD-BFD7-336741F21BF2}" presName="parTx" presStyleLbl="revTx" presStyleIdx="2" presStyleCnt="4">
        <dgm:presLayoutVars>
          <dgm:chMax val="0"/>
          <dgm:chPref val="0"/>
        </dgm:presLayoutVars>
      </dgm:prSet>
      <dgm:spPr/>
    </dgm:pt>
    <dgm:pt modelId="{DE5DA8BC-6B05-4626-991C-D465B7758DB4}" type="pres">
      <dgm:prSet presAssocID="{00207010-5B17-48AD-BFD7-336741F21BF2}" presName="txSpace" presStyleCnt="0"/>
      <dgm:spPr/>
    </dgm:pt>
    <dgm:pt modelId="{118497A3-F71A-4551-A6CB-28038ADC73A4}" type="pres">
      <dgm:prSet presAssocID="{00207010-5B17-48AD-BFD7-336741F21BF2}" presName="desTx" presStyleLbl="revTx" presStyleIdx="3" presStyleCnt="4">
        <dgm:presLayoutVars/>
      </dgm:prSet>
      <dgm:spPr/>
    </dgm:pt>
  </dgm:ptLst>
  <dgm:cxnLst>
    <dgm:cxn modelId="{22CA6F01-A7F5-4447-9C0F-BEE5A5820FBC}" srcId="{F5552AAE-BF44-4EAE-BC58-407427385B64}" destId="{8B420CBB-FE26-4B96-B54E-3326C1E0FA92}" srcOrd="0" destOrd="0" parTransId="{9082E695-DB0F-4B90-B861-D8DCEDBBBD94}" sibTransId="{5F5A5193-C448-46D6-9390-B121203C121D}"/>
    <dgm:cxn modelId="{C39C631E-158F-4DB5-8ADB-A9EDA2DCE705}" srcId="{B3797403-6747-4D39-8DCF-F80B1C68F0B8}" destId="{F5552AAE-BF44-4EAE-BC58-407427385B64}" srcOrd="0" destOrd="0" parTransId="{599581B3-3F5A-494C-B379-C2295C11476E}" sibTransId="{E06CC9AD-369A-445D-BD21-2F4DAE4E38E8}"/>
    <dgm:cxn modelId="{DEACA95C-7A1A-4F50-B3E4-7FFD67ED0938}" type="presOf" srcId="{8B420CBB-FE26-4B96-B54E-3326C1E0FA92}" destId="{6A2CC669-AC3A-4043-B242-95E37F945749}" srcOrd="0" destOrd="0" presId="urn:microsoft.com/office/officeart/2018/2/layout/IconLabelDescriptionList"/>
    <dgm:cxn modelId="{047D7355-6CD9-4B3E-AF7E-39AD91545A4C}" type="presOf" srcId="{B502326F-E75F-48A4-841E-F4936878BC38}" destId="{118497A3-F71A-4551-A6CB-28038ADC73A4}" srcOrd="0" destOrd="0" presId="urn:microsoft.com/office/officeart/2018/2/layout/IconLabelDescriptionList"/>
    <dgm:cxn modelId="{8786D183-2D5F-497F-AB7B-761A3AF3265A}" srcId="{B3797403-6747-4D39-8DCF-F80B1C68F0B8}" destId="{00207010-5B17-48AD-BFD7-336741F21BF2}" srcOrd="1" destOrd="0" parTransId="{D4460F3E-D4FA-4070-8169-1A0F43BEE300}" sibTransId="{B29B0533-20AB-43FB-8499-231212839D8A}"/>
    <dgm:cxn modelId="{1B5EEFBB-C4C3-4A7F-BAF4-CBCA36D1635E}" srcId="{00207010-5B17-48AD-BFD7-336741F21BF2}" destId="{B502326F-E75F-48A4-841E-F4936878BC38}" srcOrd="0" destOrd="0" parTransId="{A33D4B4E-EF8F-4BF6-8463-58CD27879295}" sibTransId="{C2300DCE-7E78-4897-B1B2-4505A2277086}"/>
    <dgm:cxn modelId="{ACE504D5-03A1-4D8A-9F48-E4D0C9CBB2EC}" type="presOf" srcId="{F5552AAE-BF44-4EAE-BC58-407427385B64}" destId="{2AAFF24A-113C-4CA0-9989-AB77F6DAD04E}" srcOrd="0" destOrd="0" presId="urn:microsoft.com/office/officeart/2018/2/layout/IconLabelDescriptionList"/>
    <dgm:cxn modelId="{D74CA5E0-938F-49BD-9C6B-656223A6C2B6}" type="presOf" srcId="{B3797403-6747-4D39-8DCF-F80B1C68F0B8}" destId="{B04A4255-F965-4F6A-AA32-F88E31E4B794}" srcOrd="0" destOrd="0" presId="urn:microsoft.com/office/officeart/2018/2/layout/IconLabelDescriptionList"/>
    <dgm:cxn modelId="{F977FAED-33E2-4B19-8923-5B1B159E1D52}" type="presOf" srcId="{00207010-5B17-48AD-BFD7-336741F21BF2}" destId="{D8D64B35-95D8-456B-AA92-55C71EEABDC7}" srcOrd="0" destOrd="0" presId="urn:microsoft.com/office/officeart/2018/2/layout/IconLabelDescriptionList"/>
    <dgm:cxn modelId="{A7BB564E-91A8-4BFD-8E9B-F895CC6B5008}" type="presParOf" srcId="{B04A4255-F965-4F6A-AA32-F88E31E4B794}" destId="{397CDB25-D2BB-45D4-B414-167EF33DC14A}" srcOrd="0" destOrd="0" presId="urn:microsoft.com/office/officeart/2018/2/layout/IconLabelDescriptionList"/>
    <dgm:cxn modelId="{1E56C263-1724-4BA2-9445-880F177FFAD8}" type="presParOf" srcId="{397CDB25-D2BB-45D4-B414-167EF33DC14A}" destId="{41822AF3-3484-47A2-92AC-6D94B1EB603F}" srcOrd="0" destOrd="0" presId="urn:microsoft.com/office/officeart/2018/2/layout/IconLabelDescriptionList"/>
    <dgm:cxn modelId="{271D9710-5FC3-4FD6-981E-0C9EFDCEC328}" type="presParOf" srcId="{397CDB25-D2BB-45D4-B414-167EF33DC14A}" destId="{5E89DA81-BD39-439D-8B23-B793E90AFB56}" srcOrd="1" destOrd="0" presId="urn:microsoft.com/office/officeart/2018/2/layout/IconLabelDescriptionList"/>
    <dgm:cxn modelId="{911A1A8C-D2DA-4D01-A5D5-75C1D1ECDB28}" type="presParOf" srcId="{397CDB25-D2BB-45D4-B414-167EF33DC14A}" destId="{2AAFF24A-113C-4CA0-9989-AB77F6DAD04E}" srcOrd="2" destOrd="0" presId="urn:microsoft.com/office/officeart/2018/2/layout/IconLabelDescriptionList"/>
    <dgm:cxn modelId="{52C7C56B-88DE-4474-AD28-E83DE6290C63}" type="presParOf" srcId="{397CDB25-D2BB-45D4-B414-167EF33DC14A}" destId="{69C41262-1A1B-49DC-9BD0-134A2A246384}" srcOrd="3" destOrd="0" presId="urn:microsoft.com/office/officeart/2018/2/layout/IconLabelDescriptionList"/>
    <dgm:cxn modelId="{3396AF26-9DB6-4D8F-9FAC-17625F39E81C}" type="presParOf" srcId="{397CDB25-D2BB-45D4-B414-167EF33DC14A}" destId="{6A2CC669-AC3A-4043-B242-95E37F945749}" srcOrd="4" destOrd="0" presId="urn:microsoft.com/office/officeart/2018/2/layout/IconLabelDescriptionList"/>
    <dgm:cxn modelId="{0115B8DD-4DAF-4ED3-9D5A-11C6D0E211E3}" type="presParOf" srcId="{B04A4255-F965-4F6A-AA32-F88E31E4B794}" destId="{11D8F6EB-7B32-4327-88A8-EAE7DABE464E}" srcOrd="1" destOrd="0" presId="urn:microsoft.com/office/officeart/2018/2/layout/IconLabelDescriptionList"/>
    <dgm:cxn modelId="{13F8FB73-6950-4BCB-A355-035949FD464C}" type="presParOf" srcId="{B04A4255-F965-4F6A-AA32-F88E31E4B794}" destId="{4E3B1970-566D-4643-A426-CB7DBDFEAA38}" srcOrd="2" destOrd="0" presId="urn:microsoft.com/office/officeart/2018/2/layout/IconLabelDescriptionList"/>
    <dgm:cxn modelId="{5C558BB6-5A79-4E27-8F48-AC6B7C4C5E2A}" type="presParOf" srcId="{4E3B1970-566D-4643-A426-CB7DBDFEAA38}" destId="{1D770C3D-2C71-4264-A204-D26B841ECE21}" srcOrd="0" destOrd="0" presId="urn:microsoft.com/office/officeart/2018/2/layout/IconLabelDescriptionList"/>
    <dgm:cxn modelId="{D258C444-FA18-4978-B080-3B1100ABAEB1}" type="presParOf" srcId="{4E3B1970-566D-4643-A426-CB7DBDFEAA38}" destId="{F46B604C-B55C-45C4-82E3-16BFFADD8EB2}" srcOrd="1" destOrd="0" presId="urn:microsoft.com/office/officeart/2018/2/layout/IconLabelDescriptionList"/>
    <dgm:cxn modelId="{290A1970-DEB4-48C8-B6D8-DD3BEB8DD4E1}" type="presParOf" srcId="{4E3B1970-566D-4643-A426-CB7DBDFEAA38}" destId="{D8D64B35-95D8-456B-AA92-55C71EEABDC7}" srcOrd="2" destOrd="0" presId="urn:microsoft.com/office/officeart/2018/2/layout/IconLabelDescriptionList"/>
    <dgm:cxn modelId="{722B8C76-2069-4743-B737-AC13DFD39E2A}" type="presParOf" srcId="{4E3B1970-566D-4643-A426-CB7DBDFEAA38}" destId="{DE5DA8BC-6B05-4626-991C-D465B7758DB4}" srcOrd="3" destOrd="0" presId="urn:microsoft.com/office/officeart/2018/2/layout/IconLabelDescriptionList"/>
    <dgm:cxn modelId="{8A9E9068-4C24-4C53-9F33-FDA159535675}" type="presParOf" srcId="{4E3B1970-566D-4643-A426-CB7DBDFEAA38}" destId="{118497A3-F71A-4551-A6CB-28038ADC73A4}"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5E24DC-7E18-4F89-A1BB-D0219AAE2F16}" type="doc">
      <dgm:prSet loTypeId="urn:microsoft.com/office/officeart/2005/8/layout/hierarchy2" loCatId="hierarchy" qsTypeId="urn:microsoft.com/office/officeart/2005/8/quickstyle/simple4" qsCatId="simple" csTypeId="urn:microsoft.com/office/officeart/2005/8/colors/colorful1" csCatId="colorful"/>
      <dgm:spPr/>
      <dgm:t>
        <a:bodyPr/>
        <a:lstStyle/>
        <a:p>
          <a:endParaRPr lang="en-US"/>
        </a:p>
      </dgm:t>
    </dgm:pt>
    <dgm:pt modelId="{EC1458CC-9638-4DC1-865C-CAA0908DC30F}">
      <dgm:prSet/>
      <dgm:spPr/>
      <dgm:t>
        <a:bodyPr/>
        <a:lstStyle/>
        <a:p>
          <a:r>
            <a:rPr lang="en-CA" dirty="0">
              <a:latin typeface="Lucida Sans" panose="020B0602030504020204" pitchFamily="34" charset="0"/>
            </a:rPr>
            <a:t>Random Forest Decision Tree</a:t>
          </a:r>
          <a:endParaRPr lang="en-US" dirty="0">
            <a:latin typeface="Lucida Sans" panose="020B0602030504020204" pitchFamily="34" charset="0"/>
          </a:endParaRPr>
        </a:p>
      </dgm:t>
    </dgm:pt>
    <dgm:pt modelId="{F1D68159-0DAF-4199-B834-24F80CF64FCC}" type="parTrans" cxnId="{F85010D3-767A-4594-A48D-13F9F2C4F7B0}">
      <dgm:prSet/>
      <dgm:spPr/>
      <dgm:t>
        <a:bodyPr/>
        <a:lstStyle/>
        <a:p>
          <a:endParaRPr lang="en-US"/>
        </a:p>
      </dgm:t>
    </dgm:pt>
    <dgm:pt modelId="{4836B00C-2217-4D16-8425-DE3B7081E5BE}" type="sibTrans" cxnId="{F85010D3-767A-4594-A48D-13F9F2C4F7B0}">
      <dgm:prSet/>
      <dgm:spPr/>
      <dgm:t>
        <a:bodyPr/>
        <a:lstStyle/>
        <a:p>
          <a:endParaRPr lang="en-US"/>
        </a:p>
      </dgm:t>
    </dgm:pt>
    <dgm:pt modelId="{C0769AF7-D0C5-4575-8F32-EA53D37E74E0}">
      <dgm:prSet/>
      <dgm:spPr/>
      <dgm:t>
        <a:bodyPr/>
        <a:lstStyle/>
        <a:p>
          <a:r>
            <a:rPr lang="en-CA" dirty="0">
              <a:latin typeface="Lucida Sans" panose="020B0602030504020204" pitchFamily="34" charset="0"/>
            </a:rPr>
            <a:t>Scoring Metrics</a:t>
          </a:r>
          <a:endParaRPr lang="en-US" dirty="0">
            <a:latin typeface="Lucida Sans" panose="020B0602030504020204" pitchFamily="34" charset="0"/>
          </a:endParaRPr>
        </a:p>
      </dgm:t>
    </dgm:pt>
    <dgm:pt modelId="{F02D1B2C-49E2-474E-8800-14978FB01406}" type="parTrans" cxnId="{81CF632D-CE82-4F07-B01C-07D2EC1D12EC}">
      <dgm:prSet/>
      <dgm:spPr/>
      <dgm:t>
        <a:bodyPr/>
        <a:lstStyle/>
        <a:p>
          <a:endParaRPr lang="en-US"/>
        </a:p>
      </dgm:t>
    </dgm:pt>
    <dgm:pt modelId="{348A7B7C-2E05-4D34-A6E6-50ED4B16F017}" type="sibTrans" cxnId="{81CF632D-CE82-4F07-B01C-07D2EC1D12EC}">
      <dgm:prSet/>
      <dgm:spPr/>
      <dgm:t>
        <a:bodyPr/>
        <a:lstStyle/>
        <a:p>
          <a:endParaRPr lang="en-US"/>
        </a:p>
      </dgm:t>
    </dgm:pt>
    <dgm:pt modelId="{AE3D767D-818C-49E7-8334-4FE40ED15BCD}">
      <dgm:prSet/>
      <dgm:spPr/>
      <dgm:t>
        <a:bodyPr/>
        <a:lstStyle/>
        <a:p>
          <a:r>
            <a:rPr lang="en-CA" dirty="0">
              <a:latin typeface="Lucida Sans" panose="020B0602030504020204" pitchFamily="34" charset="0"/>
            </a:rPr>
            <a:t>F1 Score</a:t>
          </a:r>
          <a:endParaRPr lang="en-US" dirty="0">
            <a:latin typeface="Lucida Sans" panose="020B0602030504020204" pitchFamily="34" charset="0"/>
          </a:endParaRPr>
        </a:p>
      </dgm:t>
    </dgm:pt>
    <dgm:pt modelId="{5CED0C6E-B7D4-4043-8925-C82C6131A3A9}" type="parTrans" cxnId="{AEF040DB-C8C4-475C-A8EF-BB02EBB78FE4}">
      <dgm:prSet/>
      <dgm:spPr/>
      <dgm:t>
        <a:bodyPr/>
        <a:lstStyle/>
        <a:p>
          <a:endParaRPr lang="en-US"/>
        </a:p>
      </dgm:t>
    </dgm:pt>
    <dgm:pt modelId="{EB2E8B07-46D2-4C53-B89D-2126CB4B08AF}" type="sibTrans" cxnId="{AEF040DB-C8C4-475C-A8EF-BB02EBB78FE4}">
      <dgm:prSet/>
      <dgm:spPr/>
      <dgm:t>
        <a:bodyPr/>
        <a:lstStyle/>
        <a:p>
          <a:endParaRPr lang="en-US"/>
        </a:p>
      </dgm:t>
    </dgm:pt>
    <dgm:pt modelId="{1480F121-7263-496A-8FB8-8A7EC8DB6A52}">
      <dgm:prSet/>
      <dgm:spPr/>
      <dgm:t>
        <a:bodyPr/>
        <a:lstStyle/>
        <a:p>
          <a:r>
            <a:rPr lang="en-CA" dirty="0">
              <a:latin typeface="Lucida Sans" panose="020B0602030504020204" pitchFamily="34" charset="0"/>
            </a:rPr>
            <a:t>Recall Score</a:t>
          </a:r>
          <a:endParaRPr lang="en-US" dirty="0">
            <a:latin typeface="Lucida Sans" panose="020B0602030504020204" pitchFamily="34" charset="0"/>
          </a:endParaRPr>
        </a:p>
      </dgm:t>
    </dgm:pt>
    <dgm:pt modelId="{10D73D17-FE6F-426C-92CE-3BFDE7BCF2C9}" type="parTrans" cxnId="{A5A82A16-F067-44C2-A578-C139EF68F194}">
      <dgm:prSet/>
      <dgm:spPr/>
      <dgm:t>
        <a:bodyPr/>
        <a:lstStyle/>
        <a:p>
          <a:endParaRPr lang="en-US"/>
        </a:p>
      </dgm:t>
    </dgm:pt>
    <dgm:pt modelId="{D1B193FE-6099-421E-95C4-D9C893F10644}" type="sibTrans" cxnId="{A5A82A16-F067-44C2-A578-C139EF68F194}">
      <dgm:prSet/>
      <dgm:spPr/>
      <dgm:t>
        <a:bodyPr/>
        <a:lstStyle/>
        <a:p>
          <a:endParaRPr lang="en-US"/>
        </a:p>
      </dgm:t>
    </dgm:pt>
    <dgm:pt modelId="{51A68CDB-CBB3-4A23-B933-010B533E68C6}">
      <dgm:prSet/>
      <dgm:spPr/>
      <dgm:t>
        <a:bodyPr/>
        <a:lstStyle/>
        <a:p>
          <a:r>
            <a:rPr lang="en-CA" dirty="0">
              <a:latin typeface="Lucida Sans" panose="020B0602030504020204" pitchFamily="34" charset="0"/>
            </a:rPr>
            <a:t>Confusion Matrix</a:t>
          </a:r>
          <a:endParaRPr lang="en-US" dirty="0">
            <a:latin typeface="Lucida Sans" panose="020B0602030504020204" pitchFamily="34" charset="0"/>
          </a:endParaRPr>
        </a:p>
      </dgm:t>
    </dgm:pt>
    <dgm:pt modelId="{04345873-49DB-43CD-9F5B-1A3186427DED}" type="parTrans" cxnId="{C623DE04-DBFF-4E40-AAA8-252E5206131D}">
      <dgm:prSet/>
      <dgm:spPr/>
      <dgm:t>
        <a:bodyPr/>
        <a:lstStyle/>
        <a:p>
          <a:endParaRPr lang="en-US"/>
        </a:p>
      </dgm:t>
    </dgm:pt>
    <dgm:pt modelId="{EF2A696B-D337-4A67-B4AD-5AA984BA3C88}" type="sibTrans" cxnId="{C623DE04-DBFF-4E40-AAA8-252E5206131D}">
      <dgm:prSet/>
      <dgm:spPr/>
      <dgm:t>
        <a:bodyPr/>
        <a:lstStyle/>
        <a:p>
          <a:endParaRPr lang="en-US"/>
        </a:p>
      </dgm:t>
    </dgm:pt>
    <dgm:pt modelId="{8BABF099-167A-45CE-9E5F-E13F630D5DC7}">
      <dgm:prSet/>
      <dgm:spPr/>
      <dgm:t>
        <a:bodyPr/>
        <a:lstStyle/>
        <a:p>
          <a:r>
            <a:rPr lang="en-CA" dirty="0">
              <a:latin typeface="Lucida Sans" panose="020B0602030504020204" pitchFamily="34" charset="0"/>
            </a:rPr>
            <a:t>ROC AUC score</a:t>
          </a:r>
          <a:endParaRPr lang="en-US" dirty="0">
            <a:latin typeface="Lucida Sans" panose="020B0602030504020204" pitchFamily="34" charset="0"/>
          </a:endParaRPr>
        </a:p>
      </dgm:t>
    </dgm:pt>
    <dgm:pt modelId="{779FDEEB-DA25-4B99-B610-098B8B8E2343}" type="parTrans" cxnId="{527145C0-EFB9-4989-BC48-0425C09D0308}">
      <dgm:prSet/>
      <dgm:spPr/>
      <dgm:t>
        <a:bodyPr/>
        <a:lstStyle/>
        <a:p>
          <a:endParaRPr lang="en-US"/>
        </a:p>
      </dgm:t>
    </dgm:pt>
    <dgm:pt modelId="{B2597566-2D54-4E3C-A03D-94A8148C2924}" type="sibTrans" cxnId="{527145C0-EFB9-4989-BC48-0425C09D0308}">
      <dgm:prSet/>
      <dgm:spPr/>
      <dgm:t>
        <a:bodyPr/>
        <a:lstStyle/>
        <a:p>
          <a:endParaRPr lang="en-US"/>
        </a:p>
      </dgm:t>
    </dgm:pt>
    <dgm:pt modelId="{D0B8614E-E769-4BA0-AF18-0DB95012BDAC}" type="pres">
      <dgm:prSet presAssocID="{0B5E24DC-7E18-4F89-A1BB-D0219AAE2F16}" presName="diagram" presStyleCnt="0">
        <dgm:presLayoutVars>
          <dgm:chPref val="1"/>
          <dgm:dir/>
          <dgm:animOne val="branch"/>
          <dgm:animLvl val="lvl"/>
          <dgm:resizeHandles val="exact"/>
        </dgm:presLayoutVars>
      </dgm:prSet>
      <dgm:spPr/>
    </dgm:pt>
    <dgm:pt modelId="{9250E0E2-951D-4DF8-97F9-B53E032B70F0}" type="pres">
      <dgm:prSet presAssocID="{EC1458CC-9638-4DC1-865C-CAA0908DC30F}" presName="root1" presStyleCnt="0"/>
      <dgm:spPr/>
    </dgm:pt>
    <dgm:pt modelId="{EE79B9F8-379A-4B15-BA59-654093C5070D}" type="pres">
      <dgm:prSet presAssocID="{EC1458CC-9638-4DC1-865C-CAA0908DC30F}" presName="LevelOneTextNode" presStyleLbl="node0" presStyleIdx="0" presStyleCnt="2">
        <dgm:presLayoutVars>
          <dgm:chPref val="3"/>
        </dgm:presLayoutVars>
      </dgm:prSet>
      <dgm:spPr/>
    </dgm:pt>
    <dgm:pt modelId="{3EDD6BF6-445D-41C2-AE31-CF858DF4E791}" type="pres">
      <dgm:prSet presAssocID="{EC1458CC-9638-4DC1-865C-CAA0908DC30F}" presName="level2hierChild" presStyleCnt="0"/>
      <dgm:spPr/>
    </dgm:pt>
    <dgm:pt modelId="{EAA2246B-1251-4981-9A68-F807D4551CA7}" type="pres">
      <dgm:prSet presAssocID="{C0769AF7-D0C5-4575-8F32-EA53D37E74E0}" presName="root1" presStyleCnt="0"/>
      <dgm:spPr/>
    </dgm:pt>
    <dgm:pt modelId="{32C66268-BE42-467C-8DBF-152CB0F80D41}" type="pres">
      <dgm:prSet presAssocID="{C0769AF7-D0C5-4575-8F32-EA53D37E74E0}" presName="LevelOneTextNode" presStyleLbl="node0" presStyleIdx="1" presStyleCnt="2">
        <dgm:presLayoutVars>
          <dgm:chPref val="3"/>
        </dgm:presLayoutVars>
      </dgm:prSet>
      <dgm:spPr/>
    </dgm:pt>
    <dgm:pt modelId="{0CAD89DD-1799-4B2E-A7F4-11E3E2142952}" type="pres">
      <dgm:prSet presAssocID="{C0769AF7-D0C5-4575-8F32-EA53D37E74E0}" presName="level2hierChild" presStyleCnt="0"/>
      <dgm:spPr/>
    </dgm:pt>
    <dgm:pt modelId="{1B3B2CDB-2B41-4EF5-930A-CAAF53A8BB6D}" type="pres">
      <dgm:prSet presAssocID="{5CED0C6E-B7D4-4043-8925-C82C6131A3A9}" presName="conn2-1" presStyleLbl="parChTrans1D2" presStyleIdx="0" presStyleCnt="3"/>
      <dgm:spPr/>
    </dgm:pt>
    <dgm:pt modelId="{FD57405A-FB23-46FF-9C1F-8DB27B36820A}" type="pres">
      <dgm:prSet presAssocID="{5CED0C6E-B7D4-4043-8925-C82C6131A3A9}" presName="connTx" presStyleLbl="parChTrans1D2" presStyleIdx="0" presStyleCnt="3"/>
      <dgm:spPr/>
    </dgm:pt>
    <dgm:pt modelId="{A1D7ED23-FB4D-4D50-A7B5-9AA808FCF0D1}" type="pres">
      <dgm:prSet presAssocID="{AE3D767D-818C-49E7-8334-4FE40ED15BCD}" presName="root2" presStyleCnt="0"/>
      <dgm:spPr/>
    </dgm:pt>
    <dgm:pt modelId="{7F3A0B01-0072-4EC2-BAF7-6F8C6928BE3A}" type="pres">
      <dgm:prSet presAssocID="{AE3D767D-818C-49E7-8334-4FE40ED15BCD}" presName="LevelTwoTextNode" presStyleLbl="node2" presStyleIdx="0" presStyleCnt="3">
        <dgm:presLayoutVars>
          <dgm:chPref val="3"/>
        </dgm:presLayoutVars>
      </dgm:prSet>
      <dgm:spPr/>
    </dgm:pt>
    <dgm:pt modelId="{194D7576-209D-45D7-88F7-261E03358E50}" type="pres">
      <dgm:prSet presAssocID="{AE3D767D-818C-49E7-8334-4FE40ED15BCD}" presName="level3hierChild" presStyleCnt="0"/>
      <dgm:spPr/>
    </dgm:pt>
    <dgm:pt modelId="{037CD3DC-B6AB-4066-87DD-DC615C2416A4}" type="pres">
      <dgm:prSet presAssocID="{10D73D17-FE6F-426C-92CE-3BFDE7BCF2C9}" presName="conn2-1" presStyleLbl="parChTrans1D3" presStyleIdx="0" presStyleCnt="1"/>
      <dgm:spPr/>
    </dgm:pt>
    <dgm:pt modelId="{49CA82FA-606E-44DC-BFE7-48366B74FAE6}" type="pres">
      <dgm:prSet presAssocID="{10D73D17-FE6F-426C-92CE-3BFDE7BCF2C9}" presName="connTx" presStyleLbl="parChTrans1D3" presStyleIdx="0" presStyleCnt="1"/>
      <dgm:spPr/>
    </dgm:pt>
    <dgm:pt modelId="{901530C0-BFAA-4282-8897-345E57011EAA}" type="pres">
      <dgm:prSet presAssocID="{1480F121-7263-496A-8FB8-8A7EC8DB6A52}" presName="root2" presStyleCnt="0"/>
      <dgm:spPr/>
    </dgm:pt>
    <dgm:pt modelId="{818A5C01-80F8-4A66-9CD3-460AA918B154}" type="pres">
      <dgm:prSet presAssocID="{1480F121-7263-496A-8FB8-8A7EC8DB6A52}" presName="LevelTwoTextNode" presStyleLbl="node3" presStyleIdx="0" presStyleCnt="1">
        <dgm:presLayoutVars>
          <dgm:chPref val="3"/>
        </dgm:presLayoutVars>
      </dgm:prSet>
      <dgm:spPr/>
    </dgm:pt>
    <dgm:pt modelId="{5E444446-4376-498E-BA93-19551BA822CF}" type="pres">
      <dgm:prSet presAssocID="{1480F121-7263-496A-8FB8-8A7EC8DB6A52}" presName="level3hierChild" presStyleCnt="0"/>
      <dgm:spPr/>
    </dgm:pt>
    <dgm:pt modelId="{1A6294AA-9E28-499B-B6DE-71FA7CD108F5}" type="pres">
      <dgm:prSet presAssocID="{04345873-49DB-43CD-9F5B-1A3186427DED}" presName="conn2-1" presStyleLbl="parChTrans1D2" presStyleIdx="1" presStyleCnt="3"/>
      <dgm:spPr/>
    </dgm:pt>
    <dgm:pt modelId="{8479641C-09D9-45AA-9A02-3A8A502F0C6C}" type="pres">
      <dgm:prSet presAssocID="{04345873-49DB-43CD-9F5B-1A3186427DED}" presName="connTx" presStyleLbl="parChTrans1D2" presStyleIdx="1" presStyleCnt="3"/>
      <dgm:spPr/>
    </dgm:pt>
    <dgm:pt modelId="{B4549BC8-1A36-441D-B19F-47EC51927CF9}" type="pres">
      <dgm:prSet presAssocID="{51A68CDB-CBB3-4A23-B933-010B533E68C6}" presName="root2" presStyleCnt="0"/>
      <dgm:spPr/>
    </dgm:pt>
    <dgm:pt modelId="{385B2CC3-EC04-4EB3-9E55-431944DC7911}" type="pres">
      <dgm:prSet presAssocID="{51A68CDB-CBB3-4A23-B933-010B533E68C6}" presName="LevelTwoTextNode" presStyleLbl="node2" presStyleIdx="1" presStyleCnt="3">
        <dgm:presLayoutVars>
          <dgm:chPref val="3"/>
        </dgm:presLayoutVars>
      </dgm:prSet>
      <dgm:spPr/>
    </dgm:pt>
    <dgm:pt modelId="{815E6804-47EC-4DA1-A86E-62A60360322B}" type="pres">
      <dgm:prSet presAssocID="{51A68CDB-CBB3-4A23-B933-010B533E68C6}" presName="level3hierChild" presStyleCnt="0"/>
      <dgm:spPr/>
    </dgm:pt>
    <dgm:pt modelId="{6AAFDE0C-C090-4513-A1C0-E2A5800F1F54}" type="pres">
      <dgm:prSet presAssocID="{779FDEEB-DA25-4B99-B610-098B8B8E2343}" presName="conn2-1" presStyleLbl="parChTrans1D2" presStyleIdx="2" presStyleCnt="3"/>
      <dgm:spPr/>
    </dgm:pt>
    <dgm:pt modelId="{94B14B46-5A43-4BF5-BC67-A18EFCE4EA31}" type="pres">
      <dgm:prSet presAssocID="{779FDEEB-DA25-4B99-B610-098B8B8E2343}" presName="connTx" presStyleLbl="parChTrans1D2" presStyleIdx="2" presStyleCnt="3"/>
      <dgm:spPr/>
    </dgm:pt>
    <dgm:pt modelId="{D9611194-18DC-476A-9074-4710BCCC7151}" type="pres">
      <dgm:prSet presAssocID="{8BABF099-167A-45CE-9E5F-E13F630D5DC7}" presName="root2" presStyleCnt="0"/>
      <dgm:spPr/>
    </dgm:pt>
    <dgm:pt modelId="{8D06D438-F6D6-422D-B2CA-1AD83968F9EA}" type="pres">
      <dgm:prSet presAssocID="{8BABF099-167A-45CE-9E5F-E13F630D5DC7}" presName="LevelTwoTextNode" presStyleLbl="node2" presStyleIdx="2" presStyleCnt="3">
        <dgm:presLayoutVars>
          <dgm:chPref val="3"/>
        </dgm:presLayoutVars>
      </dgm:prSet>
      <dgm:spPr/>
    </dgm:pt>
    <dgm:pt modelId="{81ECED0D-FA89-45DC-8543-D08F1770E3F2}" type="pres">
      <dgm:prSet presAssocID="{8BABF099-167A-45CE-9E5F-E13F630D5DC7}" presName="level3hierChild" presStyleCnt="0"/>
      <dgm:spPr/>
    </dgm:pt>
  </dgm:ptLst>
  <dgm:cxnLst>
    <dgm:cxn modelId="{C623DE04-DBFF-4E40-AAA8-252E5206131D}" srcId="{C0769AF7-D0C5-4575-8F32-EA53D37E74E0}" destId="{51A68CDB-CBB3-4A23-B933-010B533E68C6}" srcOrd="1" destOrd="0" parTransId="{04345873-49DB-43CD-9F5B-1A3186427DED}" sibTransId="{EF2A696B-D337-4A67-B4AD-5AA984BA3C88}"/>
    <dgm:cxn modelId="{A5A82A16-F067-44C2-A578-C139EF68F194}" srcId="{AE3D767D-818C-49E7-8334-4FE40ED15BCD}" destId="{1480F121-7263-496A-8FB8-8A7EC8DB6A52}" srcOrd="0" destOrd="0" parTransId="{10D73D17-FE6F-426C-92CE-3BFDE7BCF2C9}" sibTransId="{D1B193FE-6099-421E-95C4-D9C893F10644}"/>
    <dgm:cxn modelId="{A1C0BB23-1D25-44DE-A51D-F9F636B7C157}" type="presOf" srcId="{779FDEEB-DA25-4B99-B610-098B8B8E2343}" destId="{6AAFDE0C-C090-4513-A1C0-E2A5800F1F54}" srcOrd="0" destOrd="0" presId="urn:microsoft.com/office/officeart/2005/8/layout/hierarchy2"/>
    <dgm:cxn modelId="{81CF632D-CE82-4F07-B01C-07D2EC1D12EC}" srcId="{0B5E24DC-7E18-4F89-A1BB-D0219AAE2F16}" destId="{C0769AF7-D0C5-4575-8F32-EA53D37E74E0}" srcOrd="1" destOrd="0" parTransId="{F02D1B2C-49E2-474E-8800-14978FB01406}" sibTransId="{348A7B7C-2E05-4D34-A6E6-50ED4B16F017}"/>
    <dgm:cxn modelId="{8564645C-DBF9-4FE9-9595-AB9525679458}" type="presOf" srcId="{10D73D17-FE6F-426C-92CE-3BFDE7BCF2C9}" destId="{037CD3DC-B6AB-4066-87DD-DC615C2416A4}" srcOrd="0" destOrd="0" presId="urn:microsoft.com/office/officeart/2005/8/layout/hierarchy2"/>
    <dgm:cxn modelId="{D3043A5E-80BA-4A10-830B-A761601AF14A}" type="presOf" srcId="{5CED0C6E-B7D4-4043-8925-C82C6131A3A9}" destId="{FD57405A-FB23-46FF-9C1F-8DB27B36820A}" srcOrd="1" destOrd="0" presId="urn:microsoft.com/office/officeart/2005/8/layout/hierarchy2"/>
    <dgm:cxn modelId="{5186AF49-68E6-49F8-A194-FB29C58F35AF}" type="presOf" srcId="{779FDEEB-DA25-4B99-B610-098B8B8E2343}" destId="{94B14B46-5A43-4BF5-BC67-A18EFCE4EA31}" srcOrd="1" destOrd="0" presId="urn:microsoft.com/office/officeart/2005/8/layout/hierarchy2"/>
    <dgm:cxn modelId="{67ADDE49-C5DC-49AC-99AA-7BEB28F0B71D}" type="presOf" srcId="{04345873-49DB-43CD-9F5B-1A3186427DED}" destId="{1A6294AA-9E28-499B-B6DE-71FA7CD108F5}" srcOrd="0" destOrd="0" presId="urn:microsoft.com/office/officeart/2005/8/layout/hierarchy2"/>
    <dgm:cxn modelId="{8795DB4D-5061-4907-B07D-B4A1A6E406C2}" type="presOf" srcId="{5CED0C6E-B7D4-4043-8925-C82C6131A3A9}" destId="{1B3B2CDB-2B41-4EF5-930A-CAAF53A8BB6D}" srcOrd="0" destOrd="0" presId="urn:microsoft.com/office/officeart/2005/8/layout/hierarchy2"/>
    <dgm:cxn modelId="{A9C26A4F-2D9E-455E-B99E-71745FE555A9}" type="presOf" srcId="{8BABF099-167A-45CE-9E5F-E13F630D5DC7}" destId="{8D06D438-F6D6-422D-B2CA-1AD83968F9EA}" srcOrd="0" destOrd="0" presId="urn:microsoft.com/office/officeart/2005/8/layout/hierarchy2"/>
    <dgm:cxn modelId="{BD444088-EDC5-42B8-A1F7-A11B6788B6BA}" type="presOf" srcId="{AE3D767D-818C-49E7-8334-4FE40ED15BCD}" destId="{7F3A0B01-0072-4EC2-BAF7-6F8C6928BE3A}" srcOrd="0" destOrd="0" presId="urn:microsoft.com/office/officeart/2005/8/layout/hierarchy2"/>
    <dgm:cxn modelId="{318A8997-A4AE-4379-B401-51EC3FE11A7D}" type="presOf" srcId="{1480F121-7263-496A-8FB8-8A7EC8DB6A52}" destId="{818A5C01-80F8-4A66-9CD3-460AA918B154}" srcOrd="0" destOrd="0" presId="urn:microsoft.com/office/officeart/2005/8/layout/hierarchy2"/>
    <dgm:cxn modelId="{53199498-829B-4383-89DE-44295FBCC588}" type="presOf" srcId="{10D73D17-FE6F-426C-92CE-3BFDE7BCF2C9}" destId="{49CA82FA-606E-44DC-BFE7-48366B74FAE6}" srcOrd="1" destOrd="0" presId="urn:microsoft.com/office/officeart/2005/8/layout/hierarchy2"/>
    <dgm:cxn modelId="{527145C0-EFB9-4989-BC48-0425C09D0308}" srcId="{C0769AF7-D0C5-4575-8F32-EA53D37E74E0}" destId="{8BABF099-167A-45CE-9E5F-E13F630D5DC7}" srcOrd="2" destOrd="0" parTransId="{779FDEEB-DA25-4B99-B610-098B8B8E2343}" sibTransId="{B2597566-2D54-4E3C-A03D-94A8148C2924}"/>
    <dgm:cxn modelId="{F35AC0C0-9DE0-4A38-A572-2982F373D26B}" type="presOf" srcId="{0B5E24DC-7E18-4F89-A1BB-D0219AAE2F16}" destId="{D0B8614E-E769-4BA0-AF18-0DB95012BDAC}" srcOrd="0" destOrd="0" presId="urn:microsoft.com/office/officeart/2005/8/layout/hierarchy2"/>
    <dgm:cxn modelId="{E894A5C1-9109-4EF0-9DB4-4EED132C4FE9}" type="presOf" srcId="{C0769AF7-D0C5-4575-8F32-EA53D37E74E0}" destId="{32C66268-BE42-467C-8DBF-152CB0F80D41}" srcOrd="0" destOrd="0" presId="urn:microsoft.com/office/officeart/2005/8/layout/hierarchy2"/>
    <dgm:cxn modelId="{190A4BD0-37EF-4215-AC4F-19FE13D88CC7}" type="presOf" srcId="{51A68CDB-CBB3-4A23-B933-010B533E68C6}" destId="{385B2CC3-EC04-4EB3-9E55-431944DC7911}" srcOrd="0" destOrd="0" presId="urn:microsoft.com/office/officeart/2005/8/layout/hierarchy2"/>
    <dgm:cxn modelId="{F85010D3-767A-4594-A48D-13F9F2C4F7B0}" srcId="{0B5E24DC-7E18-4F89-A1BB-D0219AAE2F16}" destId="{EC1458CC-9638-4DC1-865C-CAA0908DC30F}" srcOrd="0" destOrd="0" parTransId="{F1D68159-0DAF-4199-B834-24F80CF64FCC}" sibTransId="{4836B00C-2217-4D16-8425-DE3B7081E5BE}"/>
    <dgm:cxn modelId="{AEF040DB-C8C4-475C-A8EF-BB02EBB78FE4}" srcId="{C0769AF7-D0C5-4575-8F32-EA53D37E74E0}" destId="{AE3D767D-818C-49E7-8334-4FE40ED15BCD}" srcOrd="0" destOrd="0" parTransId="{5CED0C6E-B7D4-4043-8925-C82C6131A3A9}" sibTransId="{EB2E8B07-46D2-4C53-B89D-2126CB4B08AF}"/>
    <dgm:cxn modelId="{49018EE0-E2E8-4347-A635-7A735C19A97C}" type="presOf" srcId="{EC1458CC-9638-4DC1-865C-CAA0908DC30F}" destId="{EE79B9F8-379A-4B15-BA59-654093C5070D}" srcOrd="0" destOrd="0" presId="urn:microsoft.com/office/officeart/2005/8/layout/hierarchy2"/>
    <dgm:cxn modelId="{CB888DE5-7C07-491B-838E-C12F38908BF7}" type="presOf" srcId="{04345873-49DB-43CD-9F5B-1A3186427DED}" destId="{8479641C-09D9-45AA-9A02-3A8A502F0C6C}" srcOrd="1" destOrd="0" presId="urn:microsoft.com/office/officeart/2005/8/layout/hierarchy2"/>
    <dgm:cxn modelId="{205BE46A-DD3D-480C-A4BF-EBD43A7E1368}" type="presParOf" srcId="{D0B8614E-E769-4BA0-AF18-0DB95012BDAC}" destId="{9250E0E2-951D-4DF8-97F9-B53E032B70F0}" srcOrd="0" destOrd="0" presId="urn:microsoft.com/office/officeart/2005/8/layout/hierarchy2"/>
    <dgm:cxn modelId="{290C216E-1B49-4CC1-9EEB-115EB4BBD999}" type="presParOf" srcId="{9250E0E2-951D-4DF8-97F9-B53E032B70F0}" destId="{EE79B9F8-379A-4B15-BA59-654093C5070D}" srcOrd="0" destOrd="0" presId="urn:microsoft.com/office/officeart/2005/8/layout/hierarchy2"/>
    <dgm:cxn modelId="{5E55478A-24A0-4E9A-8DE6-C3BDB83914DF}" type="presParOf" srcId="{9250E0E2-951D-4DF8-97F9-B53E032B70F0}" destId="{3EDD6BF6-445D-41C2-AE31-CF858DF4E791}" srcOrd="1" destOrd="0" presId="urn:microsoft.com/office/officeart/2005/8/layout/hierarchy2"/>
    <dgm:cxn modelId="{E4544127-4936-4E9D-910C-9180A5B958D8}" type="presParOf" srcId="{D0B8614E-E769-4BA0-AF18-0DB95012BDAC}" destId="{EAA2246B-1251-4981-9A68-F807D4551CA7}" srcOrd="1" destOrd="0" presId="urn:microsoft.com/office/officeart/2005/8/layout/hierarchy2"/>
    <dgm:cxn modelId="{38F14226-D6EA-4FE5-8F88-3AD881C6DB4B}" type="presParOf" srcId="{EAA2246B-1251-4981-9A68-F807D4551CA7}" destId="{32C66268-BE42-467C-8DBF-152CB0F80D41}" srcOrd="0" destOrd="0" presId="urn:microsoft.com/office/officeart/2005/8/layout/hierarchy2"/>
    <dgm:cxn modelId="{8228EF32-224F-477F-8F15-4D064D703166}" type="presParOf" srcId="{EAA2246B-1251-4981-9A68-F807D4551CA7}" destId="{0CAD89DD-1799-4B2E-A7F4-11E3E2142952}" srcOrd="1" destOrd="0" presId="urn:microsoft.com/office/officeart/2005/8/layout/hierarchy2"/>
    <dgm:cxn modelId="{7DC806CD-3820-4FAF-B841-0265C34BBD62}" type="presParOf" srcId="{0CAD89DD-1799-4B2E-A7F4-11E3E2142952}" destId="{1B3B2CDB-2B41-4EF5-930A-CAAF53A8BB6D}" srcOrd="0" destOrd="0" presId="urn:microsoft.com/office/officeart/2005/8/layout/hierarchy2"/>
    <dgm:cxn modelId="{BF936EB3-4EC3-4F7A-8433-A60BF12EE20E}" type="presParOf" srcId="{1B3B2CDB-2B41-4EF5-930A-CAAF53A8BB6D}" destId="{FD57405A-FB23-46FF-9C1F-8DB27B36820A}" srcOrd="0" destOrd="0" presId="urn:microsoft.com/office/officeart/2005/8/layout/hierarchy2"/>
    <dgm:cxn modelId="{7E3A7DE0-933B-4B05-9F03-079BB14697EE}" type="presParOf" srcId="{0CAD89DD-1799-4B2E-A7F4-11E3E2142952}" destId="{A1D7ED23-FB4D-4D50-A7B5-9AA808FCF0D1}" srcOrd="1" destOrd="0" presId="urn:microsoft.com/office/officeart/2005/8/layout/hierarchy2"/>
    <dgm:cxn modelId="{336DF027-DA01-4FF6-A893-D0A4CA480A6F}" type="presParOf" srcId="{A1D7ED23-FB4D-4D50-A7B5-9AA808FCF0D1}" destId="{7F3A0B01-0072-4EC2-BAF7-6F8C6928BE3A}" srcOrd="0" destOrd="0" presId="urn:microsoft.com/office/officeart/2005/8/layout/hierarchy2"/>
    <dgm:cxn modelId="{C2A74F26-72C9-4F4D-98CC-97E2F75A127B}" type="presParOf" srcId="{A1D7ED23-FB4D-4D50-A7B5-9AA808FCF0D1}" destId="{194D7576-209D-45D7-88F7-261E03358E50}" srcOrd="1" destOrd="0" presId="urn:microsoft.com/office/officeart/2005/8/layout/hierarchy2"/>
    <dgm:cxn modelId="{39DA0D92-A12B-41F3-AB5C-8368911B743C}" type="presParOf" srcId="{194D7576-209D-45D7-88F7-261E03358E50}" destId="{037CD3DC-B6AB-4066-87DD-DC615C2416A4}" srcOrd="0" destOrd="0" presId="urn:microsoft.com/office/officeart/2005/8/layout/hierarchy2"/>
    <dgm:cxn modelId="{CFDE4543-1547-4495-952F-E7D0A83DE143}" type="presParOf" srcId="{037CD3DC-B6AB-4066-87DD-DC615C2416A4}" destId="{49CA82FA-606E-44DC-BFE7-48366B74FAE6}" srcOrd="0" destOrd="0" presId="urn:microsoft.com/office/officeart/2005/8/layout/hierarchy2"/>
    <dgm:cxn modelId="{56EEF0CB-82AF-437C-8351-C7EAB4391211}" type="presParOf" srcId="{194D7576-209D-45D7-88F7-261E03358E50}" destId="{901530C0-BFAA-4282-8897-345E57011EAA}" srcOrd="1" destOrd="0" presId="urn:microsoft.com/office/officeart/2005/8/layout/hierarchy2"/>
    <dgm:cxn modelId="{68C29D88-95D4-482C-80F7-0EFDD82C7444}" type="presParOf" srcId="{901530C0-BFAA-4282-8897-345E57011EAA}" destId="{818A5C01-80F8-4A66-9CD3-460AA918B154}" srcOrd="0" destOrd="0" presId="urn:microsoft.com/office/officeart/2005/8/layout/hierarchy2"/>
    <dgm:cxn modelId="{BDB4F70B-4654-4D5A-853B-64FFC4150526}" type="presParOf" srcId="{901530C0-BFAA-4282-8897-345E57011EAA}" destId="{5E444446-4376-498E-BA93-19551BA822CF}" srcOrd="1" destOrd="0" presId="urn:microsoft.com/office/officeart/2005/8/layout/hierarchy2"/>
    <dgm:cxn modelId="{FD96ADCF-EFC0-429C-901D-B924F6FCE64B}" type="presParOf" srcId="{0CAD89DD-1799-4B2E-A7F4-11E3E2142952}" destId="{1A6294AA-9E28-499B-B6DE-71FA7CD108F5}" srcOrd="2" destOrd="0" presId="urn:microsoft.com/office/officeart/2005/8/layout/hierarchy2"/>
    <dgm:cxn modelId="{058F6AEF-284E-4E66-B89E-9D3D3B6796D9}" type="presParOf" srcId="{1A6294AA-9E28-499B-B6DE-71FA7CD108F5}" destId="{8479641C-09D9-45AA-9A02-3A8A502F0C6C}" srcOrd="0" destOrd="0" presId="urn:microsoft.com/office/officeart/2005/8/layout/hierarchy2"/>
    <dgm:cxn modelId="{6F41B038-FE02-4C43-B61F-D4089B85A971}" type="presParOf" srcId="{0CAD89DD-1799-4B2E-A7F4-11E3E2142952}" destId="{B4549BC8-1A36-441D-B19F-47EC51927CF9}" srcOrd="3" destOrd="0" presId="urn:microsoft.com/office/officeart/2005/8/layout/hierarchy2"/>
    <dgm:cxn modelId="{C5020B51-64B0-44B9-AEC9-A8234FB28444}" type="presParOf" srcId="{B4549BC8-1A36-441D-B19F-47EC51927CF9}" destId="{385B2CC3-EC04-4EB3-9E55-431944DC7911}" srcOrd="0" destOrd="0" presId="urn:microsoft.com/office/officeart/2005/8/layout/hierarchy2"/>
    <dgm:cxn modelId="{6C162987-644E-4EC1-B1E5-4E1D3F41D063}" type="presParOf" srcId="{B4549BC8-1A36-441D-B19F-47EC51927CF9}" destId="{815E6804-47EC-4DA1-A86E-62A60360322B}" srcOrd="1" destOrd="0" presId="urn:microsoft.com/office/officeart/2005/8/layout/hierarchy2"/>
    <dgm:cxn modelId="{BDB68772-9028-48A8-ABFA-6DED52D5560D}" type="presParOf" srcId="{0CAD89DD-1799-4B2E-A7F4-11E3E2142952}" destId="{6AAFDE0C-C090-4513-A1C0-E2A5800F1F54}" srcOrd="4" destOrd="0" presId="urn:microsoft.com/office/officeart/2005/8/layout/hierarchy2"/>
    <dgm:cxn modelId="{B1E6BB20-7735-420F-9F55-B2B6028254AA}" type="presParOf" srcId="{6AAFDE0C-C090-4513-A1C0-E2A5800F1F54}" destId="{94B14B46-5A43-4BF5-BC67-A18EFCE4EA31}" srcOrd="0" destOrd="0" presId="urn:microsoft.com/office/officeart/2005/8/layout/hierarchy2"/>
    <dgm:cxn modelId="{417AFE18-CBDC-4F57-B878-C88AEBAEA0CA}" type="presParOf" srcId="{0CAD89DD-1799-4B2E-A7F4-11E3E2142952}" destId="{D9611194-18DC-476A-9074-4710BCCC7151}" srcOrd="5" destOrd="0" presId="urn:microsoft.com/office/officeart/2005/8/layout/hierarchy2"/>
    <dgm:cxn modelId="{39A7236A-9B70-49F5-A16C-219F9ADCD799}" type="presParOf" srcId="{D9611194-18DC-476A-9074-4710BCCC7151}" destId="{8D06D438-F6D6-422D-B2CA-1AD83968F9EA}" srcOrd="0" destOrd="0" presId="urn:microsoft.com/office/officeart/2005/8/layout/hierarchy2"/>
    <dgm:cxn modelId="{4303F9D7-5E7C-4437-A63B-3CDF57B112A0}" type="presParOf" srcId="{D9611194-18DC-476A-9074-4710BCCC7151}" destId="{81ECED0D-FA89-45DC-8543-D08F1770E3F2}"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2AF3-3484-47A2-92AC-6D94B1EB603F}">
      <dsp:nvSpPr>
        <dsp:cNvPr id="0" name=""/>
        <dsp:cNvSpPr/>
      </dsp:nvSpPr>
      <dsp:spPr>
        <a:xfrm>
          <a:off x="499475" y="9426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AFF24A-113C-4CA0-9989-AB77F6DAD04E}">
      <dsp:nvSpPr>
        <dsp:cNvPr id="0" name=""/>
        <dsp:cNvSpPr/>
      </dsp:nvSpPr>
      <dsp:spPr>
        <a:xfrm>
          <a:off x="499475" y="17405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CA" sz="1600" b="0" kern="1200" dirty="0">
              <a:latin typeface="Lucida Sans" panose="020B0602030504020204" pitchFamily="34" charset="0"/>
            </a:rPr>
            <a:t>Problem: US Telecoms company losing </a:t>
          </a:r>
          <a:r>
            <a:rPr lang="en-CA" sz="1600" b="1" kern="1200" dirty="0">
              <a:latin typeface="Lucida Sans" panose="020B0602030504020204" pitchFamily="34" charset="0"/>
            </a:rPr>
            <a:t>4.16% </a:t>
          </a:r>
          <a:r>
            <a:rPr lang="en-CA" sz="1600" b="0" kern="1200" dirty="0">
              <a:latin typeface="Lucida Sans" panose="020B0602030504020204" pitchFamily="34" charset="0"/>
            </a:rPr>
            <a:t>of customers over roughly the span of a year</a:t>
          </a:r>
          <a:endParaRPr lang="en-US" sz="1600" b="0" kern="1200" dirty="0">
            <a:latin typeface="Lucida Sans" panose="020B0602030504020204" pitchFamily="34" charset="0"/>
          </a:endParaRPr>
        </a:p>
      </dsp:txBody>
      <dsp:txXfrm>
        <a:off x="499475" y="1740556"/>
        <a:ext cx="4320000" cy="648000"/>
      </dsp:txXfrm>
    </dsp:sp>
    <dsp:sp modelId="{6A2CC669-AC3A-4043-B242-95E37F945749}">
      <dsp:nvSpPr>
        <dsp:cNvPr id="0" name=""/>
        <dsp:cNvSpPr/>
      </dsp:nvSpPr>
      <dsp:spPr>
        <a:xfrm>
          <a:off x="499475" y="2545285"/>
          <a:ext cx="4320000" cy="7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CA" sz="1200" kern="1200">
              <a:latin typeface="Lucida Sans" panose="020B0602030504020204" pitchFamily="34" charset="0"/>
            </a:rPr>
            <a:t>Lost Customers on average are  </a:t>
          </a:r>
          <a:r>
            <a:rPr lang="en-CA" sz="1200" b="1" kern="1200">
              <a:latin typeface="Lucida Sans" panose="020B0602030504020204" pitchFamily="34" charset="0"/>
            </a:rPr>
            <a:t>14.39% </a:t>
          </a:r>
          <a:r>
            <a:rPr lang="en-CA" sz="1200" kern="1200">
              <a:latin typeface="Lucida Sans" panose="020B0602030504020204" pitchFamily="34" charset="0"/>
            </a:rPr>
            <a:t>more profitable</a:t>
          </a:r>
          <a:endParaRPr lang="en-US" sz="1200" kern="1200">
            <a:latin typeface="Lucida Sans" panose="020B0602030504020204" pitchFamily="34" charset="0"/>
          </a:endParaRPr>
        </a:p>
      </dsp:txBody>
      <dsp:txXfrm>
        <a:off x="499475" y="2545285"/>
        <a:ext cx="4320000" cy="766239"/>
      </dsp:txXfrm>
    </dsp:sp>
    <dsp:sp modelId="{1D770C3D-2C71-4264-A204-D26B841ECE21}">
      <dsp:nvSpPr>
        <dsp:cNvPr id="0" name=""/>
        <dsp:cNvSpPr/>
      </dsp:nvSpPr>
      <dsp:spPr>
        <a:xfrm>
          <a:off x="5575475" y="9426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D64B35-95D8-456B-AA92-55C71EEABDC7}">
      <dsp:nvSpPr>
        <dsp:cNvPr id="0" name=""/>
        <dsp:cNvSpPr/>
      </dsp:nvSpPr>
      <dsp:spPr>
        <a:xfrm>
          <a:off x="5575475" y="17405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CA" sz="1600" b="0" kern="1200" dirty="0">
              <a:latin typeface="Lucida Sans" panose="020B0602030504020204" pitchFamily="34" charset="0"/>
            </a:rPr>
            <a:t>Solution: Multiclass and multilevel Classification for telecom companies </a:t>
          </a:r>
          <a:endParaRPr lang="en-US" sz="1600" b="0" kern="1200" dirty="0">
            <a:latin typeface="Lucida Sans" panose="020B0602030504020204" pitchFamily="34" charset="0"/>
          </a:endParaRPr>
        </a:p>
      </dsp:txBody>
      <dsp:txXfrm>
        <a:off x="5575475" y="1740556"/>
        <a:ext cx="4320000" cy="648000"/>
      </dsp:txXfrm>
    </dsp:sp>
    <dsp:sp modelId="{118497A3-F71A-4551-A6CB-28038ADC73A4}">
      <dsp:nvSpPr>
        <dsp:cNvPr id="0" name=""/>
        <dsp:cNvSpPr/>
      </dsp:nvSpPr>
      <dsp:spPr>
        <a:xfrm>
          <a:off x="5575475" y="2451016"/>
          <a:ext cx="4320000" cy="766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CA" sz="1200" kern="1200">
              <a:latin typeface="Lucida Sans" panose="020B0602030504020204" pitchFamily="34" charset="0"/>
            </a:rPr>
            <a:t>Designed to enhance customer satisfaction and develop targeted retention strategies.</a:t>
          </a:r>
          <a:endParaRPr lang="en-US" sz="1200" kern="1200">
            <a:latin typeface="Lucida Sans" panose="020B0602030504020204" pitchFamily="34" charset="0"/>
          </a:endParaRPr>
        </a:p>
      </dsp:txBody>
      <dsp:txXfrm>
        <a:off x="5575475" y="2451016"/>
        <a:ext cx="4320000" cy="766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9B9F8-379A-4B15-BA59-654093C5070D}">
      <dsp:nvSpPr>
        <dsp:cNvPr id="0" name=""/>
        <dsp:cNvSpPr/>
      </dsp:nvSpPr>
      <dsp:spPr>
        <a:xfrm>
          <a:off x="900491" y="1908"/>
          <a:ext cx="2366429" cy="1183214"/>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Random Forest Decision Tree</a:t>
          </a:r>
          <a:endParaRPr lang="en-US" sz="2600" kern="1200" dirty="0">
            <a:latin typeface="Lucida Sans" panose="020B0602030504020204" pitchFamily="34" charset="0"/>
          </a:endParaRPr>
        </a:p>
      </dsp:txBody>
      <dsp:txXfrm>
        <a:off x="935146" y="36563"/>
        <a:ext cx="2297119" cy="1113904"/>
      </dsp:txXfrm>
    </dsp:sp>
    <dsp:sp modelId="{32C66268-BE42-467C-8DBF-152CB0F80D41}">
      <dsp:nvSpPr>
        <dsp:cNvPr id="0" name=""/>
        <dsp:cNvSpPr/>
      </dsp:nvSpPr>
      <dsp:spPr>
        <a:xfrm>
          <a:off x="900491" y="1362605"/>
          <a:ext cx="2366429" cy="1183214"/>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Scoring Metrics</a:t>
          </a:r>
          <a:endParaRPr lang="en-US" sz="2600" kern="1200" dirty="0">
            <a:latin typeface="Lucida Sans" panose="020B0602030504020204" pitchFamily="34" charset="0"/>
          </a:endParaRPr>
        </a:p>
      </dsp:txBody>
      <dsp:txXfrm>
        <a:off x="935146" y="1397260"/>
        <a:ext cx="2297119" cy="1113904"/>
      </dsp:txXfrm>
    </dsp:sp>
    <dsp:sp modelId="{1B3B2CDB-2B41-4EF5-930A-CAAF53A8BB6D}">
      <dsp:nvSpPr>
        <dsp:cNvPr id="0" name=""/>
        <dsp:cNvSpPr/>
      </dsp:nvSpPr>
      <dsp:spPr>
        <a:xfrm rot="18289469">
          <a:off x="2911427" y="1246618"/>
          <a:ext cx="1657556" cy="54492"/>
        </a:xfrm>
        <a:custGeom>
          <a:avLst/>
          <a:gdLst/>
          <a:ahLst/>
          <a:cxnLst/>
          <a:rect l="0" t="0" r="0" b="0"/>
          <a:pathLst>
            <a:path>
              <a:moveTo>
                <a:pt x="0" y="27246"/>
              </a:moveTo>
              <a:lnTo>
                <a:pt x="1657556" y="2724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8767" y="1232425"/>
        <a:ext cx="82877" cy="82877"/>
      </dsp:txXfrm>
    </dsp:sp>
    <dsp:sp modelId="{7F3A0B01-0072-4EC2-BAF7-6F8C6928BE3A}">
      <dsp:nvSpPr>
        <dsp:cNvPr id="0" name=""/>
        <dsp:cNvSpPr/>
      </dsp:nvSpPr>
      <dsp:spPr>
        <a:xfrm>
          <a:off x="4213491" y="1908"/>
          <a:ext cx="2366429" cy="1183214"/>
        </a:xfrm>
        <a:prstGeom prst="roundRect">
          <a:avLst>
            <a:gd name="adj" fmla="val 10000"/>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F1 Score</a:t>
          </a:r>
          <a:endParaRPr lang="en-US" sz="2600" kern="1200" dirty="0">
            <a:latin typeface="Lucida Sans" panose="020B0602030504020204" pitchFamily="34" charset="0"/>
          </a:endParaRPr>
        </a:p>
      </dsp:txBody>
      <dsp:txXfrm>
        <a:off x="4248146" y="36563"/>
        <a:ext cx="2297119" cy="1113904"/>
      </dsp:txXfrm>
    </dsp:sp>
    <dsp:sp modelId="{037CD3DC-B6AB-4066-87DD-DC615C2416A4}">
      <dsp:nvSpPr>
        <dsp:cNvPr id="0" name=""/>
        <dsp:cNvSpPr/>
      </dsp:nvSpPr>
      <dsp:spPr>
        <a:xfrm>
          <a:off x="6579921" y="566269"/>
          <a:ext cx="946571" cy="54492"/>
        </a:xfrm>
        <a:custGeom>
          <a:avLst/>
          <a:gdLst/>
          <a:ahLst/>
          <a:cxnLst/>
          <a:rect l="0" t="0" r="0" b="0"/>
          <a:pathLst>
            <a:path>
              <a:moveTo>
                <a:pt x="0" y="27246"/>
              </a:moveTo>
              <a:lnTo>
                <a:pt x="946571" y="27246"/>
              </a:lnTo>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9542" y="569851"/>
        <a:ext cx="47328" cy="47328"/>
      </dsp:txXfrm>
    </dsp:sp>
    <dsp:sp modelId="{818A5C01-80F8-4A66-9CD3-460AA918B154}">
      <dsp:nvSpPr>
        <dsp:cNvPr id="0" name=""/>
        <dsp:cNvSpPr/>
      </dsp:nvSpPr>
      <dsp:spPr>
        <a:xfrm>
          <a:off x="7526492" y="1908"/>
          <a:ext cx="2366429" cy="1183214"/>
        </a:xfrm>
        <a:prstGeom prst="roundRect">
          <a:avLst>
            <a:gd name="adj" fmla="val 10000"/>
          </a:avLst>
        </a:prstGeom>
        <a:blipFill>
          <a:blip xmlns:r="http://schemas.openxmlformats.org/officeDocument/2006/relationships" r:embed="rId1">
            <a:duotone>
              <a:schemeClr val="accent3">
                <a:hueOff val="0"/>
                <a:satOff val="0"/>
                <a:lumOff val="0"/>
                <a:alphaOff val="0"/>
                <a:shade val="88000"/>
                <a:lumMod val="88000"/>
              </a:schemeClr>
              <a:schemeClr val="accent3">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Recall Score</a:t>
          </a:r>
          <a:endParaRPr lang="en-US" sz="2600" kern="1200" dirty="0">
            <a:latin typeface="Lucida Sans" panose="020B0602030504020204" pitchFamily="34" charset="0"/>
          </a:endParaRPr>
        </a:p>
      </dsp:txBody>
      <dsp:txXfrm>
        <a:off x="7561147" y="36563"/>
        <a:ext cx="2297119" cy="1113904"/>
      </dsp:txXfrm>
    </dsp:sp>
    <dsp:sp modelId="{1A6294AA-9E28-499B-B6DE-71FA7CD108F5}">
      <dsp:nvSpPr>
        <dsp:cNvPr id="0" name=""/>
        <dsp:cNvSpPr/>
      </dsp:nvSpPr>
      <dsp:spPr>
        <a:xfrm>
          <a:off x="3266920" y="1926966"/>
          <a:ext cx="946571" cy="54492"/>
        </a:xfrm>
        <a:custGeom>
          <a:avLst/>
          <a:gdLst/>
          <a:ahLst/>
          <a:cxnLst/>
          <a:rect l="0" t="0" r="0" b="0"/>
          <a:pathLst>
            <a:path>
              <a:moveTo>
                <a:pt x="0" y="27246"/>
              </a:moveTo>
              <a:lnTo>
                <a:pt x="946571" y="2724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6541" y="1930548"/>
        <a:ext cx="47328" cy="47328"/>
      </dsp:txXfrm>
    </dsp:sp>
    <dsp:sp modelId="{385B2CC3-EC04-4EB3-9E55-431944DC7911}">
      <dsp:nvSpPr>
        <dsp:cNvPr id="0" name=""/>
        <dsp:cNvSpPr/>
      </dsp:nvSpPr>
      <dsp:spPr>
        <a:xfrm>
          <a:off x="4213491" y="1362605"/>
          <a:ext cx="2366429" cy="1183214"/>
        </a:xfrm>
        <a:prstGeom prst="roundRect">
          <a:avLst>
            <a:gd name="adj" fmla="val 10000"/>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Confusion Matrix</a:t>
          </a:r>
          <a:endParaRPr lang="en-US" sz="2600" kern="1200" dirty="0">
            <a:latin typeface="Lucida Sans" panose="020B0602030504020204" pitchFamily="34" charset="0"/>
          </a:endParaRPr>
        </a:p>
      </dsp:txBody>
      <dsp:txXfrm>
        <a:off x="4248146" y="1397260"/>
        <a:ext cx="2297119" cy="1113904"/>
      </dsp:txXfrm>
    </dsp:sp>
    <dsp:sp modelId="{6AAFDE0C-C090-4513-A1C0-E2A5800F1F54}">
      <dsp:nvSpPr>
        <dsp:cNvPr id="0" name=""/>
        <dsp:cNvSpPr/>
      </dsp:nvSpPr>
      <dsp:spPr>
        <a:xfrm rot="3310531">
          <a:off x="2911427" y="2607314"/>
          <a:ext cx="1657556" cy="54492"/>
        </a:xfrm>
        <a:custGeom>
          <a:avLst/>
          <a:gdLst/>
          <a:ahLst/>
          <a:cxnLst/>
          <a:rect l="0" t="0" r="0" b="0"/>
          <a:pathLst>
            <a:path>
              <a:moveTo>
                <a:pt x="0" y="27246"/>
              </a:moveTo>
              <a:lnTo>
                <a:pt x="1657556" y="27246"/>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8767" y="2593121"/>
        <a:ext cx="82877" cy="82877"/>
      </dsp:txXfrm>
    </dsp:sp>
    <dsp:sp modelId="{8D06D438-F6D6-422D-B2CA-1AD83968F9EA}">
      <dsp:nvSpPr>
        <dsp:cNvPr id="0" name=""/>
        <dsp:cNvSpPr/>
      </dsp:nvSpPr>
      <dsp:spPr>
        <a:xfrm>
          <a:off x="4213491" y="2723301"/>
          <a:ext cx="2366429" cy="1183214"/>
        </a:xfrm>
        <a:prstGeom prst="roundRect">
          <a:avLst>
            <a:gd name="adj" fmla="val 10000"/>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CA" sz="2600" kern="1200" dirty="0">
              <a:latin typeface="Lucida Sans" panose="020B0602030504020204" pitchFamily="34" charset="0"/>
            </a:rPr>
            <a:t>ROC AUC score</a:t>
          </a:r>
          <a:endParaRPr lang="en-US" sz="2600" kern="1200" dirty="0">
            <a:latin typeface="Lucida Sans" panose="020B0602030504020204" pitchFamily="34" charset="0"/>
          </a:endParaRPr>
        </a:p>
      </dsp:txBody>
      <dsp:txXfrm>
        <a:off x="4248146" y="2757956"/>
        <a:ext cx="2297119" cy="111390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6ED9D-1A9B-466D-9B5C-EFD7EE25523E}"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A32F9-6593-4C80-8C3E-24E90D3896FA}" type="slidenum">
              <a:rPr lang="en-CA" smtClean="0"/>
              <a:t>‹#›</a:t>
            </a:fld>
            <a:endParaRPr lang="en-CA"/>
          </a:p>
        </p:txBody>
      </p:sp>
    </p:spTree>
    <p:extLst>
      <p:ext uri="{BB962C8B-B14F-4D97-AF65-F5344CB8AC3E}">
        <p14:creationId xmlns:p14="http://schemas.microsoft.com/office/powerpoint/2010/main" val="180875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b="1" kern="0" dirty="0">
                <a:effectLst/>
                <a:latin typeface="Segoe UI" panose="020B0502040204020203" pitchFamily="34" charset="0"/>
                <a:ea typeface="Times New Roman" panose="02020603050405020304" pitchFamily="18" charset="0"/>
                <a:cs typeface="Times New Roman" panose="02020603050405020304" pitchFamily="18" charset="0"/>
              </a:rPr>
              <a:t>Slide 1: Non-Technical Overview of Problem Statement, Solution, and Impact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en-CA"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Script:</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"This is my follow up presentation to talk about how I’ll be handling my dataset to predict churn in the telecom industry. Customer churn, or the tendency of customers to cease using a service, is a prevalent issue that can impact a company's growth and revenue. Our solution utilizes advanced machine learning techniques to predict not only which customers are likely to churn but also the reasons behind their decision. This multilevel classification approach enables telecom companies to implement targeted strategies for customer retention. The impact of this solution is substantial in this example we are looking at a potential to increase revenue by up to 4.5 percent.  Additionally the customers that churn average 14.39 percent more profitable than the overall sample. By accurately identifying potential churn, we can enhance customer satisfaction, reduce acquisition costs, and ultimately, increase the company's profitability. This project has the potential to revolutionize customer retention strategies in the telecom sector."</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4E9A32F9-6593-4C80-8C3E-24E90D3896FA}" type="slidenum">
              <a:rPr lang="en-CA" smtClean="0"/>
              <a:t>2</a:t>
            </a:fld>
            <a:endParaRPr lang="en-CA"/>
          </a:p>
        </p:txBody>
      </p:sp>
    </p:spTree>
    <p:extLst>
      <p:ext uri="{BB962C8B-B14F-4D97-AF65-F5344CB8AC3E}">
        <p14:creationId xmlns:p14="http://schemas.microsoft.com/office/powerpoint/2010/main" val="204695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b="1" kern="0" dirty="0">
                <a:effectLst/>
                <a:latin typeface="Segoe UI" panose="020B0502040204020203" pitchFamily="34" charset="0"/>
                <a:ea typeface="Times New Roman" panose="02020603050405020304" pitchFamily="18" charset="0"/>
                <a:cs typeface="Times New Roman" panose="02020603050405020304" pitchFamily="18" charset="0"/>
              </a:rPr>
              <a:t>Slide 2: Dataset Overview and Preprocessing Procedures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en-CA"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Script:</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"Our data set has a high count of features, this has proven to be create both opportunities and challenges as we have many irrelevant columns yet we have the user revenue divided into details of 5G &amp; 4G revenue along with general profitability.  For pre processing I have encoded variables with the data type of object as these variables can still be ranked.  An important aspect of encoding our churn value is that we find we have a highly unbalanced data set, to address this 2 techniques will be used 1) a method called SMOTE: Synthetic Minority Over-sampling Technique</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SMOTE works by creating synthetic samples from the minority class by interpolating new instances between existing instances. The synthetic instances generated by SMOTE are used to balance the classes in the dataset, allowing the machine learning algorithm to learn from a more balanced dataset and make better predictions on the minority class.  Next we have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Undersampling</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that works by randomly selecting a subset of instances from the majority class so that the number of instances in the majority class is reduced to a level comparable to the number of instances in the minority class. This creates a more balanced dataset and allows the machine learning algorithm to learn from a less  representative sample of the data.</a:t>
            </a:r>
          </a:p>
          <a:p>
            <a:endParaRPr lang="en-CA" dirty="0"/>
          </a:p>
        </p:txBody>
      </p:sp>
      <p:sp>
        <p:nvSpPr>
          <p:cNvPr id="4" name="Slide Number Placeholder 3"/>
          <p:cNvSpPr>
            <a:spLocks noGrp="1"/>
          </p:cNvSpPr>
          <p:nvPr>
            <p:ph type="sldNum" sz="quarter" idx="5"/>
          </p:nvPr>
        </p:nvSpPr>
        <p:spPr/>
        <p:txBody>
          <a:bodyPr/>
          <a:lstStyle/>
          <a:p>
            <a:fld id="{4E9A32F9-6593-4C80-8C3E-24E90D3896FA}" type="slidenum">
              <a:rPr lang="en-CA" smtClean="0"/>
              <a:t>3</a:t>
            </a:fld>
            <a:endParaRPr lang="en-CA"/>
          </a:p>
        </p:txBody>
      </p:sp>
    </p:spTree>
    <p:extLst>
      <p:ext uri="{BB962C8B-B14F-4D97-AF65-F5344CB8AC3E}">
        <p14:creationId xmlns:p14="http://schemas.microsoft.com/office/powerpoint/2010/main" val="84028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b="1" kern="0" dirty="0">
                <a:effectLst/>
                <a:latin typeface="Segoe UI" panose="020B0502040204020203" pitchFamily="34" charset="0"/>
                <a:ea typeface="Times New Roman" panose="02020603050405020304" pitchFamily="18" charset="0"/>
                <a:cs typeface="Times New Roman" panose="02020603050405020304" pitchFamily="18" charset="0"/>
              </a:rPr>
              <a:t>Slide 3: Key Findings from Exploratory Data Analysis (EDA)</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en-CA"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Script:</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"Our exploratory data analysis revealed insightful trends and patterns.  As you can see the density of service maps well across states with only New Mexico, that has a lot of desert within it’s borders, having sparsely geographic representation. Of Particular insight within the data set is the geographical data where density for the 4 States mapped showed density of customers consistent with urban centres yet in less dense areas we see a trend of higher churn rates, indicating that suburban or rural residents maybe consistently underserved. This data correlates somewhat with stated churn reason as “Service dissatisfaction” ranks 2nd amongst stated churn reasons."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4E9A32F9-6593-4C80-8C3E-24E90D3896FA}" type="slidenum">
              <a:rPr lang="en-CA" smtClean="0"/>
              <a:t>4</a:t>
            </a:fld>
            <a:endParaRPr lang="en-CA"/>
          </a:p>
        </p:txBody>
      </p:sp>
    </p:spTree>
    <p:extLst>
      <p:ext uri="{BB962C8B-B14F-4D97-AF65-F5344CB8AC3E}">
        <p14:creationId xmlns:p14="http://schemas.microsoft.com/office/powerpoint/2010/main" val="381237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b="1" kern="0" dirty="0">
                <a:effectLst/>
                <a:latin typeface="Segoe UI" panose="020B0502040204020203" pitchFamily="34" charset="0"/>
                <a:ea typeface="Times New Roman" panose="02020603050405020304" pitchFamily="18" charset="0"/>
                <a:cs typeface="Times New Roman" panose="02020603050405020304" pitchFamily="18" charset="0"/>
              </a:rPr>
              <a:t>Slide 4: Baseline Models and Evaluation Metrics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CA" sz="1800" b="1" dirty="0">
                <a:solidFill>
                  <a:srgbClr val="374151"/>
                </a:solidFill>
                <a:effectLst/>
                <a:latin typeface="Segoe UI" panose="020B0502040204020203" pitchFamily="34" charset="0"/>
                <a:ea typeface="Times New Roman" panose="02020603050405020304" pitchFamily="18" charset="0"/>
              </a:rPr>
              <a:t>Script:</a:t>
            </a:r>
            <a:r>
              <a:rPr lang="en-CA" sz="1800" dirty="0">
                <a:solidFill>
                  <a:srgbClr val="374151"/>
                </a:solidFill>
                <a:effectLst/>
                <a:latin typeface="Segoe UI" panose="020B0502040204020203" pitchFamily="34" charset="0"/>
                <a:ea typeface="Times New Roman" panose="02020603050405020304" pitchFamily="18" charset="0"/>
              </a:rPr>
              <a:t> "Moving on to our predictive models - we established baseline models using techniques like decision trees and random forests and have been developed with an accuracy score of 95.74%. A deep neural network was also trained to the model but will need further refinement before we can get a satisfactory accuracy score. Our evaluation focused on metrics crucial for our problem - accuracy, F1 score, recall, and ROC AUC. </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b="1" dirty="0">
                <a:solidFill>
                  <a:srgbClr val="374151"/>
                </a:solidFill>
                <a:effectLst/>
                <a:latin typeface="Segoe UI" panose="020B0502040204020203" pitchFamily="34" charset="0"/>
                <a:ea typeface="Times New Roman" panose="02020603050405020304" pitchFamily="18" charset="0"/>
              </a:rPr>
              <a:t>F1 score:</a:t>
            </a:r>
            <a:r>
              <a:rPr lang="en-CA" sz="1800" dirty="0">
                <a:solidFill>
                  <a:srgbClr val="374151"/>
                </a:solidFill>
                <a:effectLst/>
                <a:latin typeface="Segoe UI" panose="020B0502040204020203" pitchFamily="34" charset="0"/>
                <a:ea typeface="Times New Roman" panose="02020603050405020304" pitchFamily="18" charset="0"/>
              </a:rPr>
              <a:t>  the F1 score will be used as the class distribution for our churn categories.</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b="1" dirty="0">
                <a:solidFill>
                  <a:srgbClr val="374151"/>
                </a:solidFill>
                <a:effectLst/>
                <a:latin typeface="Segoe UI" panose="020B0502040204020203" pitchFamily="34" charset="0"/>
                <a:ea typeface="Times New Roman" panose="02020603050405020304" pitchFamily="18" charset="0"/>
              </a:rPr>
              <a:t>Recall score:</a:t>
            </a:r>
            <a:r>
              <a:rPr lang="en-CA" sz="1800" dirty="0">
                <a:solidFill>
                  <a:srgbClr val="374151"/>
                </a:solidFill>
                <a:effectLst/>
                <a:latin typeface="Segoe UI" panose="020B0502040204020203" pitchFamily="34" charset="0"/>
                <a:ea typeface="Times New Roman" panose="02020603050405020304" pitchFamily="18" charset="0"/>
              </a:rPr>
              <a:t> The recall score will be used as the cost of false negatives (missing customers likely to churn) is high. For example, in this project missing out on customers that are likely to churn is more important than misclassifying customers that </a:t>
            </a:r>
            <a:r>
              <a:rPr lang="en-CA" sz="1800" dirty="0" err="1">
                <a:solidFill>
                  <a:srgbClr val="374151"/>
                </a:solidFill>
                <a:effectLst/>
                <a:latin typeface="Segoe UI" panose="020B0502040204020203" pitchFamily="34" charset="0"/>
                <a:ea typeface="Times New Roman" panose="02020603050405020304" pitchFamily="18" charset="0"/>
              </a:rPr>
              <a:t>arne't</a:t>
            </a:r>
            <a:r>
              <a:rPr lang="en-CA" sz="1800" dirty="0">
                <a:solidFill>
                  <a:srgbClr val="374151"/>
                </a:solidFill>
                <a:effectLst/>
                <a:latin typeface="Segoe UI" panose="020B0502040204020203" pitchFamily="34" charset="0"/>
                <a:ea typeface="Times New Roman" panose="02020603050405020304" pitchFamily="18" charset="0"/>
              </a:rPr>
              <a:t> at risk of churn.</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b="1" dirty="0">
                <a:solidFill>
                  <a:srgbClr val="374151"/>
                </a:solidFill>
                <a:effectLst/>
                <a:latin typeface="Segoe UI" panose="020B0502040204020203" pitchFamily="34" charset="0"/>
                <a:ea typeface="Times New Roman" panose="02020603050405020304" pitchFamily="18" charset="0"/>
              </a:rPr>
              <a:t>Confusion matrix:</a:t>
            </a:r>
            <a:r>
              <a:rPr lang="en-CA" sz="1800" dirty="0">
                <a:solidFill>
                  <a:srgbClr val="374151"/>
                </a:solidFill>
                <a:effectLst/>
                <a:latin typeface="Segoe UI" panose="020B0502040204020203" pitchFamily="34" charset="0"/>
                <a:ea typeface="Times New Roman" panose="02020603050405020304" pitchFamily="18" charset="0"/>
              </a:rPr>
              <a:t> The confusion matrix is a versatile tool that can be used to visualize the performance of a model across different classes. It can be useful for identifying specific areas of the model that need improvement. As this project will be used in an iterative manner, it will be important to optimize the model by analyzing previous models' failures.</a:t>
            </a:r>
            <a:endParaRPr lang="en-CA" sz="1800" dirty="0">
              <a:effectLst/>
              <a:latin typeface="Times New Roman" panose="02020603050405020304" pitchFamily="18" charset="0"/>
              <a:ea typeface="Times New Roman" panose="02020603050405020304" pitchFamily="18" charset="0"/>
            </a:endParaRPr>
          </a:p>
          <a:p>
            <a:pPr>
              <a:spcBef>
                <a:spcPts val="1200"/>
              </a:spcBef>
            </a:pPr>
            <a:r>
              <a:rPr lang="en-CA" sz="1800" b="1" dirty="0">
                <a:solidFill>
                  <a:srgbClr val="374151"/>
                </a:solidFill>
                <a:effectLst/>
                <a:latin typeface="Segoe UI" panose="020B0502040204020203" pitchFamily="34" charset="0"/>
                <a:ea typeface="Calibri" panose="020F0502020204030204" pitchFamily="34" charset="0"/>
              </a:rPr>
              <a:t>ROC AUC score:</a:t>
            </a:r>
            <a:r>
              <a:rPr lang="en-CA" sz="1800" dirty="0">
                <a:solidFill>
                  <a:srgbClr val="374151"/>
                </a:solidFill>
                <a:effectLst/>
                <a:latin typeface="Segoe UI" panose="020B0502040204020203" pitchFamily="34" charset="0"/>
                <a:ea typeface="Calibri" panose="020F0502020204030204" pitchFamily="34" charset="0"/>
              </a:rPr>
              <a:t> the ROC AUC score will be used as it's ability to distinguish between positive and negative classes is important. Ideally we would like to have the clearest </a:t>
            </a:r>
            <a:r>
              <a:rPr lang="en-CA" sz="1800" dirty="0">
                <a:solidFill>
                  <a:srgbClr val="374151"/>
                </a:solidFill>
                <a:effectLst/>
                <a:latin typeface="Segoe UI" panose="020B0502040204020203" pitchFamily="34" charset="0"/>
                <a:ea typeface="Times New Roman" panose="02020603050405020304" pitchFamily="18" charset="0"/>
              </a:rPr>
              <a:t>picture possible in terms of a customer's likelihood of churn so as to not needlessly waste resources on customers that don't churn and properly identify customers with a good risk of churn.</a:t>
            </a:r>
            <a:endParaRPr lang="en-CA" sz="1800" dirty="0">
              <a:effectLst/>
              <a:latin typeface="Times New Roman" panose="02020603050405020304" pitchFamily="18" charset="0"/>
              <a:ea typeface="Times New Roman" panose="02020603050405020304" pitchFamily="18" charset="0"/>
            </a:endParaRPr>
          </a:p>
          <a:p>
            <a:pPr>
              <a:lnSpc>
                <a:spcPct val="107000"/>
              </a:lnSpc>
              <a:spcAft>
                <a:spcPts val="1500"/>
              </a:spcAft>
            </a:pP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These metrics help us gauge not just the model's accuracy but also its ability to detect churn accurately. The initial results were promising, laying a strong groundwork for more advanced modeling."</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4E9A32F9-6593-4C80-8C3E-24E90D3896FA}" type="slidenum">
              <a:rPr lang="en-CA" smtClean="0"/>
              <a:t>5</a:t>
            </a:fld>
            <a:endParaRPr lang="en-CA"/>
          </a:p>
        </p:txBody>
      </p:sp>
    </p:spTree>
    <p:extLst>
      <p:ext uri="{BB962C8B-B14F-4D97-AF65-F5344CB8AC3E}">
        <p14:creationId xmlns:p14="http://schemas.microsoft.com/office/powerpoint/2010/main" val="417678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b="1" kern="0" dirty="0">
                <a:effectLst/>
                <a:latin typeface="Segoe UI" panose="020B0502040204020203" pitchFamily="34" charset="0"/>
                <a:ea typeface="Times New Roman" panose="02020603050405020304" pitchFamily="18" charset="0"/>
                <a:cs typeface="Times New Roman" panose="02020603050405020304" pitchFamily="18" charset="0"/>
              </a:rPr>
              <a:t>Slide 5: Next Steps for Advanced Modeling and Productizing the Work</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0"/>
              </a:spcAft>
            </a:pPr>
            <a:r>
              <a:rPr lang="en-CA" sz="1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Script:</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"As we look ahead, our journey continues towards enhancing our models with more sophisticated techniques like gradient boosting and deep learning. Our goal is to refine our predictions and make the model robust for real-world application. I will be looking into refining the encoding process as so far it has been determined that the parameters for the algorithms aren’t creating problems. Creating a model with </a:t>
            </a:r>
            <a:r>
              <a:rPr lang="en-CA"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XGBoost</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is also a goal. I will also be seeing if I can vectorize our categories to get a sense for the predictive capabilities of the feedback to rank </a:t>
            </a:r>
            <a:r>
              <a:rPr lang="en-CA" sz="1800" kern="0" dirty="0" err="1">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importances</a:t>
            </a:r>
            <a:r>
              <a:rPr lang="en-CA"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of the reasons for more tangible operations advice."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4E9A32F9-6593-4C80-8C3E-24E90D3896FA}" type="slidenum">
              <a:rPr lang="en-CA" smtClean="0"/>
              <a:t>6</a:t>
            </a:fld>
            <a:endParaRPr lang="en-CA"/>
          </a:p>
        </p:txBody>
      </p:sp>
    </p:spTree>
    <p:extLst>
      <p:ext uri="{BB962C8B-B14F-4D97-AF65-F5344CB8AC3E}">
        <p14:creationId xmlns:p14="http://schemas.microsoft.com/office/powerpoint/2010/main" val="3984383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2A795F8-C403-4D20-91AD-E386467E086C}" type="datetimeFigureOut">
              <a:rPr lang="en-CA" smtClean="0"/>
              <a:t>2023-12-14</a:t>
            </a:fld>
            <a:endParaRPr lang="en-CA"/>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CA"/>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E2D9890-68D1-43EB-A7AF-0B48F15C7AF8}" type="slidenum">
              <a:rPr lang="en-CA" smtClean="0"/>
              <a:t>‹#›</a:t>
            </a:fld>
            <a:endParaRPr lang="en-CA"/>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771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393397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92567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589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1182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A795F8-C403-4D20-91AD-E386467E086C}" type="datetimeFigureOut">
              <a:rPr lang="en-CA" smtClean="0"/>
              <a:t>2023-12-14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227506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A795F8-C403-4D20-91AD-E386467E086C}" type="datetimeFigureOut">
              <a:rPr lang="en-CA" smtClean="0"/>
              <a:t>2023-12-14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1017426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795F8-C403-4D20-91AD-E386467E086C}" type="datetimeFigureOut">
              <a:rPr lang="en-CA" smtClean="0"/>
              <a:t>2023-12-14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2100082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795F8-C403-4D20-91AD-E386467E086C}" type="datetimeFigureOut">
              <a:rPr lang="en-CA" smtClean="0"/>
              <a:t>2023-12-14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3458433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1AB2-7A2C-C370-E6A1-A20A479EBB5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42577B-E374-183B-AE45-0E5B84367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68C78A-63FE-FF30-9E93-C86D41C01E5F}"/>
              </a:ext>
            </a:extLst>
          </p:cNvPr>
          <p:cNvSpPr>
            <a:spLocks noGrp="1"/>
          </p:cNvSpPr>
          <p:nvPr>
            <p:ph type="dt" sz="half" idx="10"/>
          </p:nvPr>
        </p:nvSpPr>
        <p:spPr/>
        <p:txBody>
          <a:bodyPr/>
          <a:lstStyle/>
          <a:p>
            <a:fld id="{F2A795F8-C403-4D20-91AD-E386467E086C}" type="datetimeFigureOut">
              <a:rPr lang="en-CA" smtClean="0"/>
              <a:t>2023-12-14</a:t>
            </a:fld>
            <a:endParaRPr lang="en-CA"/>
          </a:p>
        </p:txBody>
      </p:sp>
      <p:sp>
        <p:nvSpPr>
          <p:cNvPr id="5" name="Footer Placeholder 4">
            <a:extLst>
              <a:ext uri="{FF2B5EF4-FFF2-40B4-BE49-F238E27FC236}">
                <a16:creationId xmlns:a16="http://schemas.microsoft.com/office/drawing/2014/main" id="{36C60481-1F41-3826-C21A-89DD88EF8E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834841-ADF1-52E0-47E0-738394719C06}"/>
              </a:ext>
            </a:extLst>
          </p:cNvPr>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267042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795F8-C403-4D20-91AD-E386467E086C}" type="datetimeFigureOut">
              <a:rPr lang="en-CA" smtClean="0"/>
              <a:t>2023-12-14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305693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795F8-C403-4D20-91AD-E386467E086C}" type="datetimeFigureOut">
              <a:rPr lang="en-CA" smtClean="0"/>
              <a:t>2023-12-14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274742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3933840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A795F8-C403-4D20-91AD-E386467E086C}" type="datetimeFigureOut">
              <a:rPr lang="en-CA" smtClean="0"/>
              <a:t>2023-12-14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98994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A795F8-C403-4D20-91AD-E386467E086C}" type="datetimeFigureOut">
              <a:rPr lang="en-CA" smtClean="0"/>
              <a:t>2023-12-14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171457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795F8-C403-4D20-91AD-E386467E086C}" type="datetimeFigureOut">
              <a:rPr lang="en-CA" smtClean="0"/>
              <a:t>2023-12-14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46217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22561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795F8-C403-4D20-91AD-E386467E086C}" type="datetimeFigureOut">
              <a:rPr lang="en-CA" smtClean="0"/>
              <a:t>2023-12-14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E2D9890-68D1-43EB-A7AF-0B48F15C7AF8}" type="slidenum">
              <a:rPr lang="en-CA" smtClean="0"/>
              <a:t>‹#›</a:t>
            </a:fld>
            <a:endParaRPr lang="en-CA"/>
          </a:p>
        </p:txBody>
      </p:sp>
    </p:spTree>
    <p:extLst>
      <p:ext uri="{BB962C8B-B14F-4D97-AF65-F5344CB8AC3E}">
        <p14:creationId xmlns:p14="http://schemas.microsoft.com/office/powerpoint/2010/main" val="35712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2A795F8-C403-4D20-91AD-E386467E086C}" type="datetimeFigureOut">
              <a:rPr lang="en-CA" smtClean="0"/>
              <a:t>2023-12-14</a:t>
            </a:fld>
            <a:endParaRPr lang="en-CA"/>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CA"/>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E2D9890-68D1-43EB-A7AF-0B48F15C7AF8}" type="slidenum">
              <a:rPr lang="en-CA" smtClean="0"/>
              <a:t>‹#›</a:t>
            </a:fld>
            <a:endParaRPr lang="en-CA"/>
          </a:p>
        </p:txBody>
      </p:sp>
    </p:spTree>
    <p:extLst>
      <p:ext uri="{BB962C8B-B14F-4D97-AF65-F5344CB8AC3E}">
        <p14:creationId xmlns:p14="http://schemas.microsoft.com/office/powerpoint/2010/main" val="4092930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B4A7-B6FC-FD78-1C11-D4F7B1BE595B}"/>
              </a:ext>
            </a:extLst>
          </p:cNvPr>
          <p:cNvSpPr>
            <a:spLocks noGrp="1"/>
          </p:cNvSpPr>
          <p:nvPr>
            <p:ph type="ctrTitle"/>
          </p:nvPr>
        </p:nvSpPr>
        <p:spPr>
          <a:xfrm rot="21420000">
            <a:off x="4959072" y="390182"/>
            <a:ext cx="5683314" cy="3284924"/>
          </a:xfrm>
        </p:spPr>
        <p:txBody>
          <a:bodyPr>
            <a:normAutofit/>
          </a:bodyPr>
          <a:lstStyle/>
          <a:p>
            <a:r>
              <a:rPr lang="en-CA"/>
              <a:t>Sprint 2 Report</a:t>
            </a:r>
          </a:p>
        </p:txBody>
      </p:sp>
      <p:sp>
        <p:nvSpPr>
          <p:cNvPr id="3" name="Subtitle 2">
            <a:extLst>
              <a:ext uri="{FF2B5EF4-FFF2-40B4-BE49-F238E27FC236}">
                <a16:creationId xmlns:a16="http://schemas.microsoft.com/office/drawing/2014/main" id="{48A8810D-2B20-C874-0B6C-F8BE2E2CDC03}"/>
              </a:ext>
            </a:extLst>
          </p:cNvPr>
          <p:cNvSpPr>
            <a:spLocks noGrp="1"/>
          </p:cNvSpPr>
          <p:nvPr>
            <p:ph type="subTitle" idx="1"/>
          </p:nvPr>
        </p:nvSpPr>
        <p:spPr>
          <a:xfrm rot="21420000">
            <a:off x="5065715" y="3674838"/>
            <a:ext cx="5681180" cy="621792"/>
          </a:xfrm>
        </p:spPr>
        <p:txBody>
          <a:bodyPr>
            <a:normAutofit/>
          </a:bodyPr>
          <a:lstStyle/>
          <a:p>
            <a:r>
              <a:rPr lang="en-CA" dirty="0"/>
              <a:t>By Mitchell McCallum</a:t>
            </a:r>
          </a:p>
        </p:txBody>
      </p:sp>
      <p:pic>
        <p:nvPicPr>
          <p:cNvPr id="5" name="Picture 4">
            <a:extLst>
              <a:ext uri="{FF2B5EF4-FFF2-40B4-BE49-F238E27FC236}">
                <a16:creationId xmlns:a16="http://schemas.microsoft.com/office/drawing/2014/main" id="{D00DF7A9-79C1-7DF8-90D0-A903343357B9}"/>
              </a:ext>
            </a:extLst>
          </p:cNvPr>
          <p:cNvPicPr>
            <a:picLocks noChangeAspect="1"/>
          </p:cNvPicPr>
          <p:nvPr/>
        </p:nvPicPr>
        <p:blipFill rotWithShape="1">
          <a:blip r:embed="rId3"/>
          <a:srcRect l="36164" r="2" b="2"/>
          <a:stretch/>
        </p:blipFill>
        <p:spPr>
          <a:xfrm rot="21420000">
            <a:off x="-118586" y="237518"/>
            <a:ext cx="4633277" cy="4518254"/>
          </a:xfrm>
          <a:custGeom>
            <a:avLst/>
            <a:gdLst/>
            <a:ahLst/>
            <a:cxnLst/>
            <a:rect l="l" t="t" r="r" b="b"/>
            <a:pathLst>
              <a:path w="4633277" h="4410442">
                <a:moveTo>
                  <a:pt x="4633277" y="0"/>
                </a:moveTo>
                <a:lnTo>
                  <a:pt x="4633277" y="4410442"/>
                </a:lnTo>
                <a:lnTo>
                  <a:pt x="0" y="4410442"/>
                </a:lnTo>
                <a:lnTo>
                  <a:pt x="231142" y="0"/>
                </a:lnTo>
                <a:close/>
              </a:path>
            </a:pathLst>
          </a:custGeom>
        </p:spPr>
      </p:pic>
      <p:sp>
        <p:nvSpPr>
          <p:cNvPr id="10" name="Freeform 25">
            <a:extLst>
              <a:ext uri="{FF2B5EF4-FFF2-40B4-BE49-F238E27FC236}">
                <a16:creationId xmlns:a16="http://schemas.microsoft.com/office/drawing/2014/main" id="{07280DB5-560C-4CF6-A5D0-61550AAA6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73088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33B-21DC-1A5A-319A-C128DEEE42E1}"/>
              </a:ext>
            </a:extLst>
          </p:cNvPr>
          <p:cNvSpPr>
            <a:spLocks noGrp="1"/>
          </p:cNvSpPr>
          <p:nvPr>
            <p:ph type="title"/>
          </p:nvPr>
        </p:nvSpPr>
        <p:spPr>
          <a:xfrm>
            <a:off x="685801" y="685800"/>
            <a:ext cx="10396882" cy="1151965"/>
          </a:xfrm>
        </p:spPr>
        <p:txBody>
          <a:bodyPr>
            <a:normAutofit/>
          </a:bodyPr>
          <a:lstStyle/>
          <a:p>
            <a:r>
              <a:rPr lang="en-CA"/>
              <a:t>Overview</a:t>
            </a:r>
          </a:p>
        </p:txBody>
      </p:sp>
      <p:graphicFrame>
        <p:nvGraphicFramePr>
          <p:cNvPr id="16" name="Content Placeholder 2">
            <a:extLst>
              <a:ext uri="{FF2B5EF4-FFF2-40B4-BE49-F238E27FC236}">
                <a16:creationId xmlns:a16="http://schemas.microsoft.com/office/drawing/2014/main" id="{356C3938-5914-5F4F-2876-A5301DB20D51}"/>
              </a:ext>
            </a:extLst>
          </p:cNvPr>
          <p:cNvGraphicFramePr>
            <a:graphicFrameLocks noGrp="1"/>
          </p:cNvGraphicFramePr>
          <p:nvPr>
            <p:ph idx="1"/>
            <p:extLst>
              <p:ext uri="{D42A27DB-BD31-4B8C-83A1-F6EECF244321}">
                <p14:modId xmlns:p14="http://schemas.microsoft.com/office/powerpoint/2010/main" val="3654013172"/>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622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BCE4-2DE1-6E8D-B755-D7E6043EE647}"/>
              </a:ext>
            </a:extLst>
          </p:cNvPr>
          <p:cNvSpPr>
            <a:spLocks noGrp="1"/>
          </p:cNvSpPr>
          <p:nvPr>
            <p:ph type="title"/>
          </p:nvPr>
        </p:nvSpPr>
        <p:spPr>
          <a:xfrm>
            <a:off x="685801" y="685800"/>
            <a:ext cx="6397155" cy="1151965"/>
          </a:xfrm>
        </p:spPr>
        <p:txBody>
          <a:bodyPr>
            <a:normAutofit/>
          </a:bodyPr>
          <a:lstStyle/>
          <a:p>
            <a:r>
              <a:rPr lang="en-CA"/>
              <a:t>Data Handling</a:t>
            </a:r>
            <a:endParaRPr lang="en-CA" dirty="0"/>
          </a:p>
        </p:txBody>
      </p:sp>
      <p:sp>
        <p:nvSpPr>
          <p:cNvPr id="3" name="Content Placeholder 2">
            <a:extLst>
              <a:ext uri="{FF2B5EF4-FFF2-40B4-BE49-F238E27FC236}">
                <a16:creationId xmlns:a16="http://schemas.microsoft.com/office/drawing/2014/main" id="{99E63B16-D9DB-E7FA-7795-5ED85E5EB273}"/>
              </a:ext>
            </a:extLst>
          </p:cNvPr>
          <p:cNvSpPr>
            <a:spLocks noGrp="1"/>
          </p:cNvSpPr>
          <p:nvPr>
            <p:ph idx="1"/>
          </p:nvPr>
        </p:nvSpPr>
        <p:spPr>
          <a:xfrm>
            <a:off x="685800" y="2076423"/>
            <a:ext cx="6397157" cy="3288739"/>
          </a:xfrm>
        </p:spPr>
        <p:txBody>
          <a:bodyPr anchor="t">
            <a:normAutofit fontScale="92500" lnSpcReduction="10000"/>
          </a:bodyPr>
          <a:lstStyle/>
          <a:p>
            <a:r>
              <a:rPr lang="en-CA" dirty="0">
                <a:latin typeface="Lucida Sans" panose="020B0602030504020204" pitchFamily="34" charset="0"/>
              </a:rPr>
              <a:t>Irrelevant Features/IDs</a:t>
            </a:r>
          </a:p>
          <a:p>
            <a:r>
              <a:rPr lang="en-CA" dirty="0">
                <a:latin typeface="Lucida Sans" panose="020B0602030504020204" pitchFamily="34" charset="0"/>
              </a:rPr>
              <a:t>Handling Bad Data in target data set (Churn Reason)</a:t>
            </a:r>
          </a:p>
          <a:p>
            <a:r>
              <a:rPr lang="en-CA" dirty="0">
                <a:latin typeface="Lucida Sans" panose="020B0602030504020204" pitchFamily="34" charset="0"/>
              </a:rPr>
              <a:t>Preprocessing</a:t>
            </a:r>
          </a:p>
          <a:p>
            <a:pPr lvl="1"/>
            <a:r>
              <a:rPr lang="en-CA" dirty="0">
                <a:latin typeface="Lucida Sans" panose="020B0602030504020204" pitchFamily="34" charset="0"/>
              </a:rPr>
              <a:t>Encoding Text Variables</a:t>
            </a:r>
          </a:p>
          <a:p>
            <a:pPr lvl="1"/>
            <a:r>
              <a:rPr lang="en-CA" dirty="0">
                <a:latin typeface="Lucida Sans" panose="020B0602030504020204" pitchFamily="34" charset="0"/>
              </a:rPr>
              <a:t>Balancing Churn categories</a:t>
            </a:r>
          </a:p>
          <a:p>
            <a:pPr lvl="2"/>
            <a:r>
              <a:rPr lang="en-CA" dirty="0">
                <a:latin typeface="Lucida Sans" panose="020B0602030504020204" pitchFamily="34" charset="0"/>
              </a:rPr>
              <a:t>Class Under sampling</a:t>
            </a:r>
          </a:p>
          <a:p>
            <a:pPr lvl="2"/>
            <a:r>
              <a:rPr lang="en-CA" dirty="0">
                <a:latin typeface="Lucida Sans" panose="020B0602030504020204" pitchFamily="34" charset="0"/>
              </a:rPr>
              <a:t>Synthetic Minority over sampling technique (SMOTE)</a:t>
            </a:r>
          </a:p>
        </p:txBody>
      </p:sp>
      <p:pic>
        <p:nvPicPr>
          <p:cNvPr id="13" name="Graphic 12" descr="Database">
            <a:extLst>
              <a:ext uri="{FF2B5EF4-FFF2-40B4-BE49-F238E27FC236}">
                <a16:creationId xmlns:a16="http://schemas.microsoft.com/office/drawing/2014/main" id="{451EFED4-7038-9322-AF2E-ACCF6D1A0A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371784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F889-E093-0DAA-819B-BFB86FA316EA}"/>
              </a:ext>
            </a:extLst>
          </p:cNvPr>
          <p:cNvSpPr>
            <a:spLocks noGrp="1"/>
          </p:cNvSpPr>
          <p:nvPr>
            <p:ph type="title"/>
          </p:nvPr>
        </p:nvSpPr>
        <p:spPr>
          <a:xfrm>
            <a:off x="-1563129" y="571224"/>
            <a:ext cx="10396882" cy="1151965"/>
          </a:xfrm>
        </p:spPr>
        <p:txBody>
          <a:bodyPr>
            <a:noAutofit/>
          </a:bodyPr>
          <a:lstStyle/>
          <a:p>
            <a:pPr algn="ctr"/>
            <a:r>
              <a:rPr lang="en-CA" sz="4400" dirty="0"/>
              <a:t>Customer Distribution </a:t>
            </a:r>
            <a:br>
              <a:rPr lang="en-CA" sz="4400" dirty="0"/>
            </a:br>
            <a:r>
              <a:rPr lang="en-CA" sz="4400" dirty="0"/>
              <a:t>and Churn Rate</a:t>
            </a:r>
          </a:p>
        </p:txBody>
      </p:sp>
      <p:pic>
        <p:nvPicPr>
          <p:cNvPr id="11" name="Picture 10">
            <a:extLst>
              <a:ext uri="{FF2B5EF4-FFF2-40B4-BE49-F238E27FC236}">
                <a16:creationId xmlns:a16="http://schemas.microsoft.com/office/drawing/2014/main" id="{726089AE-B826-72E1-6652-4F4ABC4AD0A8}"/>
              </a:ext>
            </a:extLst>
          </p:cNvPr>
          <p:cNvPicPr>
            <a:picLocks noChangeAspect="1"/>
          </p:cNvPicPr>
          <p:nvPr/>
        </p:nvPicPr>
        <p:blipFill>
          <a:blip r:embed="rId3"/>
          <a:stretch>
            <a:fillRect/>
          </a:stretch>
        </p:blipFill>
        <p:spPr>
          <a:xfrm>
            <a:off x="6633146" y="816219"/>
            <a:ext cx="4633760" cy="2379051"/>
          </a:xfrm>
          <a:prstGeom prst="rect">
            <a:avLst/>
          </a:prstGeom>
        </p:spPr>
      </p:pic>
      <p:pic>
        <p:nvPicPr>
          <p:cNvPr id="13" name="Picture 12">
            <a:extLst>
              <a:ext uri="{FF2B5EF4-FFF2-40B4-BE49-F238E27FC236}">
                <a16:creationId xmlns:a16="http://schemas.microsoft.com/office/drawing/2014/main" id="{2E7D08CA-2951-01F2-D0CA-8AD4AED5B2EE}"/>
              </a:ext>
            </a:extLst>
          </p:cNvPr>
          <p:cNvPicPr>
            <a:picLocks noChangeAspect="1"/>
          </p:cNvPicPr>
          <p:nvPr/>
        </p:nvPicPr>
        <p:blipFill>
          <a:blip r:embed="rId4"/>
          <a:stretch>
            <a:fillRect/>
          </a:stretch>
        </p:blipFill>
        <p:spPr>
          <a:xfrm>
            <a:off x="1434705" y="1946049"/>
            <a:ext cx="4401214" cy="3501802"/>
          </a:xfrm>
          <a:prstGeom prst="rect">
            <a:avLst/>
          </a:prstGeom>
        </p:spPr>
      </p:pic>
      <p:pic>
        <p:nvPicPr>
          <p:cNvPr id="8" name="Picture 7" descr="A screenshot of a graph&#10;&#10;Description automatically generated">
            <a:extLst>
              <a:ext uri="{FF2B5EF4-FFF2-40B4-BE49-F238E27FC236}">
                <a16:creationId xmlns:a16="http://schemas.microsoft.com/office/drawing/2014/main" id="{A0B6EEF4-5824-7C83-32E9-00E0E542E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146" y="3316170"/>
            <a:ext cx="4633760" cy="2131681"/>
          </a:xfrm>
          <a:prstGeom prst="rect">
            <a:avLst/>
          </a:prstGeom>
        </p:spPr>
      </p:pic>
    </p:spTree>
    <p:extLst>
      <p:ext uri="{BB962C8B-B14F-4D97-AF65-F5344CB8AC3E}">
        <p14:creationId xmlns:p14="http://schemas.microsoft.com/office/powerpoint/2010/main" val="24552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BC367-DA1F-AB4F-3FBC-BD46B4683A18}"/>
              </a:ext>
            </a:extLst>
          </p:cNvPr>
          <p:cNvSpPr>
            <a:spLocks noGrp="1"/>
          </p:cNvSpPr>
          <p:nvPr>
            <p:ph type="title"/>
          </p:nvPr>
        </p:nvSpPr>
        <p:spPr>
          <a:xfrm>
            <a:off x="685800" y="685800"/>
            <a:ext cx="10792837" cy="1151965"/>
          </a:xfrm>
        </p:spPr>
        <p:txBody>
          <a:bodyPr>
            <a:normAutofit/>
          </a:bodyPr>
          <a:lstStyle/>
          <a:p>
            <a:r>
              <a:rPr lang="en-CA"/>
              <a:t>Models and Metrics</a:t>
            </a:r>
          </a:p>
        </p:txBody>
      </p:sp>
      <p:graphicFrame>
        <p:nvGraphicFramePr>
          <p:cNvPr id="16" name="Content Placeholder 2">
            <a:extLst>
              <a:ext uri="{FF2B5EF4-FFF2-40B4-BE49-F238E27FC236}">
                <a16:creationId xmlns:a16="http://schemas.microsoft.com/office/drawing/2014/main" id="{AF0F9DDB-AF86-B08B-8DCE-46CA93941CCA}"/>
              </a:ext>
            </a:extLst>
          </p:cNvPr>
          <p:cNvGraphicFramePr>
            <a:graphicFrameLocks noGrp="1"/>
          </p:cNvGraphicFramePr>
          <p:nvPr>
            <p:ph idx="1"/>
            <p:extLst>
              <p:ext uri="{D42A27DB-BD31-4B8C-83A1-F6EECF244321}">
                <p14:modId xmlns:p14="http://schemas.microsoft.com/office/powerpoint/2010/main" val="1672923012"/>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613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5481-BC0F-8B98-794C-6EB7033DDEEE}"/>
              </a:ext>
            </a:extLst>
          </p:cNvPr>
          <p:cNvSpPr>
            <a:spLocks noGrp="1"/>
          </p:cNvSpPr>
          <p:nvPr>
            <p:ph type="title"/>
          </p:nvPr>
        </p:nvSpPr>
        <p:spPr>
          <a:xfrm>
            <a:off x="685802" y="685800"/>
            <a:ext cx="5821422" cy="1151965"/>
          </a:xfrm>
        </p:spPr>
        <p:txBody>
          <a:bodyPr>
            <a:normAutofit/>
          </a:bodyPr>
          <a:lstStyle/>
          <a:p>
            <a:r>
              <a:rPr lang="en-CA" dirty="0"/>
              <a:t>Future work</a:t>
            </a:r>
          </a:p>
        </p:txBody>
      </p:sp>
      <p:sp>
        <p:nvSpPr>
          <p:cNvPr id="3" name="Content Placeholder 2">
            <a:extLst>
              <a:ext uri="{FF2B5EF4-FFF2-40B4-BE49-F238E27FC236}">
                <a16:creationId xmlns:a16="http://schemas.microsoft.com/office/drawing/2014/main" id="{95052A54-B139-DAAB-7277-E7BA35010DD3}"/>
              </a:ext>
            </a:extLst>
          </p:cNvPr>
          <p:cNvSpPr>
            <a:spLocks noGrp="1"/>
          </p:cNvSpPr>
          <p:nvPr>
            <p:ph idx="1"/>
          </p:nvPr>
        </p:nvSpPr>
        <p:spPr>
          <a:xfrm>
            <a:off x="685800" y="1837765"/>
            <a:ext cx="5821424" cy="3288739"/>
          </a:xfrm>
        </p:spPr>
        <p:txBody>
          <a:bodyPr>
            <a:normAutofit/>
          </a:bodyPr>
          <a:lstStyle/>
          <a:p>
            <a:pPr>
              <a:lnSpc>
                <a:spcPct val="110000"/>
              </a:lnSpc>
            </a:pPr>
            <a:r>
              <a:rPr lang="en-CA" sz="1800" dirty="0">
                <a:latin typeface="Lucida Sans" panose="020B0602030504020204" pitchFamily="34" charset="0"/>
              </a:rPr>
              <a:t>Gradient Boosting =&gt; </a:t>
            </a:r>
            <a:r>
              <a:rPr lang="en-CA" sz="1800" dirty="0" err="1">
                <a:latin typeface="Lucida Sans" panose="020B0602030504020204" pitchFamily="34" charset="0"/>
              </a:rPr>
              <a:t>XGBoost</a:t>
            </a:r>
            <a:endParaRPr lang="en-CA" sz="1800" dirty="0">
              <a:latin typeface="Lucida Sans" panose="020B0602030504020204" pitchFamily="34" charset="0"/>
            </a:endParaRPr>
          </a:p>
          <a:p>
            <a:pPr>
              <a:lnSpc>
                <a:spcPct val="110000"/>
              </a:lnSpc>
            </a:pPr>
            <a:r>
              <a:rPr lang="en-CA" sz="1800" dirty="0">
                <a:latin typeface="Lucida Sans" panose="020B0602030504020204" pitchFamily="34" charset="0"/>
              </a:rPr>
              <a:t>Hyperparameter tuning</a:t>
            </a:r>
          </a:p>
          <a:p>
            <a:pPr>
              <a:lnSpc>
                <a:spcPct val="110000"/>
              </a:lnSpc>
            </a:pPr>
            <a:r>
              <a:rPr lang="en-CA" sz="1800" dirty="0">
                <a:latin typeface="Lucida Sans" panose="020B0602030504020204" pitchFamily="34" charset="0"/>
              </a:rPr>
              <a:t>Deep Neural Network </a:t>
            </a:r>
          </a:p>
          <a:p>
            <a:pPr lvl="1">
              <a:lnSpc>
                <a:spcPct val="110000"/>
              </a:lnSpc>
            </a:pPr>
            <a:r>
              <a:rPr lang="en-CA" sz="1600" dirty="0">
                <a:latin typeface="Lucida Sans" panose="020B0602030504020204" pitchFamily="34" charset="0"/>
              </a:rPr>
              <a:t>Multilevel, Multilabel Classification</a:t>
            </a:r>
          </a:p>
          <a:p>
            <a:pPr lvl="1">
              <a:lnSpc>
                <a:spcPct val="110000"/>
              </a:lnSpc>
            </a:pPr>
            <a:r>
              <a:rPr lang="en-CA" sz="1600" dirty="0">
                <a:latin typeface="Lucida Sans" panose="020B0602030504020204" pitchFamily="34" charset="0"/>
              </a:rPr>
              <a:t>Multilabel </a:t>
            </a:r>
            <a:r>
              <a:rPr lang="en-CA" sz="1600" dirty="0" err="1">
                <a:latin typeface="Lucida Sans" panose="020B0602030504020204" pitchFamily="34" charset="0"/>
              </a:rPr>
              <a:t>Binarizer</a:t>
            </a:r>
            <a:endParaRPr lang="en-CA" sz="1600" dirty="0">
              <a:latin typeface="Lucida Sans" panose="020B0602030504020204" pitchFamily="34" charset="0"/>
            </a:endParaRPr>
          </a:p>
          <a:p>
            <a:pPr lvl="1">
              <a:lnSpc>
                <a:spcPct val="110000"/>
              </a:lnSpc>
            </a:pPr>
            <a:r>
              <a:rPr lang="en-CA" sz="1600" dirty="0">
                <a:latin typeface="Lucida Sans" panose="020B0602030504020204" pitchFamily="34" charset="0"/>
              </a:rPr>
              <a:t>Train a deeper multi-layer perceptron</a:t>
            </a:r>
          </a:p>
          <a:p>
            <a:pPr>
              <a:lnSpc>
                <a:spcPct val="110000"/>
              </a:lnSpc>
            </a:pPr>
            <a:r>
              <a:rPr lang="en-CA" sz="1800" dirty="0">
                <a:latin typeface="Lucida Sans" panose="020B0602030504020204" pitchFamily="34" charset="0"/>
              </a:rPr>
              <a:t>Refinement of Data Preprocessing to ensure no leakage and Drift</a:t>
            </a:r>
            <a:endParaRPr lang="en-CA" sz="1800" dirty="0"/>
          </a:p>
        </p:txBody>
      </p:sp>
      <p:pic>
        <p:nvPicPr>
          <p:cNvPr id="5" name="Picture 4" descr="Pipette adding DNA sample to a petri dish">
            <a:extLst>
              <a:ext uri="{FF2B5EF4-FFF2-40B4-BE49-F238E27FC236}">
                <a16:creationId xmlns:a16="http://schemas.microsoft.com/office/drawing/2014/main" id="{6B733A9E-DE18-E67E-892D-AA972249BF8B}"/>
              </a:ext>
            </a:extLst>
          </p:cNvPr>
          <p:cNvPicPr>
            <a:picLocks noChangeAspect="1"/>
          </p:cNvPicPr>
          <p:nvPr/>
        </p:nvPicPr>
        <p:blipFill rotWithShape="1">
          <a:blip r:embed="rId4"/>
          <a:srcRect l="6801" r="30385"/>
          <a:stretch/>
        </p:blipFill>
        <p:spPr>
          <a:xfrm>
            <a:off x="6964424" y="10"/>
            <a:ext cx="4440175"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2909231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609</TotalTime>
  <Words>1145</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Impact</vt:lpstr>
      <vt:lpstr>Lucida Sans</vt:lpstr>
      <vt:lpstr>Segoe UI</vt:lpstr>
      <vt:lpstr>Times New Roman</vt:lpstr>
      <vt:lpstr>Main Event</vt:lpstr>
      <vt:lpstr>Sprint 2 Report</vt:lpstr>
      <vt:lpstr>Overview</vt:lpstr>
      <vt:lpstr>Data Handling</vt:lpstr>
      <vt:lpstr>Customer Distribution  and Churn Rate</vt:lpstr>
      <vt:lpstr>Models and Metrics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 Report</dc:title>
  <dc:creator>Mitchell McCallum</dc:creator>
  <cp:lastModifiedBy>Mitchell McCallum</cp:lastModifiedBy>
  <cp:revision>2</cp:revision>
  <dcterms:created xsi:type="dcterms:W3CDTF">2023-12-13T14:56:23Z</dcterms:created>
  <dcterms:modified xsi:type="dcterms:W3CDTF">2023-12-15T02:38:32Z</dcterms:modified>
</cp:coreProperties>
</file>