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modernComment_100_0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256" r:id="rId5"/>
  </p:sldIdLst>
  <p:sldSz cx="38404800" cy="32918400"/>
  <p:notesSz cx="20104100" cy="13404850"/>
  <p:defaultTextStyle>
    <a:defPPr>
      <a:defRPr lang="en-US"/>
    </a:defPPr>
    <a:lvl1pPr marL="0" algn="l" defTabSz="2019730" rtl="0" eaLnBrk="1" latinLnBrk="0" hangingPunct="1">
      <a:defRPr sz="3976" kern="1200">
        <a:solidFill>
          <a:schemeClr val="tx1"/>
        </a:solidFill>
        <a:latin typeface="+mn-lt"/>
        <a:ea typeface="+mn-ea"/>
        <a:cs typeface="+mn-cs"/>
      </a:defRPr>
    </a:lvl1pPr>
    <a:lvl2pPr marL="1009865" algn="l" defTabSz="2019730" rtl="0" eaLnBrk="1" latinLnBrk="0" hangingPunct="1">
      <a:defRPr sz="3976" kern="1200">
        <a:solidFill>
          <a:schemeClr val="tx1"/>
        </a:solidFill>
        <a:latin typeface="+mn-lt"/>
        <a:ea typeface="+mn-ea"/>
        <a:cs typeface="+mn-cs"/>
      </a:defRPr>
    </a:lvl2pPr>
    <a:lvl3pPr marL="2019730" algn="l" defTabSz="2019730" rtl="0" eaLnBrk="1" latinLnBrk="0" hangingPunct="1">
      <a:defRPr sz="3976" kern="1200">
        <a:solidFill>
          <a:schemeClr val="tx1"/>
        </a:solidFill>
        <a:latin typeface="+mn-lt"/>
        <a:ea typeface="+mn-ea"/>
        <a:cs typeface="+mn-cs"/>
      </a:defRPr>
    </a:lvl3pPr>
    <a:lvl4pPr marL="3029594" algn="l" defTabSz="2019730" rtl="0" eaLnBrk="1" latinLnBrk="0" hangingPunct="1">
      <a:defRPr sz="3976" kern="1200">
        <a:solidFill>
          <a:schemeClr val="tx1"/>
        </a:solidFill>
        <a:latin typeface="+mn-lt"/>
        <a:ea typeface="+mn-ea"/>
        <a:cs typeface="+mn-cs"/>
      </a:defRPr>
    </a:lvl4pPr>
    <a:lvl5pPr marL="4039457" algn="l" defTabSz="2019730" rtl="0" eaLnBrk="1" latinLnBrk="0" hangingPunct="1">
      <a:defRPr sz="3976" kern="1200">
        <a:solidFill>
          <a:schemeClr val="tx1"/>
        </a:solidFill>
        <a:latin typeface="+mn-lt"/>
        <a:ea typeface="+mn-ea"/>
        <a:cs typeface="+mn-cs"/>
      </a:defRPr>
    </a:lvl5pPr>
    <a:lvl6pPr marL="5049322" algn="l" defTabSz="2019730" rtl="0" eaLnBrk="1" latinLnBrk="0" hangingPunct="1">
      <a:defRPr sz="3976" kern="1200">
        <a:solidFill>
          <a:schemeClr val="tx1"/>
        </a:solidFill>
        <a:latin typeface="+mn-lt"/>
        <a:ea typeface="+mn-ea"/>
        <a:cs typeface="+mn-cs"/>
      </a:defRPr>
    </a:lvl6pPr>
    <a:lvl7pPr marL="6059187" algn="l" defTabSz="2019730" rtl="0" eaLnBrk="1" latinLnBrk="0" hangingPunct="1">
      <a:defRPr sz="3976" kern="1200">
        <a:solidFill>
          <a:schemeClr val="tx1"/>
        </a:solidFill>
        <a:latin typeface="+mn-lt"/>
        <a:ea typeface="+mn-ea"/>
        <a:cs typeface="+mn-cs"/>
      </a:defRPr>
    </a:lvl7pPr>
    <a:lvl8pPr marL="7069049" algn="l" defTabSz="2019730" rtl="0" eaLnBrk="1" latinLnBrk="0" hangingPunct="1">
      <a:defRPr sz="3976" kern="1200">
        <a:solidFill>
          <a:schemeClr val="tx1"/>
        </a:solidFill>
        <a:latin typeface="+mn-lt"/>
        <a:ea typeface="+mn-ea"/>
        <a:cs typeface="+mn-cs"/>
      </a:defRPr>
    </a:lvl8pPr>
    <a:lvl9pPr marL="8078914" algn="l" defTabSz="2019730" rtl="0" eaLnBrk="1" latinLnBrk="0" hangingPunct="1">
      <a:defRPr sz="397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75" userDrawn="1">
          <p15:clr>
            <a:srgbClr val="A4A3A4"/>
          </p15:clr>
        </p15:guide>
        <p15:guide id="2" pos="4129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AD23248-A83F-E40F-F2E8-AEAF3F08831F}" name="Catherine Woosley" initials="CW" userId="8687a39b5ca51782" providerId="Windows Live"/>
  <p188:author id="{0A18D6E5-BD75-AFE3-3332-5C74C331380F}" name="Schmitter-Edgecombe, Maureen" initials="SEM" userId="S::schmitter-e@wsu.edu::5f43afe6-d326-4e5f-bfb4-924ac472b761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therine Woosley" initials="CW" lastIdx="9" clrIdx="0">
    <p:extLst>
      <p:ext uri="{19B8F6BF-5375-455C-9EA6-DF929625EA0E}">
        <p15:presenceInfo xmlns:p15="http://schemas.microsoft.com/office/powerpoint/2012/main" userId="8687a39b5ca51782" providerId="Windows Live"/>
      </p:ext>
    </p:extLst>
  </p:cmAuthor>
  <p:cmAuthor id="2" name="Brooke Beech" initials="BB" lastIdx="5" clrIdx="1">
    <p:extLst>
      <p:ext uri="{19B8F6BF-5375-455C-9EA6-DF929625EA0E}">
        <p15:presenceInfo xmlns:p15="http://schemas.microsoft.com/office/powerpoint/2012/main" userId="a5b54cfd2a2d84e3" providerId="Windows Live"/>
      </p:ext>
    </p:extLst>
  </p:cmAuthor>
  <p:cmAuthor id="3" name="Schmitter-Edgecombe, Maureen" initials="SEM" lastIdx="2" clrIdx="2">
    <p:extLst>
      <p:ext uri="{19B8F6BF-5375-455C-9EA6-DF929625EA0E}">
        <p15:presenceInfo xmlns:p15="http://schemas.microsoft.com/office/powerpoint/2012/main" userId="S::schmitter-e@wsu.edu::5f43afe6-d326-4e5f-bfb4-924ac472b761" providerId="AD"/>
      </p:ext>
    </p:extLst>
  </p:cmAuthor>
  <p:cmAuthor id="4" name="Schmitter-Edgecombe, Maureen" initials="SM" lastIdx="11" clrIdx="3">
    <p:extLst>
      <p:ext uri="{19B8F6BF-5375-455C-9EA6-DF929625EA0E}">
        <p15:presenceInfo xmlns:p15="http://schemas.microsoft.com/office/powerpoint/2012/main" userId="S-1-5-21-861567501-115176313-682003330-2422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B61A"/>
    <a:srgbClr val="B2AC16"/>
    <a:srgbClr val="A80432"/>
    <a:srgbClr val="00AE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854"/>
    <p:restoredTop sz="91632" autoAdjust="0"/>
  </p:normalViewPr>
  <p:slideViewPr>
    <p:cSldViewPr snapToGrid="0">
      <p:cViewPr>
        <p:scale>
          <a:sx n="33" d="100"/>
          <a:sy n="33" d="100"/>
        </p:scale>
        <p:origin x="-725" y="-2674"/>
      </p:cViewPr>
      <p:guideLst>
        <p:guide orient="horz" pos="7075"/>
        <p:guide pos="412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12" Type="http://schemas.microsoft.com/office/2018/10/relationships/authors" Target="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omments/modernComment_100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3AADB81-8657-4E4F-8A67-DC698AEFE5CD}" authorId="{DAD23248-A83F-E40F-F2E8-AEAF3F08831F}" created="2023-04-18T16:55:53.746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0" sldId="256"/>
      <ac:spMk id="24" creationId="{1984BDD8-054E-F26E-127E-38E755749789}"/>
      <ac:txMk cp="61">
        <ac:context len="186" hash="1783560585"/>
      </ac:txMk>
    </ac:txMkLst>
    <p188:pos x="11551417" y="1592043"/>
    <p188:txBody>
      <a:bodyPr/>
      <a:lstStyle/>
      <a:p>
        <a:r>
          <a:rPr lang="en-US"/>
          <a:t>Could add in something about the need for flexibility in this system so that researchers can flexibly alter the EMMA app use attributes that they want to investigate</a:t>
        </a:r>
      </a:p>
    </p188:txBody>
  </p188:cm>
  <p188:cm id="{65879002-02DF-0E4D-8B9A-7D005155A8A8}" authorId="{DAD23248-A83F-E40F-F2E8-AEAF3F08831F}" created="2023-04-18T16:58:10.963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0" sldId="256"/>
      <ac:spMk id="15" creationId="{2D6ABD85-328D-3946-E0A2-F3B9098EDAA7}"/>
      <ac:txMk cp="0" len="152">
        <ac:context len="153" hash="653479901"/>
      </ac:txMk>
    </ac:txMkLst>
    <p188:replyLst>
      <p188:reply id="{C3FD3553-4FC6-C648-93C9-9E6A569FFFBC}" authorId="{DAD23248-A83F-E40F-F2E8-AEAF3F08831F}" created="2023-04-18T16:58:34.274">
        <p188:txBody>
          <a:bodyPr/>
          <a:lstStyle/>
          <a:p>
            <a:r>
              <a:rPr lang="en-US"/>
              <a:t>After the Figure 4 graph, you could state a blurb about future directions.</a:t>
            </a:r>
          </a:p>
        </p188:txBody>
      </p188:reply>
    </p188:replyLst>
    <p188:txBody>
      <a:bodyPr/>
      <a:lstStyle/>
      <a:p>
        <a:r>
          <a:rPr lang="en-US"/>
          <a:t>This could also be moved to the “Designing solution” section such that you state that the whole process was an iterative approach in which you met weekly with a researcher from the EMMA team to receive feedback and troubleshoot.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6715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6715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61CD23-E392-1F45-A220-C71AACFBF284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413625" y="1676400"/>
            <a:ext cx="5276850" cy="45227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009775" y="6451600"/>
            <a:ext cx="16084550" cy="52784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2733338"/>
            <a:ext cx="8712200" cy="6715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1387138" y="12733338"/>
            <a:ext cx="8712200" cy="6715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460F75-9B23-2848-B844-CFEDCC9AE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657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019730" rtl="0" eaLnBrk="1" latinLnBrk="0" hangingPunct="1">
      <a:defRPr sz="2652" kern="1200">
        <a:solidFill>
          <a:schemeClr val="tx1"/>
        </a:solidFill>
        <a:latin typeface="+mn-lt"/>
        <a:ea typeface="+mn-ea"/>
        <a:cs typeface="+mn-cs"/>
      </a:defRPr>
    </a:lvl1pPr>
    <a:lvl2pPr marL="1009865" algn="l" defTabSz="2019730" rtl="0" eaLnBrk="1" latinLnBrk="0" hangingPunct="1">
      <a:defRPr sz="2652" kern="1200">
        <a:solidFill>
          <a:schemeClr val="tx1"/>
        </a:solidFill>
        <a:latin typeface="+mn-lt"/>
        <a:ea typeface="+mn-ea"/>
        <a:cs typeface="+mn-cs"/>
      </a:defRPr>
    </a:lvl2pPr>
    <a:lvl3pPr marL="2019730" algn="l" defTabSz="2019730" rtl="0" eaLnBrk="1" latinLnBrk="0" hangingPunct="1">
      <a:defRPr sz="2652" kern="1200">
        <a:solidFill>
          <a:schemeClr val="tx1"/>
        </a:solidFill>
        <a:latin typeface="+mn-lt"/>
        <a:ea typeface="+mn-ea"/>
        <a:cs typeface="+mn-cs"/>
      </a:defRPr>
    </a:lvl3pPr>
    <a:lvl4pPr marL="3029594" algn="l" defTabSz="2019730" rtl="0" eaLnBrk="1" latinLnBrk="0" hangingPunct="1">
      <a:defRPr sz="2652" kern="1200">
        <a:solidFill>
          <a:schemeClr val="tx1"/>
        </a:solidFill>
        <a:latin typeface="+mn-lt"/>
        <a:ea typeface="+mn-ea"/>
        <a:cs typeface="+mn-cs"/>
      </a:defRPr>
    </a:lvl4pPr>
    <a:lvl5pPr marL="4039457" algn="l" defTabSz="2019730" rtl="0" eaLnBrk="1" latinLnBrk="0" hangingPunct="1">
      <a:defRPr sz="2652" kern="1200">
        <a:solidFill>
          <a:schemeClr val="tx1"/>
        </a:solidFill>
        <a:latin typeface="+mn-lt"/>
        <a:ea typeface="+mn-ea"/>
        <a:cs typeface="+mn-cs"/>
      </a:defRPr>
    </a:lvl5pPr>
    <a:lvl6pPr marL="5049322" algn="l" defTabSz="2019730" rtl="0" eaLnBrk="1" latinLnBrk="0" hangingPunct="1">
      <a:defRPr sz="2652" kern="1200">
        <a:solidFill>
          <a:schemeClr val="tx1"/>
        </a:solidFill>
        <a:latin typeface="+mn-lt"/>
        <a:ea typeface="+mn-ea"/>
        <a:cs typeface="+mn-cs"/>
      </a:defRPr>
    </a:lvl6pPr>
    <a:lvl7pPr marL="6059187" algn="l" defTabSz="2019730" rtl="0" eaLnBrk="1" latinLnBrk="0" hangingPunct="1">
      <a:defRPr sz="2652" kern="1200">
        <a:solidFill>
          <a:schemeClr val="tx1"/>
        </a:solidFill>
        <a:latin typeface="+mn-lt"/>
        <a:ea typeface="+mn-ea"/>
        <a:cs typeface="+mn-cs"/>
      </a:defRPr>
    </a:lvl7pPr>
    <a:lvl8pPr marL="7069049" algn="l" defTabSz="2019730" rtl="0" eaLnBrk="1" latinLnBrk="0" hangingPunct="1">
      <a:defRPr sz="2652" kern="1200">
        <a:solidFill>
          <a:schemeClr val="tx1"/>
        </a:solidFill>
        <a:latin typeface="+mn-lt"/>
        <a:ea typeface="+mn-ea"/>
        <a:cs typeface="+mn-cs"/>
      </a:defRPr>
    </a:lvl8pPr>
    <a:lvl9pPr marL="8078914" algn="l" defTabSz="2019730" rtl="0" eaLnBrk="1" latinLnBrk="0" hangingPunct="1">
      <a:defRPr sz="265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413625" y="1676400"/>
            <a:ext cx="5276850" cy="45227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497056">
              <a:defRPr/>
            </a:pPr>
            <a:endParaRPr lang="en-US" sz="1150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460F75-9B23-2848-B844-CFEDCC9AEFD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446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880361" y="10204702"/>
            <a:ext cx="32644082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760720" y="18434310"/>
            <a:ext cx="268833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65732" y="950762"/>
            <a:ext cx="36473340" cy="1293303"/>
          </a:xfrm>
        </p:spPr>
        <p:txBody>
          <a:bodyPr lIns="0" tIns="0" rIns="0" bIns="0"/>
          <a:lstStyle>
            <a:lvl1pPr>
              <a:defRPr sz="8404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65732" y="950762"/>
            <a:ext cx="36473340" cy="1293303"/>
          </a:xfrm>
        </p:spPr>
        <p:txBody>
          <a:bodyPr lIns="0" tIns="0" rIns="0" bIns="0"/>
          <a:lstStyle>
            <a:lvl1pPr>
              <a:defRPr sz="8404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920242" y="7571238"/>
            <a:ext cx="1670608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9778474" y="7571238"/>
            <a:ext cx="1670608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4/18/2023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65732" y="950762"/>
            <a:ext cx="36473340" cy="1293303"/>
          </a:xfrm>
        </p:spPr>
        <p:txBody>
          <a:bodyPr lIns="0" tIns="0" rIns="0" bIns="0"/>
          <a:lstStyle>
            <a:lvl1pPr>
              <a:defRPr sz="8404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4/18/2023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4/18/2023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65732" y="950760"/>
            <a:ext cx="36473340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920240" y="7571238"/>
            <a:ext cx="345643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3057632" y="30614118"/>
            <a:ext cx="12289536" cy="611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920242" y="30614118"/>
            <a:ext cx="8833104" cy="611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7651458" y="30614118"/>
            <a:ext cx="8833104" cy="611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873279">
        <a:defRPr>
          <a:latin typeface="+mn-lt"/>
          <a:ea typeface="+mn-ea"/>
          <a:cs typeface="+mn-cs"/>
        </a:defRPr>
      </a:lvl2pPr>
      <a:lvl3pPr marL="1746557">
        <a:defRPr>
          <a:latin typeface="+mn-lt"/>
          <a:ea typeface="+mn-ea"/>
          <a:cs typeface="+mn-cs"/>
        </a:defRPr>
      </a:lvl3pPr>
      <a:lvl4pPr marL="2619836">
        <a:defRPr>
          <a:latin typeface="+mn-lt"/>
          <a:ea typeface="+mn-ea"/>
          <a:cs typeface="+mn-cs"/>
        </a:defRPr>
      </a:lvl4pPr>
      <a:lvl5pPr marL="3493115">
        <a:defRPr>
          <a:latin typeface="+mn-lt"/>
          <a:ea typeface="+mn-ea"/>
          <a:cs typeface="+mn-cs"/>
        </a:defRPr>
      </a:lvl5pPr>
      <a:lvl6pPr marL="4366396">
        <a:defRPr>
          <a:latin typeface="+mn-lt"/>
          <a:ea typeface="+mn-ea"/>
          <a:cs typeface="+mn-cs"/>
        </a:defRPr>
      </a:lvl6pPr>
      <a:lvl7pPr marL="5239674">
        <a:defRPr>
          <a:latin typeface="+mn-lt"/>
          <a:ea typeface="+mn-ea"/>
          <a:cs typeface="+mn-cs"/>
        </a:defRPr>
      </a:lvl7pPr>
      <a:lvl8pPr marL="6112953">
        <a:defRPr>
          <a:latin typeface="+mn-lt"/>
          <a:ea typeface="+mn-ea"/>
          <a:cs typeface="+mn-cs"/>
        </a:defRPr>
      </a:lvl8pPr>
      <a:lvl9pPr marL="6986232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873279">
        <a:defRPr>
          <a:latin typeface="+mn-lt"/>
          <a:ea typeface="+mn-ea"/>
          <a:cs typeface="+mn-cs"/>
        </a:defRPr>
      </a:lvl2pPr>
      <a:lvl3pPr marL="1746557">
        <a:defRPr>
          <a:latin typeface="+mn-lt"/>
          <a:ea typeface="+mn-ea"/>
          <a:cs typeface="+mn-cs"/>
        </a:defRPr>
      </a:lvl3pPr>
      <a:lvl4pPr marL="2619836">
        <a:defRPr>
          <a:latin typeface="+mn-lt"/>
          <a:ea typeface="+mn-ea"/>
          <a:cs typeface="+mn-cs"/>
        </a:defRPr>
      </a:lvl4pPr>
      <a:lvl5pPr marL="3493115">
        <a:defRPr>
          <a:latin typeface="+mn-lt"/>
          <a:ea typeface="+mn-ea"/>
          <a:cs typeface="+mn-cs"/>
        </a:defRPr>
      </a:lvl5pPr>
      <a:lvl6pPr marL="4366396">
        <a:defRPr>
          <a:latin typeface="+mn-lt"/>
          <a:ea typeface="+mn-ea"/>
          <a:cs typeface="+mn-cs"/>
        </a:defRPr>
      </a:lvl6pPr>
      <a:lvl7pPr marL="5239674">
        <a:defRPr>
          <a:latin typeface="+mn-lt"/>
          <a:ea typeface="+mn-ea"/>
          <a:cs typeface="+mn-cs"/>
        </a:defRPr>
      </a:lvl7pPr>
      <a:lvl8pPr marL="6112953">
        <a:defRPr>
          <a:latin typeface="+mn-lt"/>
          <a:ea typeface="+mn-ea"/>
          <a:cs typeface="+mn-cs"/>
        </a:defRPr>
      </a:lvl8pPr>
      <a:lvl9pPr marL="6986232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18/10/relationships/comments" Target="../comments/modernComment_100_0.xm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11" Type="http://schemas.openxmlformats.org/officeDocument/2006/relationships/image" Target="../media/image7.png"/><Relationship Id="rId5" Type="http://schemas.openxmlformats.org/officeDocument/2006/relationships/image" Target="../media/image2.png"/><Relationship Id="rId10" Type="http://schemas.openxmlformats.org/officeDocument/2006/relationships/hyperlink" Target="mailto:catherine.luna@wsu.edu" TargetMode="External"/><Relationship Id="rId4" Type="http://schemas.openxmlformats.org/officeDocument/2006/relationships/image" Target="../media/image1.emf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-17528"/>
            <a:ext cx="38432965" cy="4266795"/>
          </a:xfrm>
          <a:custGeom>
            <a:avLst/>
            <a:gdLst/>
            <a:ahLst/>
            <a:cxnLst/>
            <a:rect l="l" t="t" r="r" b="b"/>
            <a:pathLst>
              <a:path w="20104100" h="2233930">
                <a:moveTo>
                  <a:pt x="0" y="2233788"/>
                </a:moveTo>
                <a:lnTo>
                  <a:pt x="20104099" y="2233788"/>
                </a:lnTo>
                <a:lnTo>
                  <a:pt x="20104099" y="0"/>
                </a:lnTo>
                <a:lnTo>
                  <a:pt x="0" y="0"/>
                </a:lnTo>
                <a:lnTo>
                  <a:pt x="0" y="2233788"/>
                </a:lnTo>
                <a:close/>
              </a:path>
            </a:pathLst>
          </a:custGeom>
          <a:solidFill>
            <a:srgbClr val="A90433"/>
          </a:solidFill>
        </p:spPr>
        <p:txBody>
          <a:bodyPr wrap="square" lIns="0" tIns="0" rIns="0" bIns="0" rtlCol="0"/>
          <a:lstStyle/>
          <a:p>
            <a:endParaRPr sz="563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236443" y="201376"/>
            <a:ext cx="34573064" cy="2177960"/>
          </a:xfrm>
          <a:prstGeom prst="rect">
            <a:avLst/>
          </a:prstGeom>
        </p:spPr>
        <p:txBody>
          <a:bodyPr vert="horz" wrap="square" lIns="0" tIns="23043" rIns="0" bIns="0" rtlCol="0">
            <a:spAutoFit/>
          </a:bodyPr>
          <a:lstStyle/>
          <a:p>
            <a:pPr marL="24259" algn="ctr">
              <a:spcBef>
                <a:spcPts val="181"/>
              </a:spcBef>
              <a:tabLst>
                <a:tab pos="5358536" algn="l"/>
              </a:tabLst>
            </a:pPr>
            <a:r>
              <a:rPr lang="en-US" sz="7001" spc="-11" dirty="0"/>
              <a:t>Development of Backend Calculation Algorithms and User Interface</a:t>
            </a:r>
            <a:br>
              <a:rPr lang="en-US" sz="7001" spc="-11" dirty="0"/>
            </a:br>
            <a:r>
              <a:rPr lang="en-US" sz="7001" spc="-11" dirty="0"/>
              <a:t> for an iOS Application for Cognitively Impaired Older Adults</a:t>
            </a:r>
            <a:endParaRPr sz="7001" spc="-17" dirty="0"/>
          </a:p>
        </p:txBody>
      </p:sp>
      <p:sp>
        <p:nvSpPr>
          <p:cNvPr id="8" name="object 8"/>
          <p:cNvSpPr txBox="1"/>
          <p:nvPr/>
        </p:nvSpPr>
        <p:spPr>
          <a:xfrm>
            <a:off x="571760" y="4777279"/>
            <a:ext cx="12167236" cy="986167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R="140047">
              <a:lnSpc>
                <a:spcPts val="4085"/>
              </a:lnSpc>
              <a:spcBef>
                <a:spcPts val="2102"/>
              </a:spcBef>
            </a:pPr>
            <a:r>
              <a:rPr lang="en-US" sz="5400" b="1" cap="all" spc="258" dirty="0">
                <a:solidFill>
                  <a:srgbClr val="A80432"/>
                </a:solidFill>
                <a:latin typeface="Arial"/>
                <a:cs typeface="Arial"/>
              </a:rPr>
              <a:t>Scope</a:t>
            </a:r>
            <a:endParaRPr lang="en-US" sz="5400" dirty="0">
              <a:latin typeface="Arial"/>
              <a:cs typeface="Arial"/>
            </a:endParaRPr>
          </a:p>
          <a:p>
            <a:pPr marL="398885" marR="575194" indent="-398885">
              <a:lnSpc>
                <a:spcPts val="4085"/>
              </a:lnSpc>
              <a:spcBef>
                <a:spcPts val="1182"/>
              </a:spcBef>
              <a:buFont typeface="Wingdings" pitchFamily="2" charset="2"/>
              <a:buChar char="§"/>
            </a:pPr>
            <a:r>
              <a:rPr lang="en-US" sz="40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The Electronic Memory and Management Aid (EMMA) is an iOS tablet application developed by the WSU Neuropsychology and Aging Laboratory to serve as a memory intervention for older adults experiencing cognitive decline.</a:t>
            </a:r>
          </a:p>
          <a:p>
            <a:pPr marL="398885" marR="575194" indent="-398885">
              <a:lnSpc>
                <a:spcPts val="4085"/>
              </a:lnSpc>
              <a:spcBef>
                <a:spcPts val="1182"/>
              </a:spcBef>
              <a:buFont typeface="Wingdings" pitchFamily="2" charset="2"/>
              <a:buChar char="§"/>
            </a:pPr>
            <a:r>
              <a:rPr lang="en-US" sz="40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The EMMA app is currently being used by neuropsychologists in multiple research studies to explore its experimental and clinical utility.</a:t>
            </a:r>
          </a:p>
          <a:p>
            <a:pPr marL="398885" marR="575194" indent="-398885">
              <a:lnSpc>
                <a:spcPts val="4085"/>
              </a:lnSpc>
              <a:spcBef>
                <a:spcPts val="1182"/>
              </a:spcBef>
              <a:buFont typeface="Wingdings" pitchFamily="2" charset="2"/>
              <a:buChar char="§"/>
            </a:pPr>
            <a:r>
              <a:rPr lang="en-US" sz="40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Project Need: Researchers and clinicians need to examine how participants use EMMA and the effectiveness of experimental manipulations</a:t>
            </a:r>
          </a:p>
          <a:p>
            <a:pPr marL="398885" marR="575194" indent="-398885">
              <a:lnSpc>
                <a:spcPts val="4085"/>
              </a:lnSpc>
              <a:spcBef>
                <a:spcPts val="1182"/>
              </a:spcBef>
              <a:buFont typeface="Wingdings" pitchFamily="2" charset="2"/>
              <a:buChar char="§"/>
            </a:pPr>
            <a:r>
              <a:rPr lang="en-US" sz="40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Project Aim 1: Develop an algorithm system to calculate summary variables of EMMA app use</a:t>
            </a:r>
          </a:p>
          <a:p>
            <a:pPr marL="398885" marR="575194" indent="-398885">
              <a:lnSpc>
                <a:spcPts val="4085"/>
              </a:lnSpc>
              <a:spcBef>
                <a:spcPts val="1182"/>
              </a:spcBef>
              <a:buFont typeface="Wingdings" pitchFamily="2" charset="2"/>
              <a:buChar char="§"/>
            </a:pPr>
            <a:r>
              <a:rPr lang="en-US" sz="40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Project Aim 2: Design a web-based user interface for clinicians to view a snapshot of EMMA app use</a:t>
            </a:r>
          </a:p>
          <a:p>
            <a:pPr marR="575194">
              <a:lnSpc>
                <a:spcPts val="4085"/>
              </a:lnSpc>
              <a:spcBef>
                <a:spcPts val="1182"/>
              </a:spcBef>
            </a:pPr>
            <a:endParaRPr lang="en-US" sz="3600" dirty="0">
              <a:latin typeface="Calibri"/>
              <a:ea typeface="SimSun"/>
              <a:cs typeface="Times New Roman"/>
            </a:endParaRPr>
          </a:p>
        </p:txBody>
      </p:sp>
      <p:sp>
        <p:nvSpPr>
          <p:cNvPr id="28" name="object 15">
            <a:extLst>
              <a:ext uri="{FF2B5EF4-FFF2-40B4-BE49-F238E27FC236}">
                <a16:creationId xmlns:a16="http://schemas.microsoft.com/office/drawing/2014/main" id="{F01C6207-C364-E747-88F8-8DDED3E94D44}"/>
              </a:ext>
            </a:extLst>
          </p:cNvPr>
          <p:cNvSpPr txBox="1"/>
          <p:nvPr/>
        </p:nvSpPr>
        <p:spPr>
          <a:xfrm>
            <a:off x="13283962" y="4726838"/>
            <a:ext cx="11201400" cy="6129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666"/>
              </a:lnSpc>
              <a:tabLst>
                <a:tab pos="3000684" algn="l"/>
              </a:tabLst>
            </a:pPr>
            <a:r>
              <a:rPr lang="en-US" sz="5400" b="1" cap="all" spc="258" dirty="0">
                <a:solidFill>
                  <a:srgbClr val="A80432"/>
                </a:solidFill>
                <a:latin typeface="Arial"/>
                <a:cs typeface="Arial"/>
              </a:rPr>
              <a:t>Aim 1: Data Wrangling</a:t>
            </a:r>
            <a:endParaRPr sz="5400" b="1" cap="all" dirty="0">
              <a:solidFill>
                <a:srgbClr val="A80432"/>
              </a:solidFill>
              <a:latin typeface="Arial"/>
              <a:cs typeface="Arial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0F0EC455-7A6C-EE44-8F85-E29DD52972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44055" y="1386296"/>
            <a:ext cx="3733800" cy="2292177"/>
          </a:xfrm>
          <a:prstGeom prst="rect">
            <a:avLst/>
          </a:prstGeom>
        </p:spPr>
      </p:pic>
      <p:sp>
        <p:nvSpPr>
          <p:cNvPr id="29" name="object 15">
            <a:extLst>
              <a:ext uri="{FF2B5EF4-FFF2-40B4-BE49-F238E27FC236}">
                <a16:creationId xmlns:a16="http://schemas.microsoft.com/office/drawing/2014/main" id="{D2D1FD57-61FE-DC46-9397-5D4F93FEA895}"/>
              </a:ext>
            </a:extLst>
          </p:cNvPr>
          <p:cNvSpPr txBox="1"/>
          <p:nvPr/>
        </p:nvSpPr>
        <p:spPr>
          <a:xfrm>
            <a:off x="25010029" y="4692130"/>
            <a:ext cx="11201400" cy="61298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>
              <a:lnSpc>
                <a:spcPts val="4666"/>
              </a:lnSpc>
              <a:tabLst>
                <a:tab pos="3000684" algn="l"/>
              </a:tabLst>
            </a:pPr>
            <a:r>
              <a:rPr lang="en-US" sz="5400" b="1" cap="all" spc="258" dirty="0">
                <a:solidFill>
                  <a:srgbClr val="A80432"/>
                </a:solidFill>
                <a:latin typeface="Arial"/>
                <a:cs typeface="Arial"/>
              </a:rPr>
              <a:t>aim 2: Dashboard</a:t>
            </a:r>
            <a:endParaRPr sz="5400" b="1" cap="all" dirty="0">
              <a:solidFill>
                <a:srgbClr val="A80432"/>
              </a:solidFill>
              <a:latin typeface="Arial"/>
              <a:cs typeface="Arial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1A25F8C-AB53-E145-AA91-648AD80B284B}"/>
              </a:ext>
            </a:extLst>
          </p:cNvPr>
          <p:cNvSpPr txBox="1"/>
          <p:nvPr/>
        </p:nvSpPr>
        <p:spPr>
          <a:xfrm>
            <a:off x="13183340" y="5353114"/>
            <a:ext cx="11241395" cy="674251"/>
          </a:xfrm>
          <a:prstGeom prst="rect">
            <a:avLst/>
          </a:prstGeom>
          <a:noFill/>
        </p:spPr>
        <p:txBody>
          <a:bodyPr wrap="square" lIns="180052" tIns="90025" rIns="180052" bIns="90025" rtlCol="0" anchor="t">
            <a:spAutoFit/>
          </a:bodyPr>
          <a:lstStyle/>
          <a:p>
            <a:r>
              <a:rPr lang="en-US" sz="3200" dirty="0">
                <a:latin typeface="Arial"/>
                <a:cs typeface="Arial"/>
              </a:rPr>
              <a:t>Figure 2. EMMA variable calculation process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object 6">
            <a:extLst>
              <a:ext uri="{FF2B5EF4-FFF2-40B4-BE49-F238E27FC236}">
                <a16:creationId xmlns:a16="http://schemas.microsoft.com/office/drawing/2014/main" id="{EC5C4C28-6FA7-E04D-8B95-BFE4AC0C5A19}"/>
              </a:ext>
            </a:extLst>
          </p:cNvPr>
          <p:cNvSpPr txBox="1"/>
          <p:nvPr/>
        </p:nvSpPr>
        <p:spPr>
          <a:xfrm>
            <a:off x="9047857" y="2554904"/>
            <a:ext cx="25729759" cy="647397"/>
          </a:xfrm>
          <a:prstGeom prst="rect">
            <a:avLst/>
          </a:prstGeom>
        </p:spPr>
        <p:txBody>
          <a:bodyPr vert="horz" wrap="square" lIns="0" tIns="31536" rIns="0" bIns="0" rtlCol="0">
            <a:spAutoFit/>
          </a:bodyPr>
          <a:lstStyle/>
          <a:p>
            <a:pPr marL="24259" algn="ctr">
              <a:spcBef>
                <a:spcPts val="248"/>
              </a:spcBef>
            </a:pPr>
            <a:r>
              <a:rPr lang="en-US" sz="4000" spc="17" dirty="0">
                <a:solidFill>
                  <a:srgbClr val="FFFFFF"/>
                </a:solidFill>
                <a:latin typeface="Arial"/>
                <a:cs typeface="Arial"/>
              </a:rPr>
              <a:t>Reagan Kelley </a:t>
            </a:r>
            <a:r>
              <a:rPr lang="en-US" sz="4000" spc="17" baseline="3000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lang="en-US" sz="4000" spc="17" dirty="0">
                <a:solidFill>
                  <a:srgbClr val="FFFFFF"/>
                </a:solidFill>
                <a:latin typeface="Arial"/>
                <a:cs typeface="Arial"/>
              </a:rPr>
              <a:t>, Catherine Luna</a:t>
            </a:r>
            <a:r>
              <a:rPr lang="en-US" sz="4000" spc="17" baseline="3000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lang="en-US" sz="4000" spc="17" dirty="0">
                <a:solidFill>
                  <a:srgbClr val="FFFFFF"/>
                </a:solidFill>
                <a:latin typeface="Arial"/>
                <a:cs typeface="Arial"/>
              </a:rPr>
              <a:t>, Diane Cook</a:t>
            </a:r>
            <a:r>
              <a:rPr lang="en-US" sz="4000" spc="17" baseline="30000" dirty="0">
                <a:solidFill>
                  <a:srgbClr val="FFFFFF"/>
                </a:solidFill>
                <a:latin typeface="Arial"/>
                <a:cs typeface="Arial"/>
              </a:rPr>
              <a:t>2 </a:t>
            </a:r>
            <a:r>
              <a:rPr lang="en-US" sz="4000" spc="17" dirty="0">
                <a:solidFill>
                  <a:srgbClr val="FFFFFF"/>
                </a:solidFill>
                <a:latin typeface="Arial"/>
                <a:cs typeface="Arial"/>
              </a:rPr>
              <a:t>, &amp; Maureen Schmitter-Edgecombe</a:t>
            </a:r>
            <a:r>
              <a:rPr lang="en-US" sz="4000" spc="17" baseline="3000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4000" dirty="0">
              <a:latin typeface="Arial"/>
              <a:cs typeface="Arial"/>
            </a:endParaRPr>
          </a:p>
        </p:txBody>
      </p:sp>
      <p:cxnSp>
        <p:nvCxnSpPr>
          <p:cNvPr id="5" name="Google Shape;75;p13">
            <a:extLst>
              <a:ext uri="{FF2B5EF4-FFF2-40B4-BE49-F238E27FC236}">
                <a16:creationId xmlns:a16="http://schemas.microsoft.com/office/drawing/2014/main" id="{C26CB66B-77AB-0ABF-785F-F31843E22533}"/>
              </a:ext>
            </a:extLst>
          </p:cNvPr>
          <p:cNvCxnSpPr>
            <a:cxnSpLocks/>
          </p:cNvCxnSpPr>
          <p:nvPr/>
        </p:nvCxnSpPr>
        <p:spPr>
          <a:xfrm>
            <a:off x="24593684" y="4249267"/>
            <a:ext cx="0" cy="29153227"/>
          </a:xfrm>
          <a:prstGeom prst="straightConnector1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Google Shape;75;p13">
            <a:extLst>
              <a:ext uri="{FF2B5EF4-FFF2-40B4-BE49-F238E27FC236}">
                <a16:creationId xmlns:a16="http://schemas.microsoft.com/office/drawing/2014/main" id="{3AE742D5-DEDC-950D-4029-20D0567B230A}"/>
              </a:ext>
            </a:extLst>
          </p:cNvPr>
          <p:cNvCxnSpPr>
            <a:cxnSpLocks/>
          </p:cNvCxnSpPr>
          <p:nvPr/>
        </p:nvCxnSpPr>
        <p:spPr>
          <a:xfrm>
            <a:off x="12867236" y="4249267"/>
            <a:ext cx="0" cy="29153227"/>
          </a:xfrm>
          <a:prstGeom prst="straightConnector1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02372D2-9BB8-5089-FBDD-1104A6485154}"/>
              </a:ext>
            </a:extLst>
          </p:cNvPr>
          <p:cNvSpPr txBox="1"/>
          <p:nvPr/>
        </p:nvSpPr>
        <p:spPr>
          <a:xfrm>
            <a:off x="13065236" y="15621916"/>
            <a:ext cx="11491793" cy="4029015"/>
          </a:xfrm>
          <a:prstGeom prst="rect">
            <a:avLst/>
          </a:prstGeom>
          <a:noFill/>
        </p:spPr>
        <p:txBody>
          <a:bodyPr wrap="square" lIns="180052" tIns="90025" rIns="180052" bIns="90025" anchor="t">
            <a:spAutoFit/>
          </a:bodyPr>
          <a:lstStyle/>
          <a:p>
            <a:pPr marL="562691" indent="-562691">
              <a:spcBef>
                <a:spcPts val="1182"/>
              </a:spcBef>
              <a:buFont typeface="Arial" panose="020B0604020202020204" pitchFamily="34" charset="0"/>
              <a:buChar char="•"/>
            </a:pPr>
            <a:r>
              <a:rPr lang="en-US" sz="4000" dirty="0">
                <a:latin typeface="Calibri"/>
                <a:ea typeface="SimSun"/>
                <a:cs typeface="Times New Roman"/>
              </a:rPr>
              <a:t>We designed a variable definition interpreter that can understand the context of each variable definition.</a:t>
            </a:r>
          </a:p>
          <a:p>
            <a:pPr marL="562691" indent="-562691">
              <a:spcBef>
                <a:spcPts val="1182"/>
              </a:spcBef>
              <a:buFont typeface="Arial" panose="020B0604020202020204" pitchFamily="34" charset="0"/>
              <a:buChar char="•"/>
            </a:pPr>
            <a:r>
              <a:rPr lang="en-US" sz="4000" dirty="0">
                <a:latin typeface="Calibri"/>
                <a:ea typeface="SimSun"/>
                <a:cs typeface="Times New Roman"/>
              </a:rPr>
              <a:t>Read JSON attributes as parameters for variables, these parameters determines what app-use data to use and how to aggregate it.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89E3EEB-5BE4-EEF7-1526-2ADF64D13805}"/>
              </a:ext>
            </a:extLst>
          </p:cNvPr>
          <p:cNvSpPr txBox="1"/>
          <p:nvPr/>
        </p:nvSpPr>
        <p:spPr>
          <a:xfrm>
            <a:off x="24700844" y="5345177"/>
            <a:ext cx="12882295" cy="674251"/>
          </a:xfrm>
          <a:prstGeom prst="rect">
            <a:avLst/>
          </a:prstGeom>
          <a:noFill/>
        </p:spPr>
        <p:txBody>
          <a:bodyPr wrap="square" lIns="180052" tIns="90025" rIns="180052" bIns="90025" rtlCol="0" anchor="t">
            <a:spAutoFit/>
          </a:bodyPr>
          <a:lstStyle/>
          <a:p>
            <a:r>
              <a:rPr lang="en-US" sz="3200" dirty="0">
                <a:latin typeface="Arial"/>
                <a:cs typeface="Arial"/>
              </a:rPr>
              <a:t>Figure 4. Snapshot of the EMMA dashboard home page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object 6">
            <a:extLst>
              <a:ext uri="{FF2B5EF4-FFF2-40B4-BE49-F238E27FC236}">
                <a16:creationId xmlns:a16="http://schemas.microsoft.com/office/drawing/2014/main" id="{F68944AF-AB16-0194-6940-DBBA44C82BDC}"/>
              </a:ext>
            </a:extLst>
          </p:cNvPr>
          <p:cNvSpPr txBox="1"/>
          <p:nvPr/>
        </p:nvSpPr>
        <p:spPr>
          <a:xfrm>
            <a:off x="11539238" y="3339808"/>
            <a:ext cx="21273165" cy="608285"/>
          </a:xfrm>
          <a:prstGeom prst="rect">
            <a:avLst/>
          </a:prstGeom>
        </p:spPr>
        <p:txBody>
          <a:bodyPr vert="horz" wrap="square" lIns="0" tIns="33632" rIns="0" bIns="0" rtlCol="0">
            <a:spAutoFit/>
          </a:bodyPr>
          <a:lstStyle/>
          <a:p>
            <a:pPr marL="25870">
              <a:spcBef>
                <a:spcPts val="265"/>
              </a:spcBef>
            </a:pPr>
            <a:r>
              <a:rPr lang="en-US" sz="3732" spc="19" baseline="3000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lang="en-US" sz="3732" spc="19" dirty="0">
                <a:solidFill>
                  <a:srgbClr val="FFFFFF"/>
                </a:solidFill>
                <a:latin typeface="Arial"/>
                <a:cs typeface="Arial"/>
              </a:rPr>
              <a:t>College of Arts and Sciences, Psychology;  </a:t>
            </a:r>
            <a:r>
              <a:rPr lang="en-US" sz="3732" spc="19" baseline="3000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lang="en-US" sz="3732" spc="1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3732" spc="19" dirty="0" err="1">
                <a:solidFill>
                  <a:srgbClr val="FFFFFF"/>
                </a:solidFill>
                <a:latin typeface="Arial"/>
                <a:cs typeface="Arial"/>
              </a:rPr>
              <a:t>Voiland</a:t>
            </a:r>
            <a:r>
              <a:rPr lang="en-US" sz="3732" spc="19" dirty="0">
                <a:solidFill>
                  <a:srgbClr val="FFFFFF"/>
                </a:solidFill>
                <a:latin typeface="Arial"/>
                <a:cs typeface="Arial"/>
              </a:rPr>
              <a:t> College of Engineering, Computer Science</a:t>
            </a:r>
            <a:endParaRPr sz="3732" dirty="0">
              <a:latin typeface="Arial"/>
              <a:cs typeface="Arial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984BDD8-054E-F26E-127E-38E755749789}"/>
              </a:ext>
            </a:extLst>
          </p:cNvPr>
          <p:cNvSpPr txBox="1"/>
          <p:nvPr/>
        </p:nvSpPr>
        <p:spPr>
          <a:xfrm>
            <a:off x="12971128" y="10378284"/>
            <a:ext cx="11453608" cy="4336792"/>
          </a:xfrm>
          <a:prstGeom prst="rect">
            <a:avLst/>
          </a:prstGeom>
          <a:noFill/>
        </p:spPr>
        <p:txBody>
          <a:bodyPr wrap="square" lIns="180052" tIns="90025" rIns="180052" bIns="90025" rtlCol="0" anchor="t">
            <a:spAutoFit/>
          </a:bodyPr>
          <a:lstStyle/>
          <a:p>
            <a:pPr marL="562691" indent="-562691">
              <a:spcBef>
                <a:spcPts val="1182"/>
              </a:spcBef>
              <a:buFont typeface="Arial" panose="020B0604020202020204" pitchFamily="34" charset="0"/>
              <a:buChar char="•"/>
            </a:pPr>
            <a:r>
              <a:rPr lang="en-US" sz="4000" dirty="0">
                <a:latin typeface="Calibri"/>
                <a:ea typeface="SimSun"/>
                <a:cs typeface="Times New Roman"/>
              </a:rPr>
              <a:t>JSON is good for reducing complexity into attribute notation</a:t>
            </a:r>
          </a:p>
          <a:p>
            <a:pPr marL="562691" indent="-562691">
              <a:spcBef>
                <a:spcPts val="1182"/>
              </a:spcBef>
              <a:buFont typeface="Arial" panose="020B0604020202020204" pitchFamily="34" charset="0"/>
              <a:buChar char="•"/>
            </a:pPr>
            <a:r>
              <a:rPr lang="en-US" sz="4000" dirty="0">
                <a:latin typeface="Calibri"/>
                <a:ea typeface="SimSun"/>
                <a:cs typeface="Times New Roman"/>
              </a:rPr>
              <a:t>It is easy to read</a:t>
            </a:r>
          </a:p>
          <a:p>
            <a:pPr marL="562691" indent="-562691">
              <a:spcBef>
                <a:spcPts val="1182"/>
              </a:spcBef>
              <a:buFont typeface="Arial" panose="020B0604020202020204" pitchFamily="34" charset="0"/>
              <a:buChar char="•"/>
            </a:pPr>
            <a:r>
              <a:rPr lang="en-US" sz="4000" dirty="0">
                <a:latin typeface="Calibri"/>
                <a:ea typeface="SimSun"/>
                <a:cs typeface="Times New Roman"/>
              </a:rPr>
              <a:t>Provides a quick and simple solution to implement new variable ideas.</a:t>
            </a:r>
          </a:p>
          <a:p>
            <a:pPr marL="562691" indent="-562691">
              <a:spcBef>
                <a:spcPts val="1182"/>
              </a:spcBef>
              <a:buFont typeface="Arial" panose="020B0604020202020204" pitchFamily="34" charset="0"/>
              <a:buChar char="•"/>
            </a:pPr>
            <a:r>
              <a:rPr lang="en-US" sz="4000" dirty="0">
                <a:latin typeface="Calibri"/>
                <a:ea typeface="SimSun"/>
                <a:cs typeface="Times New Roman"/>
              </a:rPr>
              <a:t>It can be processed by code quickly</a:t>
            </a:r>
          </a:p>
        </p:txBody>
      </p:sp>
      <p:sp>
        <p:nvSpPr>
          <p:cNvPr id="27" name="object 15">
            <a:extLst>
              <a:ext uri="{FF2B5EF4-FFF2-40B4-BE49-F238E27FC236}">
                <a16:creationId xmlns:a16="http://schemas.microsoft.com/office/drawing/2014/main" id="{69789456-67B0-3BB1-EB36-284F623FE460}"/>
              </a:ext>
            </a:extLst>
          </p:cNvPr>
          <p:cNvSpPr txBox="1"/>
          <p:nvPr/>
        </p:nvSpPr>
        <p:spPr>
          <a:xfrm>
            <a:off x="13654631" y="9624094"/>
            <a:ext cx="9825129" cy="6129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666"/>
              </a:lnSpc>
              <a:tabLst>
                <a:tab pos="3000684" algn="l"/>
              </a:tabLst>
            </a:pPr>
            <a:r>
              <a:rPr lang="en-US" sz="4000" b="1" cap="all" spc="258" dirty="0">
                <a:solidFill>
                  <a:srgbClr val="A80432"/>
                </a:solidFill>
                <a:latin typeface="Arial"/>
                <a:cs typeface="Arial"/>
              </a:rPr>
              <a:t>Why json?</a:t>
            </a:r>
            <a:endParaRPr sz="4000" b="1" cap="all" dirty="0">
              <a:solidFill>
                <a:srgbClr val="A80432"/>
              </a:solidFill>
              <a:latin typeface="Arial"/>
              <a:cs typeface="Arial"/>
            </a:endParaRPr>
          </a:p>
        </p:txBody>
      </p:sp>
      <p:sp>
        <p:nvSpPr>
          <p:cNvPr id="30" name="object 15">
            <a:extLst>
              <a:ext uri="{FF2B5EF4-FFF2-40B4-BE49-F238E27FC236}">
                <a16:creationId xmlns:a16="http://schemas.microsoft.com/office/drawing/2014/main" id="{884E382D-A4DC-07CB-2AF1-854B9BE22B22}"/>
              </a:ext>
            </a:extLst>
          </p:cNvPr>
          <p:cNvSpPr txBox="1"/>
          <p:nvPr/>
        </p:nvSpPr>
        <p:spPr>
          <a:xfrm>
            <a:off x="13478373" y="14826232"/>
            <a:ext cx="9798316" cy="6129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666"/>
              </a:lnSpc>
              <a:tabLst>
                <a:tab pos="3000684" algn="l"/>
              </a:tabLst>
            </a:pPr>
            <a:r>
              <a:rPr lang="en-US" sz="4000" b="1" cap="all" spc="258" dirty="0">
                <a:solidFill>
                  <a:srgbClr val="A80432"/>
                </a:solidFill>
                <a:latin typeface="Arial"/>
                <a:cs typeface="Arial"/>
              </a:rPr>
              <a:t>From json to code</a:t>
            </a:r>
            <a:endParaRPr sz="4000" b="1" cap="all" dirty="0">
              <a:solidFill>
                <a:srgbClr val="A80432"/>
              </a:solidFill>
              <a:latin typeface="Arial"/>
              <a:cs typeface="Arial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F2FAB03-A4B4-559B-09A4-723465586AB3}"/>
              </a:ext>
            </a:extLst>
          </p:cNvPr>
          <p:cNvSpPr txBox="1"/>
          <p:nvPr/>
        </p:nvSpPr>
        <p:spPr>
          <a:xfrm>
            <a:off x="13280259" y="19753534"/>
            <a:ext cx="11241395" cy="674251"/>
          </a:xfrm>
          <a:prstGeom prst="rect">
            <a:avLst/>
          </a:prstGeom>
          <a:noFill/>
        </p:spPr>
        <p:txBody>
          <a:bodyPr wrap="square" lIns="180052" tIns="90025" rIns="180052" bIns="90025" rtlCol="0" anchor="t">
            <a:spAutoFit/>
          </a:bodyPr>
          <a:lstStyle/>
          <a:p>
            <a:r>
              <a:rPr lang="en-US" sz="3200" dirty="0">
                <a:latin typeface="Arial"/>
                <a:cs typeface="Arial"/>
              </a:rPr>
              <a:t>Figure 3. Sample Data wrangling output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FD5C935-2AC1-C4FA-552A-4B155B9BC261}"/>
              </a:ext>
            </a:extLst>
          </p:cNvPr>
          <p:cNvSpPr txBox="1"/>
          <p:nvPr/>
        </p:nvSpPr>
        <p:spPr>
          <a:xfrm>
            <a:off x="12957832" y="29781571"/>
            <a:ext cx="11491793" cy="2644021"/>
          </a:xfrm>
          <a:prstGeom prst="rect">
            <a:avLst/>
          </a:prstGeom>
          <a:noFill/>
        </p:spPr>
        <p:txBody>
          <a:bodyPr wrap="square" lIns="180052" tIns="90025" rIns="180052" bIns="90025" anchor="t">
            <a:spAutoFit/>
          </a:bodyPr>
          <a:lstStyle/>
          <a:p>
            <a:pPr marL="562691" indent="-562691">
              <a:spcBef>
                <a:spcPts val="1182"/>
              </a:spcBef>
              <a:buFont typeface="Arial" panose="020B0604020202020204" pitchFamily="34" charset="0"/>
              <a:buChar char="•"/>
            </a:pPr>
            <a:r>
              <a:rPr lang="en-US" sz="4000" dirty="0">
                <a:latin typeface="Calibri"/>
                <a:ea typeface="SimSun"/>
                <a:cs typeface="Times New Roman"/>
              </a:rPr>
              <a:t>With over 100 variable definitions currently defined, our latest version can calculate weekly calculation tables for hundreds of participants throughout multiple studies within seconds.</a:t>
            </a:r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95281192-C678-AF83-0D06-8B8450B114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6755" y="6199999"/>
            <a:ext cx="8160888" cy="522241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object 15">
            <a:extLst>
              <a:ext uri="{FF2B5EF4-FFF2-40B4-BE49-F238E27FC236}">
                <a16:creationId xmlns:a16="http://schemas.microsoft.com/office/drawing/2014/main" id="{71AF6EC6-B068-65D4-16AC-0D0F0B9C1F61}"/>
              </a:ext>
            </a:extLst>
          </p:cNvPr>
          <p:cNvSpPr txBox="1"/>
          <p:nvPr/>
        </p:nvSpPr>
        <p:spPr>
          <a:xfrm>
            <a:off x="24847281" y="11745811"/>
            <a:ext cx="9798316" cy="6129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666"/>
              </a:lnSpc>
              <a:tabLst>
                <a:tab pos="3000684" algn="l"/>
              </a:tabLst>
            </a:pPr>
            <a:r>
              <a:rPr lang="en-US" sz="4000" b="1" cap="all" spc="258" dirty="0">
                <a:solidFill>
                  <a:srgbClr val="A80432"/>
                </a:solidFill>
                <a:latin typeface="Arial"/>
                <a:cs typeface="Arial"/>
              </a:rPr>
              <a:t>User interface for clinicians</a:t>
            </a:r>
            <a:endParaRPr sz="4000" b="1" cap="all" dirty="0">
              <a:solidFill>
                <a:srgbClr val="A80432"/>
              </a:solidFill>
              <a:latin typeface="Arial"/>
              <a:cs typeface="Arial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01F794-D575-8BD4-49C3-2ACDC0EA86AD}"/>
              </a:ext>
            </a:extLst>
          </p:cNvPr>
          <p:cNvSpPr txBox="1"/>
          <p:nvPr/>
        </p:nvSpPr>
        <p:spPr>
          <a:xfrm>
            <a:off x="24796755" y="12486965"/>
            <a:ext cx="11729717" cy="3567350"/>
          </a:xfrm>
          <a:prstGeom prst="rect">
            <a:avLst/>
          </a:prstGeom>
          <a:noFill/>
        </p:spPr>
        <p:txBody>
          <a:bodyPr wrap="square" lIns="180052" tIns="90025" rIns="180052" bIns="90025" rtlCol="0" anchor="t">
            <a:spAutoFit/>
          </a:bodyPr>
          <a:lstStyle/>
          <a:p>
            <a:pPr marL="562691" indent="-562691">
              <a:spcBef>
                <a:spcPts val="1182"/>
              </a:spcBef>
              <a:buFont typeface="Arial" panose="020B0604020202020204" pitchFamily="34" charset="0"/>
              <a:buChar char="•"/>
            </a:pPr>
            <a:r>
              <a:rPr lang="en-US" sz="4000" dirty="0">
                <a:latin typeface="Calibri"/>
                <a:ea typeface="SimSun"/>
                <a:cs typeface="Times New Roman"/>
              </a:rPr>
              <a:t>The dashboard brings the results from data wrangling back to the end user.</a:t>
            </a:r>
          </a:p>
          <a:p>
            <a:pPr marL="562691" indent="-562691">
              <a:spcBef>
                <a:spcPts val="1182"/>
              </a:spcBef>
              <a:buFont typeface="Arial" panose="020B0604020202020204" pitchFamily="34" charset="0"/>
              <a:buChar char="•"/>
            </a:pPr>
            <a:r>
              <a:rPr lang="en-US" sz="4000" dirty="0">
                <a:latin typeface="Calibri"/>
                <a:ea typeface="SimSun"/>
                <a:cs typeface="Times New Roman"/>
              </a:rPr>
              <a:t>Retrieves back-end calculation tables and presents the variable data in a meaningful way.</a:t>
            </a:r>
          </a:p>
          <a:p>
            <a:pPr marL="562691" indent="-562691">
              <a:spcBef>
                <a:spcPts val="1182"/>
              </a:spcBef>
              <a:buFont typeface="Arial" panose="020B0604020202020204" pitchFamily="34" charset="0"/>
              <a:buChar char="•"/>
            </a:pPr>
            <a:endParaRPr lang="en-US" sz="4000" dirty="0">
              <a:latin typeface="Calibri"/>
              <a:ea typeface="SimSun"/>
              <a:cs typeface="Times New Roman"/>
            </a:endParaRPr>
          </a:p>
        </p:txBody>
      </p:sp>
      <p:pic>
        <p:nvPicPr>
          <p:cNvPr id="12" name="Picture 11" descr="Text&#10;&#10;Description automatically generated with medium confidence">
            <a:extLst>
              <a:ext uri="{FF2B5EF4-FFF2-40B4-BE49-F238E27FC236}">
                <a16:creationId xmlns:a16="http://schemas.microsoft.com/office/drawing/2014/main" id="{7B00503E-6346-550A-AAB0-B2A7C81DD2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5584" y="16286407"/>
            <a:ext cx="10903728" cy="45432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4E4733C-B7DB-39B5-497B-EE23B0EA195F}"/>
              </a:ext>
            </a:extLst>
          </p:cNvPr>
          <p:cNvSpPr txBox="1"/>
          <p:nvPr/>
        </p:nvSpPr>
        <p:spPr>
          <a:xfrm>
            <a:off x="24870064" y="15511194"/>
            <a:ext cx="12882295" cy="674251"/>
          </a:xfrm>
          <a:prstGeom prst="rect">
            <a:avLst/>
          </a:prstGeom>
          <a:noFill/>
        </p:spPr>
        <p:txBody>
          <a:bodyPr wrap="square" lIns="180052" tIns="90025" rIns="180052" bIns="90025" rtlCol="0" anchor="t">
            <a:spAutoFit/>
          </a:bodyPr>
          <a:lstStyle/>
          <a:p>
            <a:r>
              <a:rPr lang="en-US" sz="3200" dirty="0">
                <a:latin typeface="Arial"/>
                <a:cs typeface="Arial"/>
              </a:rPr>
              <a:t>Figure 5. Health goal variables presented as three progress bars. 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Picture 17" descr="Chart, line chart&#10;&#10;Description automatically generated">
            <a:extLst>
              <a:ext uri="{FF2B5EF4-FFF2-40B4-BE49-F238E27FC236}">
                <a16:creationId xmlns:a16="http://schemas.microsoft.com/office/drawing/2014/main" id="{C12795DF-D094-3712-1AE8-361FC36CE41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2340" y="22627171"/>
            <a:ext cx="10544141" cy="401825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5FD9618-5282-6F83-87F8-C1764A57B521}"/>
              </a:ext>
            </a:extLst>
          </p:cNvPr>
          <p:cNvSpPr txBox="1"/>
          <p:nvPr/>
        </p:nvSpPr>
        <p:spPr>
          <a:xfrm>
            <a:off x="24796755" y="21355159"/>
            <a:ext cx="12882295" cy="1166693"/>
          </a:xfrm>
          <a:prstGeom prst="rect">
            <a:avLst/>
          </a:prstGeom>
          <a:noFill/>
        </p:spPr>
        <p:txBody>
          <a:bodyPr wrap="square" lIns="180052" tIns="90025" rIns="180052" bIns="90025" rtlCol="0" anchor="t">
            <a:spAutoFit/>
          </a:bodyPr>
          <a:lstStyle/>
          <a:p>
            <a:r>
              <a:rPr lang="en-US" sz="3200" dirty="0">
                <a:latin typeface="Arial"/>
                <a:cs typeface="Arial"/>
              </a:rPr>
              <a:t>Figure 6. A participant’s weekly physical exercise over the course of a month.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" name="Picture 20" descr="Diagram&#10;&#10;Description automatically generated">
            <a:extLst>
              <a:ext uri="{FF2B5EF4-FFF2-40B4-BE49-F238E27FC236}">
                <a16:creationId xmlns:a16="http://schemas.microsoft.com/office/drawing/2014/main" id="{440CE549-60F9-414F-908B-8989A8E84DC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8373" y="6393221"/>
            <a:ext cx="10362149" cy="252028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184F193-7A82-9FBE-8341-1F2739E9B08D}"/>
              </a:ext>
            </a:extLst>
          </p:cNvPr>
          <p:cNvSpPr txBox="1"/>
          <p:nvPr/>
        </p:nvSpPr>
        <p:spPr>
          <a:xfrm>
            <a:off x="625915" y="23298100"/>
            <a:ext cx="11824596" cy="9078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575194" algn="just">
              <a:lnSpc>
                <a:spcPts val="4085"/>
              </a:lnSpc>
              <a:spcBef>
                <a:spcPts val="2102"/>
              </a:spcBef>
            </a:pPr>
            <a:r>
              <a:rPr lang="en-US" sz="5400" b="1" cap="all" spc="258" dirty="0">
                <a:solidFill>
                  <a:srgbClr val="A80432"/>
                </a:solidFill>
                <a:latin typeface="Arial"/>
                <a:cs typeface="Arial"/>
              </a:rPr>
              <a:t>Designing Solution</a:t>
            </a:r>
            <a:endParaRPr lang="en-US" sz="5400" b="1" cap="all" dirty="0">
              <a:solidFill>
                <a:srgbClr val="A80432"/>
              </a:solidFill>
              <a:latin typeface="Arial"/>
              <a:cs typeface="Arial"/>
            </a:endParaRPr>
          </a:p>
          <a:p>
            <a:pPr marL="562691" indent="-562691">
              <a:spcBef>
                <a:spcPts val="1182"/>
              </a:spcBef>
              <a:buFont typeface="Arial" panose="020B0604020202020204" pitchFamily="34" charset="0"/>
              <a:buChar char="•"/>
            </a:pPr>
            <a:r>
              <a:rPr lang="en-US" sz="4000" dirty="0">
                <a:latin typeface="Calibri"/>
                <a:ea typeface="SimSun"/>
                <a:cs typeface="Times New Roman"/>
              </a:rPr>
              <a:t>Researchers have many ideas for variables that can be collected and measured from EMMA data.</a:t>
            </a:r>
          </a:p>
          <a:p>
            <a:pPr marL="562691" indent="-562691">
              <a:spcBef>
                <a:spcPts val="1182"/>
              </a:spcBef>
              <a:buFont typeface="Arial" panose="020B0604020202020204" pitchFamily="34" charset="0"/>
              <a:buChar char="•"/>
            </a:pPr>
            <a:r>
              <a:rPr lang="en-US" sz="4000" dirty="0">
                <a:latin typeface="Calibri"/>
                <a:ea typeface="SimSun"/>
                <a:cs typeface="Times New Roman"/>
              </a:rPr>
              <a:t>Problem: How to easily define new variables that can then be added to the data wrangling system, and how to store these calculations efficiently.</a:t>
            </a:r>
          </a:p>
          <a:p>
            <a:pPr marL="562691" indent="-562691">
              <a:spcBef>
                <a:spcPts val="1182"/>
              </a:spcBef>
              <a:buFont typeface="Arial" panose="020B0604020202020204" pitchFamily="34" charset="0"/>
              <a:buChar char="•"/>
            </a:pPr>
            <a:endParaRPr lang="en-US" sz="4000" dirty="0">
              <a:latin typeface="Calibri"/>
              <a:ea typeface="SimSun"/>
              <a:cs typeface="Times New Roman"/>
            </a:endParaRPr>
          </a:p>
          <a:p>
            <a:pPr marL="562691" indent="-562691">
              <a:spcBef>
                <a:spcPts val="1182"/>
              </a:spcBef>
              <a:buFont typeface="Arial" panose="020B0604020202020204" pitchFamily="34" charset="0"/>
              <a:buChar char="•"/>
            </a:pPr>
            <a:r>
              <a:rPr lang="en-US" sz="4000" dirty="0">
                <a:latin typeface="Calibri"/>
                <a:ea typeface="SimSun"/>
                <a:cs typeface="Times New Roman"/>
              </a:rPr>
              <a:t>Data wrangling prep….</a:t>
            </a:r>
          </a:p>
          <a:p>
            <a:pPr marL="562691" indent="-562691">
              <a:spcBef>
                <a:spcPts val="1182"/>
              </a:spcBef>
              <a:buFont typeface="Arial" panose="020B0604020202020204" pitchFamily="34" charset="0"/>
              <a:buChar char="•"/>
            </a:pPr>
            <a:r>
              <a:rPr lang="en-US" sz="4000" dirty="0">
                <a:latin typeface="Calibri"/>
                <a:ea typeface="SimSun"/>
                <a:cs typeface="Times New Roman"/>
              </a:rPr>
              <a:t>Project Aim 1 Solution: Data Wrangling</a:t>
            </a:r>
          </a:p>
          <a:p>
            <a:pPr marL="562691" indent="-562691">
              <a:spcBef>
                <a:spcPts val="1182"/>
              </a:spcBef>
              <a:buFont typeface="Arial" panose="020B0604020202020204" pitchFamily="34" charset="0"/>
              <a:buChar char="•"/>
            </a:pPr>
            <a:r>
              <a:rPr lang="en-US" sz="4000" dirty="0">
                <a:latin typeface="Calibri"/>
                <a:ea typeface="SimSun"/>
                <a:cs typeface="Times New Roman"/>
              </a:rPr>
              <a:t>Project Aim 2 Solution: Dashboard</a:t>
            </a:r>
          </a:p>
          <a:p>
            <a:pPr marL="562691" indent="-562691">
              <a:spcBef>
                <a:spcPts val="1182"/>
              </a:spcBef>
              <a:buFont typeface="Arial" panose="020B0604020202020204" pitchFamily="34" charset="0"/>
              <a:buChar char="•"/>
            </a:pPr>
            <a:r>
              <a:rPr lang="en-US" sz="4000" dirty="0">
                <a:latin typeface="Calibri"/>
                <a:ea typeface="SimSun"/>
                <a:cs typeface="Times New Roman"/>
              </a:rPr>
              <a:t>Receive feedback from researchers and clinicians to create new variables and better metrics.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09BA4AF-0F21-3B2E-CDBA-01E52BD60EE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66502" y="15284523"/>
            <a:ext cx="8554751" cy="6489811"/>
          </a:xfrm>
          <a:prstGeom prst="rect">
            <a:avLst/>
          </a:prstGeom>
        </p:spPr>
      </p:pic>
      <p:sp>
        <p:nvSpPr>
          <p:cNvPr id="20" name="object 10">
            <a:extLst>
              <a:ext uri="{FF2B5EF4-FFF2-40B4-BE49-F238E27FC236}">
                <a16:creationId xmlns:a16="http://schemas.microsoft.com/office/drawing/2014/main" id="{61BD3F03-F56D-D1F1-4EE2-6265930A73D8}"/>
              </a:ext>
            </a:extLst>
          </p:cNvPr>
          <p:cNvSpPr txBox="1"/>
          <p:nvPr/>
        </p:nvSpPr>
        <p:spPr>
          <a:xfrm>
            <a:off x="24915178" y="27274585"/>
            <a:ext cx="13703955" cy="2757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666"/>
              </a:lnSpc>
              <a:tabLst>
                <a:tab pos="3000684" algn="l"/>
              </a:tabLst>
            </a:pPr>
            <a:r>
              <a:rPr lang="en-US" sz="5400" b="1" cap="all" spc="258" dirty="0">
                <a:solidFill>
                  <a:srgbClr val="A8043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 Directions</a:t>
            </a:r>
          </a:p>
          <a:p>
            <a:pPr marL="562691" indent="-562691">
              <a:spcBef>
                <a:spcPts val="1182"/>
              </a:spcBef>
              <a:buFont typeface="Arial"/>
              <a:buChar char="•"/>
            </a:pPr>
            <a:r>
              <a:rPr lang="en-US" sz="4000" dirty="0">
                <a:latin typeface="Arial" panose="020B0604020202020204" pitchFamily="34" charset="0"/>
                <a:ea typeface="+mn-lt"/>
                <a:cs typeface="+mn-lt"/>
              </a:rPr>
              <a:t>Attach data wrangling and Dashboard to the EMMA mainframe</a:t>
            </a:r>
          </a:p>
          <a:p>
            <a:pPr marL="562691" indent="-562691">
              <a:spcBef>
                <a:spcPts val="1182"/>
              </a:spcBef>
              <a:buFont typeface="Arial"/>
              <a:buChar char="•"/>
            </a:pPr>
            <a:r>
              <a:rPr lang="en-US" sz="4000" dirty="0">
                <a:latin typeface="Arial" panose="020B0604020202020204" pitchFamily="34" charset="0"/>
                <a:ea typeface="+mn-lt"/>
                <a:cs typeface="+mn-lt"/>
              </a:rPr>
              <a:t>Create new variables for new studies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object 10">
            <a:extLst>
              <a:ext uri="{FF2B5EF4-FFF2-40B4-BE49-F238E27FC236}">
                <a16:creationId xmlns:a16="http://schemas.microsoft.com/office/drawing/2014/main" id="{9C9C2F5F-C7BB-D8A2-A76B-C33EFD86CFE5}"/>
              </a:ext>
            </a:extLst>
          </p:cNvPr>
          <p:cNvSpPr txBox="1"/>
          <p:nvPr/>
        </p:nvSpPr>
        <p:spPr>
          <a:xfrm>
            <a:off x="24915178" y="30608299"/>
            <a:ext cx="11912500" cy="18953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666"/>
              </a:lnSpc>
              <a:tabLst>
                <a:tab pos="3000684" algn="l"/>
              </a:tabLst>
            </a:pPr>
            <a:r>
              <a:rPr lang="en-US" sz="5515" b="1" cap="all" spc="258" dirty="0">
                <a:solidFill>
                  <a:srgbClr val="A8043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 and Contact</a:t>
            </a:r>
            <a:endParaRPr lang="en-US" sz="2069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tabLst>
                <a:tab pos="3000684" algn="l"/>
              </a:tabLst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WSU/NIH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Gerontechnology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-Focused Student Undergraduate Research Experience (GSUR)</a:t>
            </a:r>
          </a:p>
          <a:p>
            <a:pPr algn="just">
              <a:tabLst>
                <a:tab pos="3000684" algn="l"/>
              </a:tabLst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hlinkClick r:id="rId10"/>
              </a:rPr>
              <a:t>catherine.luna@wsu.edu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; Lab Twitter: @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WSUNeuroTechLab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7669DF-6E07-1279-C5AC-B8024A902918}"/>
              </a:ext>
            </a:extLst>
          </p:cNvPr>
          <p:cNvSpPr txBox="1"/>
          <p:nvPr/>
        </p:nvSpPr>
        <p:spPr>
          <a:xfrm>
            <a:off x="723181" y="14375165"/>
            <a:ext cx="11241395" cy="674251"/>
          </a:xfrm>
          <a:prstGeom prst="rect">
            <a:avLst/>
          </a:prstGeom>
          <a:noFill/>
        </p:spPr>
        <p:txBody>
          <a:bodyPr wrap="square" lIns="180052" tIns="90025" rIns="180052" bIns="90025" rtlCol="0" anchor="t">
            <a:spAutoFit/>
          </a:bodyPr>
          <a:lstStyle/>
          <a:p>
            <a:r>
              <a:rPr lang="en-US" sz="3200" dirty="0">
                <a:latin typeface="Arial"/>
                <a:cs typeface="Arial"/>
              </a:rPr>
              <a:t>Figure 1. EMMA app home screen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3576992-C49B-78AA-8D05-F17F3A4DF95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4303167" y="21103968"/>
            <a:ext cx="8712560" cy="7549199"/>
          </a:xfrm>
          <a:prstGeom prst="rect">
            <a:avLst/>
          </a:prstGeom>
          <a:ln w="3175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56E07B8C6FDF4AA9C8148FCBB0BCEE" ma:contentTypeVersion="14" ma:contentTypeDescription="Create a new document." ma:contentTypeScope="" ma:versionID="a9ae2f9572ce96483200cf1f369efa5e">
  <xsd:schema xmlns:xsd="http://www.w3.org/2001/XMLSchema" xmlns:xs="http://www.w3.org/2001/XMLSchema" xmlns:p="http://schemas.microsoft.com/office/2006/metadata/properties" xmlns:ns3="29140ecd-3393-4559-a649-14a344578679" xmlns:ns4="048b29e2-e056-46d7-9f03-f58d16224128" targetNamespace="http://schemas.microsoft.com/office/2006/metadata/properties" ma:root="true" ma:fieldsID="d7e719c34aab8d9d36249f23f02e4351" ns3:_="" ns4:_="">
    <xsd:import namespace="29140ecd-3393-4559-a649-14a344578679"/>
    <xsd:import namespace="048b29e2-e056-46d7-9f03-f58d16224128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DateTaken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  <xsd:element ref="ns4:MediaServiceLocation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140ecd-3393-4559-a649-14a34457867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8b29e2-e056-46d7-9f03-f58d1622412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8EACEB1-D37D-4F88-A95F-DA07D678361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532072A-EE81-4BBC-806E-5231D91197A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9140ecd-3393-4559-a649-14a344578679"/>
    <ds:schemaRef ds:uri="048b29e2-e056-46d7-9f03-f58d1622412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CC7F08A-AB99-4D03-9BF1-0F1D27BC84BE}">
  <ds:schemaRefs>
    <ds:schemaRef ds:uri="http://purl.org/dc/elements/1.1/"/>
    <ds:schemaRef ds:uri="http://www.w3.org/XML/1998/namespace"/>
    <ds:schemaRef ds:uri="http://schemas.microsoft.com/office/2006/documentManagement/types"/>
    <ds:schemaRef ds:uri="http://purl.org/dc/dcmitype/"/>
    <ds:schemaRef ds:uri="29140ecd-3393-4559-a649-14a344578679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048b29e2-e056-46d7-9f03-f58d16224128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3830</TotalTime>
  <Words>483</Words>
  <Application>Microsoft Office PowerPoint</Application>
  <PresentationFormat>Custom</PresentationFormat>
  <Paragraphs>44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Wingdings</vt:lpstr>
      <vt:lpstr>Office Theme</vt:lpstr>
      <vt:lpstr>Development of Backend Calculation Algorithms and User Interface  for an iOS Application for Cognitively Impaired Older Adults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 HERE</dc:title>
  <dc:creator>Maureen Edgecombe</dc:creator>
  <cp:lastModifiedBy>Reagan Kelley</cp:lastModifiedBy>
  <cp:revision>93</cp:revision>
  <dcterms:created xsi:type="dcterms:W3CDTF">2019-03-01T17:13:48Z</dcterms:created>
  <dcterms:modified xsi:type="dcterms:W3CDTF">2023-04-18T22:47:57Z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2019-03-01T00:00:00Z</vt:filetime>
  </property>
  <property fmtid="{D5CDD505-2E9C-101B-9397-08002B2CF9AE}" pid="3" name="Creator">
    <vt:lpwstr>Adobe InDesign CC 14.0 (Macintosh)</vt:lpwstr>
  </property>
  <property fmtid="{D5CDD505-2E9C-101B-9397-08002B2CF9AE}" pid="4" name="LastSaved">
    <vt:filetime>2019-03-01T00:00:00Z</vt:filetime>
  </property>
  <property fmtid="{D5CDD505-2E9C-101B-9397-08002B2CF9AE}" pid="5" name="ContentTypeId">
    <vt:lpwstr>0x0101000756E07B8C6FDF4AA9C8148FCBB0BCEE</vt:lpwstr>
  </property>
</Properties>
</file>