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8404800" cy="32918400"/>
  <p:notesSz cx="20104100" cy="13404850"/>
  <p:defaultTextStyle>
    <a:defPPr>
      <a:defRPr lang="en-US"/>
    </a:defPPr>
    <a:lvl1pPr marL="0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1pPr>
    <a:lvl2pPr marL="1009865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2pPr>
    <a:lvl3pPr marL="2019730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3pPr>
    <a:lvl4pPr marL="3029594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4pPr>
    <a:lvl5pPr marL="4039457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5pPr>
    <a:lvl6pPr marL="5049322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6pPr>
    <a:lvl7pPr marL="6059187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7pPr>
    <a:lvl8pPr marL="7069049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8pPr>
    <a:lvl9pPr marL="8078914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5" userDrawn="1">
          <p15:clr>
            <a:srgbClr val="A4A3A4"/>
          </p15:clr>
        </p15:guide>
        <p15:guide id="2" pos="412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23248-A83F-E40F-F2E8-AEAF3F08831F}" name="Catherine Woosley" initials="CW" userId="8687a39b5ca51782" providerId="Windows Live"/>
  <p188:author id="{0A18D6E5-BD75-AFE3-3332-5C74C331380F}" name="Schmitter-Edgecombe, Maureen" initials="SEM" userId="S::schmitter-e@wsu.edu::5f43afe6-d326-4e5f-bfb4-924ac472b7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erine Woosley" initials="CW" lastIdx="9" clrIdx="0">
    <p:extLst>
      <p:ext uri="{19B8F6BF-5375-455C-9EA6-DF929625EA0E}">
        <p15:presenceInfo xmlns:p15="http://schemas.microsoft.com/office/powerpoint/2012/main" userId="8687a39b5ca51782" providerId="Windows Live"/>
      </p:ext>
    </p:extLst>
  </p:cmAuthor>
  <p:cmAuthor id="2" name="Brooke Beech" initials="BB" lastIdx="5" clrIdx="1">
    <p:extLst>
      <p:ext uri="{19B8F6BF-5375-455C-9EA6-DF929625EA0E}">
        <p15:presenceInfo xmlns:p15="http://schemas.microsoft.com/office/powerpoint/2012/main" userId="a5b54cfd2a2d84e3" providerId="Windows Live"/>
      </p:ext>
    </p:extLst>
  </p:cmAuthor>
  <p:cmAuthor id="3" name="Schmitter-Edgecombe, Maureen" initials="SEM" lastIdx="2" clrIdx="2">
    <p:extLst>
      <p:ext uri="{19B8F6BF-5375-455C-9EA6-DF929625EA0E}">
        <p15:presenceInfo xmlns:p15="http://schemas.microsoft.com/office/powerpoint/2012/main" userId="S::schmitter-e@wsu.edu::5f43afe6-d326-4e5f-bfb4-924ac472b761" providerId="AD"/>
      </p:ext>
    </p:extLst>
  </p:cmAuthor>
  <p:cmAuthor id="4" name="Schmitter-Edgecombe, Maureen" initials="SM" lastIdx="11" clrIdx="3">
    <p:extLst>
      <p:ext uri="{19B8F6BF-5375-455C-9EA6-DF929625EA0E}">
        <p15:presenceInfo xmlns:p15="http://schemas.microsoft.com/office/powerpoint/2012/main" userId="S-1-5-21-861567501-115176313-682003330-242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1A"/>
    <a:srgbClr val="B2AC16"/>
    <a:srgbClr val="A80432"/>
    <a:srgbClr val="00A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93" autoAdjust="0"/>
  </p:normalViewPr>
  <p:slideViewPr>
    <p:cSldViewPr snapToGrid="0">
      <p:cViewPr>
        <p:scale>
          <a:sx n="25" d="100"/>
          <a:sy n="25" d="100"/>
        </p:scale>
        <p:origin x="14" y="24"/>
      </p:cViewPr>
      <p:guideLst>
        <p:guide orient="horz" pos="7075"/>
        <p:guide pos="4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71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71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1CD23-E392-1F45-A220-C71AACFBF2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25" y="1676400"/>
            <a:ext cx="5276850" cy="4522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6451600"/>
            <a:ext cx="16084550" cy="5278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733338"/>
            <a:ext cx="8712200" cy="6715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2733338"/>
            <a:ext cx="8712200" cy="6715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0F75-9B23-2848-B844-CFEDCC9AE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1pPr>
    <a:lvl2pPr marL="1009865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2pPr>
    <a:lvl3pPr marL="2019730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3pPr>
    <a:lvl4pPr marL="3029594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4pPr>
    <a:lvl5pPr marL="4039457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5pPr>
    <a:lvl6pPr marL="5049322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6pPr>
    <a:lvl7pPr marL="6059187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7pPr>
    <a:lvl8pPr marL="7069049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8pPr>
    <a:lvl9pPr marL="8078914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13625" y="1676400"/>
            <a:ext cx="5276850" cy="4522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97056">
              <a:defRPr/>
            </a:pPr>
            <a:endParaRPr lang="en-US" sz="115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60F75-9B23-2848-B844-CFEDCC9AE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0361" y="10204702"/>
            <a:ext cx="3264408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760720" y="18434310"/>
            <a:ext cx="26883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2"/>
            <a:ext cx="36473340" cy="1293303"/>
          </a:xfrm>
        </p:spPr>
        <p:txBody>
          <a:bodyPr lIns="0" tIns="0" rIns="0" bIns="0"/>
          <a:lstStyle>
            <a:lvl1pPr>
              <a:defRPr sz="840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2"/>
            <a:ext cx="36473340" cy="1293303"/>
          </a:xfrm>
        </p:spPr>
        <p:txBody>
          <a:bodyPr lIns="0" tIns="0" rIns="0" bIns="0"/>
          <a:lstStyle>
            <a:lvl1pPr>
              <a:defRPr sz="840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20242" y="7571238"/>
            <a:ext cx="16706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9778474" y="7571238"/>
            <a:ext cx="16706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2"/>
            <a:ext cx="36473340" cy="1293303"/>
          </a:xfrm>
        </p:spPr>
        <p:txBody>
          <a:bodyPr lIns="0" tIns="0" rIns="0" bIns="0"/>
          <a:lstStyle>
            <a:lvl1pPr>
              <a:defRPr sz="840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0"/>
            <a:ext cx="3647334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0240" y="7571238"/>
            <a:ext cx="34564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057632" y="30614118"/>
            <a:ext cx="12289536" cy="61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20242" y="30614118"/>
            <a:ext cx="8833104" cy="61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7651458" y="30614118"/>
            <a:ext cx="8833104" cy="61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73279">
        <a:defRPr>
          <a:latin typeface="+mn-lt"/>
          <a:ea typeface="+mn-ea"/>
          <a:cs typeface="+mn-cs"/>
        </a:defRPr>
      </a:lvl2pPr>
      <a:lvl3pPr marL="1746557">
        <a:defRPr>
          <a:latin typeface="+mn-lt"/>
          <a:ea typeface="+mn-ea"/>
          <a:cs typeface="+mn-cs"/>
        </a:defRPr>
      </a:lvl3pPr>
      <a:lvl4pPr marL="2619836">
        <a:defRPr>
          <a:latin typeface="+mn-lt"/>
          <a:ea typeface="+mn-ea"/>
          <a:cs typeface="+mn-cs"/>
        </a:defRPr>
      </a:lvl4pPr>
      <a:lvl5pPr marL="3493115">
        <a:defRPr>
          <a:latin typeface="+mn-lt"/>
          <a:ea typeface="+mn-ea"/>
          <a:cs typeface="+mn-cs"/>
        </a:defRPr>
      </a:lvl5pPr>
      <a:lvl6pPr marL="4366396">
        <a:defRPr>
          <a:latin typeface="+mn-lt"/>
          <a:ea typeface="+mn-ea"/>
          <a:cs typeface="+mn-cs"/>
        </a:defRPr>
      </a:lvl6pPr>
      <a:lvl7pPr marL="5239674">
        <a:defRPr>
          <a:latin typeface="+mn-lt"/>
          <a:ea typeface="+mn-ea"/>
          <a:cs typeface="+mn-cs"/>
        </a:defRPr>
      </a:lvl7pPr>
      <a:lvl8pPr marL="6112953">
        <a:defRPr>
          <a:latin typeface="+mn-lt"/>
          <a:ea typeface="+mn-ea"/>
          <a:cs typeface="+mn-cs"/>
        </a:defRPr>
      </a:lvl8pPr>
      <a:lvl9pPr marL="698623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73279">
        <a:defRPr>
          <a:latin typeface="+mn-lt"/>
          <a:ea typeface="+mn-ea"/>
          <a:cs typeface="+mn-cs"/>
        </a:defRPr>
      </a:lvl2pPr>
      <a:lvl3pPr marL="1746557">
        <a:defRPr>
          <a:latin typeface="+mn-lt"/>
          <a:ea typeface="+mn-ea"/>
          <a:cs typeface="+mn-cs"/>
        </a:defRPr>
      </a:lvl3pPr>
      <a:lvl4pPr marL="2619836">
        <a:defRPr>
          <a:latin typeface="+mn-lt"/>
          <a:ea typeface="+mn-ea"/>
          <a:cs typeface="+mn-cs"/>
        </a:defRPr>
      </a:lvl4pPr>
      <a:lvl5pPr marL="3493115">
        <a:defRPr>
          <a:latin typeface="+mn-lt"/>
          <a:ea typeface="+mn-ea"/>
          <a:cs typeface="+mn-cs"/>
        </a:defRPr>
      </a:lvl5pPr>
      <a:lvl6pPr marL="4366396">
        <a:defRPr>
          <a:latin typeface="+mn-lt"/>
          <a:ea typeface="+mn-ea"/>
          <a:cs typeface="+mn-cs"/>
        </a:defRPr>
      </a:lvl6pPr>
      <a:lvl7pPr marL="5239674">
        <a:defRPr>
          <a:latin typeface="+mn-lt"/>
          <a:ea typeface="+mn-ea"/>
          <a:cs typeface="+mn-cs"/>
        </a:defRPr>
      </a:lvl7pPr>
      <a:lvl8pPr marL="6112953">
        <a:defRPr>
          <a:latin typeface="+mn-lt"/>
          <a:ea typeface="+mn-ea"/>
          <a:cs typeface="+mn-cs"/>
        </a:defRPr>
      </a:lvl8pPr>
      <a:lvl9pPr marL="698623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BA75EA4E-0916-DA9A-A8FB-10B1B3B31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171" y="6211776"/>
            <a:ext cx="11241396" cy="27348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-17528"/>
            <a:ext cx="38432965" cy="4266795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A90433"/>
          </a:solidFill>
        </p:spPr>
        <p:txBody>
          <a:bodyPr wrap="square" lIns="0" tIns="0" rIns="0" bIns="0" rtlCol="0"/>
          <a:lstStyle/>
          <a:p>
            <a:endParaRPr sz="563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6443" y="201376"/>
            <a:ext cx="34573064" cy="2177960"/>
          </a:xfrm>
          <a:prstGeom prst="rect">
            <a:avLst/>
          </a:prstGeom>
        </p:spPr>
        <p:txBody>
          <a:bodyPr vert="horz" wrap="square" lIns="0" tIns="23043" rIns="0" bIns="0" rtlCol="0">
            <a:spAutoFit/>
          </a:bodyPr>
          <a:lstStyle/>
          <a:p>
            <a:pPr marL="24259" algn="ctr">
              <a:spcBef>
                <a:spcPts val="181"/>
              </a:spcBef>
              <a:tabLst>
                <a:tab pos="5358536" algn="l"/>
              </a:tabLst>
            </a:pPr>
            <a:r>
              <a:rPr lang="en-US" sz="7001" spc="-11" dirty="0"/>
              <a:t>Development of a Backend Calculation Algorithm and User Interface for an iOS Application for Older Adults</a:t>
            </a:r>
            <a:endParaRPr sz="7001" spc="-17" dirty="0"/>
          </a:p>
        </p:txBody>
      </p:sp>
      <p:sp>
        <p:nvSpPr>
          <p:cNvPr id="8" name="object 8"/>
          <p:cNvSpPr txBox="1"/>
          <p:nvPr/>
        </p:nvSpPr>
        <p:spPr>
          <a:xfrm>
            <a:off x="571760" y="4777279"/>
            <a:ext cx="12167236" cy="2575628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140047">
              <a:lnSpc>
                <a:spcPts val="4085"/>
              </a:lnSpc>
              <a:spcBef>
                <a:spcPts val="2102"/>
              </a:spcBef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Scope…..</a:t>
            </a:r>
            <a:endParaRPr lang="en-US" sz="5400" dirty="0">
              <a:latin typeface="Arial"/>
              <a:cs typeface="Arial"/>
            </a:endParaRP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Older adults’ performances on cognitive tests in a clinical setting do not always accurately represent their self-perceived daily experiences. </a:t>
            </a:r>
            <a:endParaRPr lang="en-US" sz="4000" dirty="0">
              <a:latin typeface="Calibri"/>
              <a:ea typeface="SimSun"/>
              <a:cs typeface="Times New Roman"/>
            </a:endParaRP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/>
                <a:ea typeface="SimSun"/>
                <a:cs typeface="Times New Roman"/>
              </a:rPr>
              <a:t>Ecological momentary assessment (EMA) is useful for tracking daily experiences, such as cognitive fluctuations.</a:t>
            </a: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/>
                <a:ea typeface="SimSun"/>
                <a:cs typeface="Times New Roman"/>
              </a:rPr>
              <a:t>EMA was delivered via smartwatches to investigate dynamic associations between older adults’ fluctuations in cognitive performance and self-reports of current internal and external contextual states over seven days.</a:t>
            </a: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/>
                <a:ea typeface="SimSun"/>
                <a:cs typeface="Times New Roman"/>
              </a:rPr>
              <a:t> Hypotheses: 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291687" marR="575194" lvl="1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/>
                <a:ea typeface="SimSun"/>
                <a:cs typeface="Times New Roman"/>
              </a:rPr>
              <a:t>1) Cognitive performance will fluctuate throughout the week within and across days. 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291687" marR="575194" lvl="1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/>
                <a:ea typeface="SimSun"/>
                <a:cs typeface="Times New Roman"/>
              </a:rPr>
              <a:t>2) Cognitive performance will fluctuate in conjunction with internal and external contexts.</a:t>
            </a:r>
          </a:p>
          <a:p>
            <a:pPr marL="892802" marR="575194" lvl="1">
              <a:lnSpc>
                <a:spcPts val="4085"/>
              </a:lnSpc>
              <a:spcBef>
                <a:spcPts val="2102"/>
              </a:spcBef>
            </a:pPr>
            <a:endParaRPr lang="en-US" sz="3600" dirty="0">
              <a:latin typeface="Calibri"/>
              <a:ea typeface="SimSun"/>
              <a:cs typeface="Times New Roman"/>
            </a:endParaRPr>
          </a:p>
          <a:p>
            <a:pPr marR="575194" algn="just">
              <a:lnSpc>
                <a:spcPts val="4085"/>
              </a:lnSpc>
              <a:spcBef>
                <a:spcPts val="2102"/>
              </a:spcBef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…..</a:t>
            </a:r>
            <a:endParaRPr lang="en-US" sz="54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Participants: 28 community-dwelling older adults recruited for a larger clinical trial assessing lifestyle factors and compensatory strategy use on cognitive health.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Procedure: During week one of the clinical trial, participants received a smartwatch which sent prompts four times a day for seven days (total of 28 prompts, see Figures 2-4). 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The data collection included: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454242" lvl="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 A 45-second one-back shape test (see Figure 1).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454242" lvl="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Likert-style questions assessing participants’ experiences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347044" lvl="2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Internal contexts: Right now, I feel (1) mentally sharp, (2) physically fatigued, (3) stressed. 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347044" lvl="2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External contexts: (4) Right now my environment is distracting. Time of day of the response. 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98885" marR="8753" indent="-398885">
              <a:lnSpc>
                <a:spcPts val="4085"/>
              </a:lnSpc>
              <a:spcBef>
                <a:spcPts val="210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Arial"/>
              </a:rPr>
              <a:t>All study procedures were conducted at and approved by UC-Davis IRB.</a:t>
            </a:r>
            <a:r>
              <a:rPr lang="en-US" sz="4000" cap="all" spc="1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 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75194" algn="just">
              <a:lnSpc>
                <a:spcPts val="4666"/>
              </a:lnSpc>
              <a:spcBef>
                <a:spcPts val="2102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F01C6207-C364-E747-88F8-8DDED3E94D44}"/>
              </a:ext>
            </a:extLst>
          </p:cNvPr>
          <p:cNvSpPr txBox="1"/>
          <p:nvPr/>
        </p:nvSpPr>
        <p:spPr>
          <a:xfrm>
            <a:off x="13283962" y="4726838"/>
            <a:ext cx="11201400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Data Wrangling</a:t>
            </a:r>
            <a:endParaRPr sz="54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0EC455-7A6C-EE44-8F85-E29DD529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055" y="1386296"/>
            <a:ext cx="3733800" cy="2292177"/>
          </a:xfrm>
          <a:prstGeom prst="rect">
            <a:avLst/>
          </a:prstGeom>
        </p:spPr>
      </p:pic>
      <p:sp>
        <p:nvSpPr>
          <p:cNvPr id="29" name="object 15">
            <a:extLst>
              <a:ext uri="{FF2B5EF4-FFF2-40B4-BE49-F238E27FC236}">
                <a16:creationId xmlns:a16="http://schemas.microsoft.com/office/drawing/2014/main" id="{D2D1FD57-61FE-DC46-9397-5D4F93FEA895}"/>
              </a:ext>
            </a:extLst>
          </p:cNvPr>
          <p:cNvSpPr txBox="1"/>
          <p:nvPr/>
        </p:nvSpPr>
        <p:spPr>
          <a:xfrm>
            <a:off x="25010029" y="4692130"/>
            <a:ext cx="11201400" cy="6129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Dashboard</a:t>
            </a:r>
            <a:endParaRPr sz="54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A25F8C-AB53-E145-AA91-648AD80B284B}"/>
              </a:ext>
            </a:extLst>
          </p:cNvPr>
          <p:cNvSpPr txBox="1"/>
          <p:nvPr/>
        </p:nvSpPr>
        <p:spPr>
          <a:xfrm>
            <a:off x="13183340" y="5353114"/>
            <a:ext cx="112413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1. EMMA Variable Calculation Process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EC5C4C28-6FA7-E04D-8B95-BFE4AC0C5A19}"/>
              </a:ext>
            </a:extLst>
          </p:cNvPr>
          <p:cNvSpPr txBox="1"/>
          <p:nvPr/>
        </p:nvSpPr>
        <p:spPr>
          <a:xfrm>
            <a:off x="9047857" y="2554904"/>
            <a:ext cx="25729759" cy="570325"/>
          </a:xfrm>
          <a:prstGeom prst="rect">
            <a:avLst/>
          </a:prstGeom>
        </p:spPr>
        <p:txBody>
          <a:bodyPr vert="horz" wrap="square" lIns="0" tIns="31536" rIns="0" bIns="0" rtlCol="0">
            <a:spAutoFit/>
          </a:bodyPr>
          <a:lstStyle/>
          <a:p>
            <a:pPr marL="24259">
              <a:spcBef>
                <a:spcPts val="248"/>
              </a:spcBef>
            </a:pPr>
            <a:r>
              <a:rPr lang="en-US" sz="3499" spc="17" dirty="0">
                <a:solidFill>
                  <a:srgbClr val="FFFFFF"/>
                </a:solidFill>
                <a:latin typeface="Arial"/>
                <a:cs typeface="Arial"/>
              </a:rPr>
              <a:t>Reagan Kelley </a:t>
            </a:r>
            <a:r>
              <a:rPr lang="en-US" sz="3499" spc="17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3499" spc="17" dirty="0">
                <a:solidFill>
                  <a:srgbClr val="FFFFFF"/>
                </a:solidFill>
                <a:latin typeface="Arial"/>
                <a:cs typeface="Arial"/>
              </a:rPr>
              <a:t>, Catherine Luna</a:t>
            </a:r>
            <a:r>
              <a:rPr lang="en-US" sz="3499" spc="17" baseline="3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3499" spc="17" dirty="0">
                <a:solidFill>
                  <a:srgbClr val="FFFFFF"/>
                </a:solidFill>
                <a:latin typeface="Arial"/>
                <a:cs typeface="Arial"/>
              </a:rPr>
              <a:t>, Diane Cook</a:t>
            </a:r>
            <a:r>
              <a:rPr lang="en-US" sz="3499" spc="17" baseline="3000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lang="en-US" sz="3499" spc="17" dirty="0">
                <a:solidFill>
                  <a:srgbClr val="FFFFFF"/>
                </a:solidFill>
                <a:latin typeface="Arial"/>
                <a:cs typeface="Arial"/>
              </a:rPr>
              <a:t>, &amp; Maureen Schmitter-Edgecombe</a:t>
            </a:r>
            <a:r>
              <a:rPr lang="en-US" sz="3499" spc="17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99" dirty="0">
              <a:latin typeface="Arial"/>
              <a:cs typeface="Arial"/>
            </a:endParaRPr>
          </a:p>
        </p:txBody>
      </p:sp>
      <p:cxnSp>
        <p:nvCxnSpPr>
          <p:cNvPr id="5" name="Google Shape;75;p13">
            <a:extLst>
              <a:ext uri="{FF2B5EF4-FFF2-40B4-BE49-F238E27FC236}">
                <a16:creationId xmlns:a16="http://schemas.microsoft.com/office/drawing/2014/main" id="{C26CB66B-77AB-0ABF-785F-F31843E22533}"/>
              </a:ext>
            </a:extLst>
          </p:cNvPr>
          <p:cNvCxnSpPr>
            <a:cxnSpLocks/>
          </p:cNvCxnSpPr>
          <p:nvPr/>
        </p:nvCxnSpPr>
        <p:spPr>
          <a:xfrm>
            <a:off x="24593684" y="4249267"/>
            <a:ext cx="0" cy="29153227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5;p13">
            <a:extLst>
              <a:ext uri="{FF2B5EF4-FFF2-40B4-BE49-F238E27FC236}">
                <a16:creationId xmlns:a16="http://schemas.microsoft.com/office/drawing/2014/main" id="{3AE742D5-DEDC-950D-4029-20D0567B230A}"/>
              </a:ext>
            </a:extLst>
          </p:cNvPr>
          <p:cNvCxnSpPr>
            <a:cxnSpLocks/>
          </p:cNvCxnSpPr>
          <p:nvPr/>
        </p:nvCxnSpPr>
        <p:spPr>
          <a:xfrm>
            <a:off x="12867236" y="4249267"/>
            <a:ext cx="0" cy="29153227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2372D2-9BB8-5089-FBDD-1104A6485154}"/>
              </a:ext>
            </a:extLst>
          </p:cNvPr>
          <p:cNvSpPr txBox="1"/>
          <p:nvPr/>
        </p:nvSpPr>
        <p:spPr>
          <a:xfrm>
            <a:off x="12971127" y="15482122"/>
            <a:ext cx="11491793" cy="3567350"/>
          </a:xfrm>
          <a:prstGeom prst="rect">
            <a:avLst/>
          </a:prstGeom>
          <a:noFill/>
        </p:spPr>
        <p:txBody>
          <a:bodyPr wrap="square" lIns="180052" tIns="90025" rIns="180052" bIns="90025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Rigidly define variables through JSON attributes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Design a variable definition interpreter that can understand the context of each variable definition.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Use all variable definitions to create calculation tables from the weekly stream of data.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E3EEB-5BE4-EEF7-1526-2ADF64D13805}"/>
              </a:ext>
            </a:extLst>
          </p:cNvPr>
          <p:cNvSpPr txBox="1"/>
          <p:nvPr/>
        </p:nvSpPr>
        <p:spPr>
          <a:xfrm>
            <a:off x="24700844" y="5345177"/>
            <a:ext cx="12882295" cy="1166693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2. Cross Correlation of N-Back Score with Feelings of Mental Sharpness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831CD02-D058-FBB7-FFB5-8700A0A34D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7" r="52727"/>
          <a:stretch/>
        </p:blipFill>
        <p:spPr>
          <a:xfrm>
            <a:off x="68150405" y="1531169"/>
            <a:ext cx="8256912" cy="4370260"/>
          </a:xfrm>
          <a:prstGeom prst="rect">
            <a:avLst/>
          </a:prstGeom>
        </p:spPr>
      </p:pic>
      <p:sp>
        <p:nvSpPr>
          <p:cNvPr id="23" name="object 6">
            <a:extLst>
              <a:ext uri="{FF2B5EF4-FFF2-40B4-BE49-F238E27FC236}">
                <a16:creationId xmlns:a16="http://schemas.microsoft.com/office/drawing/2014/main" id="{F68944AF-AB16-0194-6940-DBBA44C82BDC}"/>
              </a:ext>
            </a:extLst>
          </p:cNvPr>
          <p:cNvSpPr txBox="1"/>
          <p:nvPr/>
        </p:nvSpPr>
        <p:spPr>
          <a:xfrm>
            <a:off x="10553888" y="3060858"/>
            <a:ext cx="21273165" cy="608285"/>
          </a:xfrm>
          <a:prstGeom prst="rect">
            <a:avLst/>
          </a:prstGeom>
        </p:spPr>
        <p:txBody>
          <a:bodyPr vert="horz" wrap="square" lIns="0" tIns="33632" rIns="0" bIns="0" rtlCol="0">
            <a:spAutoFit/>
          </a:bodyPr>
          <a:lstStyle/>
          <a:p>
            <a:pPr marL="25870">
              <a:spcBef>
                <a:spcPts val="265"/>
              </a:spcBef>
            </a:pPr>
            <a:r>
              <a:rPr lang="en-US" sz="3732" spc="19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3732" spc="19" dirty="0">
                <a:solidFill>
                  <a:srgbClr val="FFFFFF"/>
                </a:solidFill>
                <a:latin typeface="Arial"/>
                <a:cs typeface="Arial"/>
              </a:rPr>
              <a:t>College of Arts and Sciences, Psychology;  </a:t>
            </a:r>
            <a:r>
              <a:rPr lang="en-US" sz="3732" spc="19" baseline="3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3732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732" spc="19" dirty="0" err="1">
                <a:solidFill>
                  <a:srgbClr val="FFFFFF"/>
                </a:solidFill>
                <a:latin typeface="Arial"/>
                <a:cs typeface="Arial"/>
              </a:rPr>
              <a:t>Voiland</a:t>
            </a:r>
            <a:r>
              <a:rPr lang="en-US" sz="3732" spc="19" dirty="0">
                <a:solidFill>
                  <a:srgbClr val="FFFFFF"/>
                </a:solidFill>
                <a:latin typeface="Arial"/>
                <a:cs typeface="Arial"/>
              </a:rPr>
              <a:t> College of Engineering, Computer Science</a:t>
            </a:r>
            <a:endParaRPr sz="3732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4BDD8-054E-F26E-127E-38E755749789}"/>
              </a:ext>
            </a:extLst>
          </p:cNvPr>
          <p:cNvSpPr txBox="1"/>
          <p:nvPr/>
        </p:nvSpPr>
        <p:spPr>
          <a:xfrm>
            <a:off x="12971127" y="10378284"/>
            <a:ext cx="11729717" cy="3413462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Researchers have many ideas for variables that can be collected and measured from EMMA data.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Problem: How to easily define new variables that can then be added to the data wrangling system, and how to store these calculations efficiently.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69789456-67B0-3BB1-EB36-284F623FE460}"/>
              </a:ext>
            </a:extLst>
          </p:cNvPr>
          <p:cNvSpPr txBox="1"/>
          <p:nvPr/>
        </p:nvSpPr>
        <p:spPr>
          <a:xfrm>
            <a:off x="13654631" y="9624094"/>
            <a:ext cx="9825129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4000" b="1" cap="all" spc="258" dirty="0">
                <a:solidFill>
                  <a:srgbClr val="A80432"/>
                </a:solidFill>
                <a:latin typeface="Arial"/>
                <a:cs typeface="Arial"/>
              </a:rPr>
              <a:t>Problem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884E382D-A4DC-07CB-2AF1-854B9BE22B22}"/>
              </a:ext>
            </a:extLst>
          </p:cNvPr>
          <p:cNvSpPr txBox="1"/>
          <p:nvPr/>
        </p:nvSpPr>
        <p:spPr>
          <a:xfrm>
            <a:off x="13478373" y="14671535"/>
            <a:ext cx="9798316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4000" b="1" cap="all" spc="258" dirty="0">
                <a:solidFill>
                  <a:srgbClr val="A80432"/>
                </a:solidFill>
                <a:latin typeface="Arial"/>
                <a:cs typeface="Arial"/>
              </a:rPr>
              <a:t>Solution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2FAB03-A4B4-559B-09A4-723465586AB3}"/>
              </a:ext>
            </a:extLst>
          </p:cNvPr>
          <p:cNvSpPr txBox="1"/>
          <p:nvPr/>
        </p:nvSpPr>
        <p:spPr>
          <a:xfrm>
            <a:off x="13221525" y="19246126"/>
            <a:ext cx="112413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2. Sample Data wrangling output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BFC5CD-53CE-98B8-1045-5DEF57814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0764" y="20239092"/>
            <a:ext cx="11170789" cy="9084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FD5C935-2AC1-C4FA-552A-4B155B9BC261}"/>
              </a:ext>
            </a:extLst>
          </p:cNvPr>
          <p:cNvSpPr txBox="1"/>
          <p:nvPr/>
        </p:nvSpPr>
        <p:spPr>
          <a:xfrm>
            <a:off x="12957832" y="29781571"/>
            <a:ext cx="11491793" cy="2644021"/>
          </a:xfrm>
          <a:prstGeom prst="rect">
            <a:avLst/>
          </a:prstGeom>
          <a:noFill/>
        </p:spPr>
        <p:txBody>
          <a:bodyPr wrap="square" lIns="180052" tIns="90025" rIns="180052" bIns="90025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With over 100 variable definitions currently defined, our latest version can calculate weekly calculation tables for hundreds of participants throughout multiple studies within seconds.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a9ae2f9572ce96483200cf1f369efa5e">
  <xsd:schema xmlns:xsd="http://www.w3.org/2001/XMLSchema" xmlns:xs="http://www.w3.org/2001/XMLSchema" xmlns:p="http://schemas.microsoft.com/office/2006/metadata/properties" xmlns:ns3="29140ecd-3393-4559-a649-14a344578679" xmlns:ns4="048b29e2-e056-46d7-9f03-f58d16224128" targetNamespace="http://schemas.microsoft.com/office/2006/metadata/properties" ma:root="true" ma:fieldsID="d7e719c34aab8d9d36249f23f02e4351" ns3:_="" ns4:_="">
    <xsd:import namespace="29140ecd-3393-4559-a649-14a344578679"/>
    <xsd:import namespace="048b29e2-e056-46d7-9f03-f58d1622412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ACEB1-D37D-4F88-A95F-DA07D6783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7F08A-AB99-4D03-9BF1-0F1D27BC84BE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29140ecd-3393-4559-a649-14a34457867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48b29e2-e056-46d7-9f03-f58d1622412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532072A-EE81-4BBC-806E-5231D9119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140ecd-3393-4559-a649-14a344578679"/>
    <ds:schemaRef ds:uri="048b29e2-e056-46d7-9f03-f58d16224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Words>422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Development of a Backend Calculation Algorithm and User Interface for an iOS Application for Older Adults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Maureen Edgecombe</dc:creator>
  <cp:lastModifiedBy>Reagan Kelley</cp:lastModifiedBy>
  <cp:revision>88</cp:revision>
  <dcterms:created xsi:type="dcterms:W3CDTF">2019-03-01T17:13:48Z</dcterms:created>
  <dcterms:modified xsi:type="dcterms:W3CDTF">2023-04-17T21:58:19Z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2019-03-01T00:00:00Z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2019-03-01T00:00:00Z</vt:filetime>
  </property>
  <property fmtid="{D5CDD505-2E9C-101B-9397-08002B2CF9AE}" pid="5" name="ContentTypeId">
    <vt:lpwstr>0x0101000756E07B8C6FDF4AA9C8148FCBB0BCEE</vt:lpwstr>
  </property>
</Properties>
</file>