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91" r:id="rId2"/>
    <p:sldId id="292" r:id="rId3"/>
    <p:sldId id="299" r:id="rId4"/>
    <p:sldId id="300" r:id="rId5"/>
    <p:sldId id="307" r:id="rId6"/>
    <p:sldId id="308" r:id="rId7"/>
    <p:sldId id="309" r:id="rId8"/>
    <p:sldId id="325" r:id="rId9"/>
    <p:sldId id="310" r:id="rId10"/>
    <p:sldId id="311" r:id="rId11"/>
    <p:sldId id="312" r:id="rId12"/>
    <p:sldId id="313" r:id="rId13"/>
    <p:sldId id="317" r:id="rId14"/>
    <p:sldId id="318" r:id="rId15"/>
    <p:sldId id="319" r:id="rId16"/>
    <p:sldId id="320" r:id="rId17"/>
    <p:sldId id="322" r:id="rId18"/>
    <p:sldId id="329" r:id="rId19"/>
    <p:sldId id="323" r:id="rId20"/>
    <p:sldId id="294" r:id="rId21"/>
    <p:sldId id="324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B3E2B-FF3C-42BC-8F6C-644D51995CC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5F70-E60B-48F6-9AB0-76AD47C5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3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C33CE-5D39-144A-989C-44686202BDA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E72C-D179-4CD8-B89A-9CD483F09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Approved for public release; distribution is unlimited. Public Affairs release approval # 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94204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Approved for public release; distribution is unlimited. Public Affairs release approval # _______________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7E4D2-0A77-734E-801A-8CEDE09BFAF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19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591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 baseline="0">
                <a:latin typeface="Calibri-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609600" y="1117600"/>
            <a:ext cx="10744200" cy="487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  <a:defRPr sz="2400" baseline="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C3D82-21C0-43A8-9875-6A3FC0C9F01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579112" y="6340475"/>
            <a:ext cx="732184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Approved for public release; distribution is unlimited. Public Affairs release approval # 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1843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6448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Approved for public release; distribution is unlimited. Public Affairs release approval # ______________</a:t>
            </a:r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0" y="6145619"/>
            <a:ext cx="12192000" cy="71238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42" y="6220047"/>
            <a:ext cx="2693582" cy="53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917" y="0"/>
            <a:ext cx="1162083" cy="1125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8;p17">
            <a:extLst>
              <a:ext uri="{FF2B5EF4-FFF2-40B4-BE49-F238E27FC236}">
                <a16:creationId xmlns:a16="http://schemas.microsoft.com/office/drawing/2014/main" id="{6E3A38F4-52B0-F24F-B978-D40C19C1BD80}"/>
              </a:ext>
            </a:extLst>
          </p:cNvPr>
          <p:cNvSpPr txBox="1">
            <a:spLocks/>
          </p:cNvSpPr>
          <p:nvPr userDrawn="1"/>
        </p:nvSpPr>
        <p:spPr>
          <a:xfrm>
            <a:off x="9258300" y="63404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sz="1200" b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sz="1200" b="0" dirty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836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erospace.org/ssi-space-situational-awarenes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RAF_Fylingdales#/media/File:RAF_Fylingdales_Radar.jpe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8E44FD-F712-0946-A79D-C766C06C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99" y="1724861"/>
            <a:ext cx="11146909" cy="117816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Satellite State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4880F-B1FE-461D-828E-D0A5B6E6501F}"/>
              </a:ext>
            </a:extLst>
          </p:cNvPr>
          <p:cNvSpPr txBox="1"/>
          <p:nvPr/>
        </p:nvSpPr>
        <p:spPr>
          <a:xfrm>
            <a:off x="2978180" y="4781718"/>
            <a:ext cx="595423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April 18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, 2024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Professor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Axelrad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Laura Davies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Mitchell Krouss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66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3D414-790F-57CA-D5F2-8E9B68DC6F61}"/>
              </a:ext>
            </a:extLst>
          </p:cNvPr>
          <p:cNvSpPr txBox="1"/>
          <p:nvPr/>
        </p:nvSpPr>
        <p:spPr>
          <a:xfrm>
            <a:off x="609600" y="1185933"/>
            <a:ext cx="7837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Kalman filter is a state estimation tool which optimally updates our sates according to the measurement uncertainty and the process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measurement uncertainty is driven by how noisy the data is (sensor characteristics) and the process noise accounts for the dynamics which we are not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state space is Earth Centered Inertial (ECI) position and velocity.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EKFs are used for state estimation of nonlinear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measurement model is nonlinear (going from range, range rate,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, to our state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dynamics model is nonlinear, J2 orbit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covariance propagation and update uses Jacobians from the dynamics and measurement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inherited the dynamics, measurement models, and Jacobians which were all used in the Kalman equations</a:t>
            </a:r>
          </a:p>
        </p:txBody>
      </p:sp>
    </p:spTree>
    <p:extLst>
      <p:ext uri="{BB962C8B-B14F-4D97-AF65-F5344CB8AC3E}">
        <p14:creationId xmlns:p14="http://schemas.microsoft.com/office/powerpoint/2010/main" val="295770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</a:t>
            </a:r>
          </a:p>
        </p:txBody>
      </p:sp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D6A0755-7E45-7CAB-478B-AF7AE46EB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/>
          <a:stretch/>
        </p:blipFill>
        <p:spPr>
          <a:xfrm>
            <a:off x="0" y="868362"/>
            <a:ext cx="8939326" cy="4575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F2662-7738-4D90-0A54-BA5CA31A6CF3}"/>
              </a:ext>
            </a:extLst>
          </p:cNvPr>
          <p:cNvSpPr txBox="1"/>
          <p:nvPr/>
        </p:nvSpPr>
        <p:spPr>
          <a:xfrm>
            <a:off x="392603" y="5620306"/>
            <a:ext cx="62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satellite passing over the </a:t>
            </a:r>
            <a:r>
              <a:rPr lang="en-US" dirty="0" err="1"/>
              <a:t>Fylingdales</a:t>
            </a:r>
            <a:r>
              <a:rPr lang="en-US" dirty="0"/>
              <a:t> radar station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7EAB7-5AFD-EBFC-B0CD-2884D4D107A9}"/>
              </a:ext>
            </a:extLst>
          </p:cNvPr>
          <p:cNvSpPr txBox="1"/>
          <p:nvPr/>
        </p:nvSpPr>
        <p:spPr>
          <a:xfrm>
            <a:off x="8521002" y="1414560"/>
            <a:ext cx="3185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3-minute pass over </a:t>
            </a:r>
            <a:r>
              <a:rPr lang="en-US" dirty="0" err="1"/>
              <a:t>Flyingdales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Satellite has ~500 km altitude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moving in the y and z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Covariance get smaller as we get more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02947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F2662-7738-4D90-0A54-BA5CA31A6CF3}"/>
              </a:ext>
            </a:extLst>
          </p:cNvPr>
          <p:cNvSpPr txBox="1"/>
          <p:nvPr/>
        </p:nvSpPr>
        <p:spPr>
          <a:xfrm>
            <a:off x="7557797" y="2963950"/>
            <a:ext cx="4167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Magnitude is a little higher than what we would expect from filter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trend in the filter residuals, it looks we are not properly modeling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Rang, range rate are not mean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good be an indication of poor state estimation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5804B-0D4F-5CC8-4EC7-37070BB3BBF2}"/>
              </a:ext>
            </a:extLst>
          </p:cNvPr>
          <p:cNvSpPr txBox="1"/>
          <p:nvPr/>
        </p:nvSpPr>
        <p:spPr>
          <a:xfrm>
            <a:off x="7727663" y="1069016"/>
            <a:ext cx="416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expected:</a:t>
            </a:r>
          </a:p>
          <a:p>
            <a:r>
              <a:rPr lang="en-US" dirty="0" err="1"/>
              <a:t>Sigma_range</a:t>
            </a:r>
            <a:r>
              <a:rPr lang="en-US" dirty="0"/>
              <a:t> = 10 meters</a:t>
            </a:r>
          </a:p>
          <a:p>
            <a:r>
              <a:rPr lang="en-US" dirty="0" err="1"/>
              <a:t>Sigma_range_rate</a:t>
            </a:r>
            <a:r>
              <a:rPr lang="en-US" dirty="0"/>
              <a:t> = 1 meter/second</a:t>
            </a:r>
          </a:p>
          <a:p>
            <a:r>
              <a:rPr lang="en-US" dirty="0" err="1"/>
              <a:t>Sigma_az</a:t>
            </a:r>
            <a:r>
              <a:rPr lang="en-US" dirty="0"/>
              <a:t> = 0.005 degrees</a:t>
            </a:r>
          </a:p>
          <a:p>
            <a:r>
              <a:rPr lang="en-US" dirty="0" err="1"/>
              <a:t>Sigma_el</a:t>
            </a:r>
            <a:r>
              <a:rPr lang="en-US" dirty="0"/>
              <a:t> = 0.005 degrees</a:t>
            </a:r>
          </a:p>
        </p:txBody>
      </p:sp>
      <p:pic>
        <p:nvPicPr>
          <p:cNvPr id="6" name="Picture 5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41183A8F-2083-4142-28D6-79DD4CE62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" y="868361"/>
            <a:ext cx="7497127" cy="51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0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Lambert’s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3D414-790F-57CA-D5F2-8E9B68DC6F61}"/>
              </a:ext>
            </a:extLst>
          </p:cNvPr>
          <p:cNvSpPr txBox="1"/>
          <p:nvPr/>
        </p:nvSpPr>
        <p:spPr>
          <a:xfrm>
            <a:off x="609600" y="1185933"/>
            <a:ext cx="783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find the initial velocity to start the EKF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for determining the orbit given from two position vectors and the delta time between the two.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two-body propagator and does not consider higher perturbation terms (J2, J3, J4, …)</a:t>
            </a:r>
          </a:p>
        </p:txBody>
      </p:sp>
    </p:spTree>
    <p:extLst>
      <p:ext uri="{BB962C8B-B14F-4D97-AF65-F5344CB8AC3E}">
        <p14:creationId xmlns:p14="http://schemas.microsoft.com/office/powerpoint/2010/main" val="344817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Lambert’s Method</a:t>
            </a:r>
          </a:p>
        </p:txBody>
      </p:sp>
      <p:pic>
        <p:nvPicPr>
          <p:cNvPr id="5" name="Picture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2E106FC-97F6-28B8-BDB4-8E8260BAC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4" y="1023710"/>
            <a:ext cx="8697556" cy="4810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EC244-63DC-F6E7-F2E4-FCBAB59BA141}"/>
              </a:ext>
            </a:extLst>
          </p:cNvPr>
          <p:cNvSpPr txBox="1"/>
          <p:nvPr/>
        </p:nvSpPr>
        <p:spPr>
          <a:xfrm>
            <a:off x="8738118" y="1541388"/>
            <a:ext cx="27471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velocity for the first radar point is different depending on the second radar point used in the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first two points yields different initial velocity compared to using other points further a part in the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with many satellites</a:t>
            </a:r>
          </a:p>
        </p:txBody>
      </p:sp>
    </p:spTree>
    <p:extLst>
      <p:ext uri="{BB962C8B-B14F-4D97-AF65-F5344CB8AC3E}">
        <p14:creationId xmlns:p14="http://schemas.microsoft.com/office/powerpoint/2010/main" val="252303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Lambert’s Method</a:t>
            </a:r>
          </a:p>
        </p:txBody>
      </p:sp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F16AB1C0-2FC9-618C-83BD-C72BA94FA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67" y="1127058"/>
            <a:ext cx="6702013" cy="4599992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73D933B-9656-3325-BA2F-71BC9449B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0" y="1053028"/>
            <a:ext cx="6097677" cy="4674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FD9B54-5CDA-4A41-1AAB-1391A03880DE}"/>
              </a:ext>
            </a:extLst>
          </p:cNvPr>
          <p:cNvSpPr txBox="1"/>
          <p:nvPr/>
        </p:nvSpPr>
        <p:spPr>
          <a:xfrm>
            <a:off x="8266443" y="5586398"/>
            <a:ext cx="441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 mean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Magnitude it higher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469D3-EBC3-E70F-04AC-DDA009DC6D65}"/>
              </a:ext>
            </a:extLst>
          </p:cNvPr>
          <p:cNvSpPr txBox="1"/>
          <p:nvPr/>
        </p:nvSpPr>
        <p:spPr>
          <a:xfrm>
            <a:off x="2188150" y="5619828"/>
            <a:ext cx="441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Mean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Magnitude is much lower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F6C6F-475D-5E3D-0847-D4B62EBCD03D}"/>
              </a:ext>
            </a:extLst>
          </p:cNvPr>
          <p:cNvSpPr txBox="1"/>
          <p:nvPr/>
        </p:nvSpPr>
        <p:spPr>
          <a:xfrm>
            <a:off x="1561205" y="860918"/>
            <a:ext cx="28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first and Last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39745-5835-5BE8-E94A-AD19B8101985}"/>
              </a:ext>
            </a:extLst>
          </p:cNvPr>
          <p:cNvSpPr txBox="1"/>
          <p:nvPr/>
        </p:nvSpPr>
        <p:spPr>
          <a:xfrm>
            <a:off x="7911879" y="868362"/>
            <a:ext cx="28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first Two Points</a:t>
            </a:r>
          </a:p>
        </p:txBody>
      </p:sp>
    </p:spTree>
    <p:extLst>
      <p:ext uri="{BB962C8B-B14F-4D97-AF65-F5344CB8AC3E}">
        <p14:creationId xmlns:p14="http://schemas.microsoft.com/office/powerpoint/2010/main" val="132554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6A0970B9-64A3-F291-5B07-7F06A300C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" y="1218415"/>
            <a:ext cx="6410131" cy="4244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Lambert’s Method</a:t>
            </a:r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C3C2B64-03A2-10A9-2BAE-DC9BC749B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/>
          <a:stretch/>
        </p:blipFill>
        <p:spPr>
          <a:xfrm>
            <a:off x="6263954" y="1038615"/>
            <a:ext cx="5895390" cy="44291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4C285C-608F-E060-127D-D5D85802A899}"/>
              </a:ext>
            </a:extLst>
          </p:cNvPr>
          <p:cNvSpPr/>
          <p:nvPr/>
        </p:nvSpPr>
        <p:spPr>
          <a:xfrm>
            <a:off x="2164702" y="1324947"/>
            <a:ext cx="1679510" cy="177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3BFAE-DD04-CB23-6B88-3AD43235A448}"/>
              </a:ext>
            </a:extLst>
          </p:cNvPr>
          <p:cNvSpPr/>
          <p:nvPr/>
        </p:nvSpPr>
        <p:spPr>
          <a:xfrm>
            <a:off x="8287916" y="1133670"/>
            <a:ext cx="1679510" cy="177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469D3-EBC3-E70F-04AC-DDA009DC6D65}"/>
              </a:ext>
            </a:extLst>
          </p:cNvPr>
          <p:cNvSpPr txBox="1"/>
          <p:nvPr/>
        </p:nvSpPr>
        <p:spPr>
          <a:xfrm>
            <a:off x="6853334" y="688562"/>
            <a:ext cx="438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Propagated with first and second point for Lambert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D9B54-5CDA-4A41-1AAB-1391A03880DE}"/>
              </a:ext>
            </a:extLst>
          </p:cNvPr>
          <p:cNvSpPr txBox="1"/>
          <p:nvPr/>
        </p:nvSpPr>
        <p:spPr>
          <a:xfrm>
            <a:off x="174947" y="1051304"/>
            <a:ext cx="57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Propagated first and last point for Lambert</a:t>
            </a:r>
          </a:p>
        </p:txBody>
      </p:sp>
    </p:spTree>
    <p:extLst>
      <p:ext uri="{BB962C8B-B14F-4D97-AF65-F5344CB8AC3E}">
        <p14:creationId xmlns:p14="http://schemas.microsoft.com/office/powerpoint/2010/main" val="9946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Lambert’s Method</a:t>
            </a:r>
          </a:p>
        </p:txBody>
      </p:sp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6D5F708-7A82-65A1-4115-0D173D12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" y="868362"/>
            <a:ext cx="5738494" cy="4297654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DA66F35-AF21-B7D5-0C52-3AAB2D85E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868362"/>
            <a:ext cx="5756989" cy="4297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78808-389A-9643-DACC-501C0F691911}"/>
              </a:ext>
            </a:extLst>
          </p:cNvPr>
          <p:cNvSpPr txBox="1"/>
          <p:nvPr/>
        </p:nvSpPr>
        <p:spPr>
          <a:xfrm>
            <a:off x="1185705" y="5166016"/>
            <a:ext cx="506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position error is much lower.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Propagation gets worse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Propagation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7F819-7934-0121-DB81-809C57F30E1A}"/>
              </a:ext>
            </a:extLst>
          </p:cNvPr>
          <p:cNvSpPr txBox="1"/>
          <p:nvPr/>
        </p:nvSpPr>
        <p:spPr>
          <a:xfrm>
            <a:off x="944544" y="1302490"/>
            <a:ext cx="784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15 minuets of propagation are much more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Passing over different radar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for 16.5 minuets of propagation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9E7644-377C-5B6E-E062-B16CACFD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21895"/>
              </p:ext>
            </p:extLst>
          </p:nvPr>
        </p:nvGraphicFramePr>
        <p:xfrm>
          <a:off x="334805" y="2687320"/>
          <a:ext cx="111413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27">
                  <a:extLst>
                    <a:ext uri="{9D8B030D-6E8A-4147-A177-3AD203B41FA5}">
                      <a16:colId xmlns:a16="http://schemas.microsoft.com/office/drawing/2014/main" val="311562938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1729646687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3757223062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1084967020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288124275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2933136647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183517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X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Y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Z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Vx (km/s)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</a:t>
                      </a:r>
                      <a:r>
                        <a:rPr lang="en-US" dirty="0" err="1"/>
                        <a:t>Vy</a:t>
                      </a:r>
                      <a:r>
                        <a:rPr lang="en-US" dirty="0"/>
                        <a:t> (km/s)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</a:t>
                      </a:r>
                      <a:r>
                        <a:rPr lang="en-US" dirty="0" err="1"/>
                        <a:t>Vz</a:t>
                      </a:r>
                      <a:r>
                        <a:rPr lang="en-US" dirty="0"/>
                        <a:t> (km/s)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53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-1.85e-3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-103.e-3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-13.e-3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ED6B4-4D73-F946-77A9-0A5D187EA29F}"/>
              </a:ext>
            </a:extLst>
          </p:cNvPr>
          <p:cNvSpPr txBox="1"/>
          <p:nvPr/>
        </p:nvSpPr>
        <p:spPr>
          <a:xfrm>
            <a:off x="944544" y="4399057"/>
            <a:ext cx="78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Looked like different objects to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75888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Propagation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7F819-7934-0121-DB81-809C57F30E1A}"/>
              </a:ext>
            </a:extLst>
          </p:cNvPr>
          <p:cNvSpPr txBox="1"/>
          <p:nvPr/>
        </p:nvSpPr>
        <p:spPr>
          <a:xfrm>
            <a:off x="944544" y="1935536"/>
            <a:ext cx="78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checking radar station locations seems to help a 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9E7644-377C-5B6E-E062-B16CACFD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9975"/>
              </p:ext>
            </p:extLst>
          </p:nvPr>
        </p:nvGraphicFramePr>
        <p:xfrm>
          <a:off x="334805" y="2687320"/>
          <a:ext cx="111413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27">
                  <a:extLst>
                    <a:ext uri="{9D8B030D-6E8A-4147-A177-3AD203B41FA5}">
                      <a16:colId xmlns:a16="http://schemas.microsoft.com/office/drawing/2014/main" val="311562938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1729646687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3757223062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1084967020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288124275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2933136647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183517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X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Y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Z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Vx (km/s)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</a:t>
                      </a:r>
                      <a:r>
                        <a:rPr lang="en-US" dirty="0" err="1"/>
                        <a:t>Vy</a:t>
                      </a:r>
                      <a:r>
                        <a:rPr lang="en-US" dirty="0"/>
                        <a:t> (km/s)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</a:t>
                      </a:r>
                      <a:r>
                        <a:rPr lang="en-US" dirty="0" err="1"/>
                        <a:t>Vz</a:t>
                      </a:r>
                      <a:r>
                        <a:rPr lang="en-US" dirty="0"/>
                        <a:t> (km/s)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53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-8.9e-3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-3.7e-3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-3.35e-3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ED6B4-4D73-F946-77A9-0A5D187EA29F}"/>
              </a:ext>
            </a:extLst>
          </p:cNvPr>
          <p:cNvSpPr txBox="1"/>
          <p:nvPr/>
        </p:nvSpPr>
        <p:spPr>
          <a:xfrm>
            <a:off x="944544" y="4399057"/>
            <a:ext cx="78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Improvement from 80-90 km difference</a:t>
            </a:r>
          </a:p>
        </p:txBody>
      </p:sp>
    </p:spTree>
    <p:extLst>
      <p:ext uri="{BB962C8B-B14F-4D97-AF65-F5344CB8AC3E}">
        <p14:creationId xmlns:p14="http://schemas.microsoft.com/office/powerpoint/2010/main" val="266277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499A-CCBF-870A-8C86-E35B1D81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1399"/>
            <a:ext cx="10591800" cy="7159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A06C-34D1-B98E-FB26-37148581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47360"/>
            <a:ext cx="10744200" cy="3992151"/>
          </a:xfrm>
        </p:spPr>
        <p:txBody>
          <a:bodyPr anchor="t"/>
          <a:lstStyle/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Methods/Results</a:t>
            </a:r>
          </a:p>
          <a:p>
            <a:pPr lvl="1"/>
            <a:r>
              <a:rPr lang="en-US" dirty="0"/>
              <a:t>Conclusion/Next Steps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6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0925-E32C-10E2-A32B-134F6545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Conclusions/Next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6AFA-CD72-2B4A-1FA7-00C492E9D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Velocity is difficult to estimate in one radar pass and is the driving factor for orbit propagation not agreeing with the next radar.</a:t>
            </a:r>
          </a:p>
          <a:p>
            <a:r>
              <a:rPr lang="en-US" dirty="0"/>
              <a:t>Using points further a part in time can help with velocity estimation.</a:t>
            </a:r>
          </a:p>
          <a:p>
            <a:r>
              <a:rPr lang="en-US" dirty="0"/>
              <a:t>Consider using Az rate and El rate for better velocity estimation.</a:t>
            </a:r>
          </a:p>
          <a:p>
            <a:r>
              <a:rPr lang="en-US" dirty="0"/>
              <a:t>Update radar map</a:t>
            </a:r>
          </a:p>
        </p:txBody>
      </p:sp>
    </p:spTree>
    <p:extLst>
      <p:ext uri="{BB962C8B-B14F-4D97-AF65-F5344CB8AC3E}">
        <p14:creationId xmlns:p14="http://schemas.microsoft.com/office/powerpoint/2010/main" val="208914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745A-5C7D-122B-521C-D104D0F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4684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3D414-790F-57CA-D5F2-8E9B68DC6F61}"/>
              </a:ext>
            </a:extLst>
          </p:cNvPr>
          <p:cNvSpPr txBox="1"/>
          <p:nvPr/>
        </p:nvSpPr>
        <p:spPr>
          <a:xfrm>
            <a:off x="609600" y="1185933"/>
            <a:ext cx="783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least squares to solve for the initial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Recursively ran batch filter until we got a good initial state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that initial state and propagated for the radar pass to compare the propagated sate to the radar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on 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38800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63" y="115078"/>
            <a:ext cx="10591800" cy="715962"/>
          </a:xfrm>
        </p:spPr>
        <p:txBody>
          <a:bodyPr/>
          <a:lstStyle/>
          <a:p>
            <a:r>
              <a:rPr lang="en-US" dirty="0"/>
              <a:t>Batch Filter</a:t>
            </a:r>
          </a:p>
        </p:txBody>
      </p:sp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D9E1681-CDFA-04E6-2E6C-838AAFB6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906"/>
            <a:ext cx="6422999" cy="4665305"/>
          </a:xfrm>
          <a:prstGeom prst="rect">
            <a:avLst/>
          </a:prstGeo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E2EA1C01-6F96-80A9-503E-0530C956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4906"/>
            <a:ext cx="5716555" cy="4665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31A0BA-701C-7482-66D1-447EBB49B703}"/>
              </a:ext>
            </a:extLst>
          </p:cNvPr>
          <p:cNvSpPr txBox="1"/>
          <p:nvPr/>
        </p:nvSpPr>
        <p:spPr>
          <a:xfrm>
            <a:off x="2407298" y="1203649"/>
            <a:ext cx="696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 on 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63530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63" y="115078"/>
            <a:ext cx="10591800" cy="715962"/>
          </a:xfrm>
        </p:spPr>
        <p:txBody>
          <a:bodyPr/>
          <a:lstStyle/>
          <a:p>
            <a:r>
              <a:rPr lang="en-US" dirty="0"/>
              <a:t>Batch 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1A0BA-701C-7482-66D1-447EBB49B703}"/>
              </a:ext>
            </a:extLst>
          </p:cNvPr>
          <p:cNvSpPr txBox="1"/>
          <p:nvPr/>
        </p:nvSpPr>
        <p:spPr>
          <a:xfrm>
            <a:off x="2407298" y="1203649"/>
            <a:ext cx="696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 on Real data</a:t>
            </a:r>
          </a:p>
        </p:txBody>
      </p:sp>
      <p:pic>
        <p:nvPicPr>
          <p:cNvPr id="13" name="Picture 1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BD072D4-2364-A9EE-BA3F-71183955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95" y="1572981"/>
            <a:ext cx="6168705" cy="4544400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634EE34-41EB-6597-2273-FEDC23AEF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981"/>
            <a:ext cx="6023295" cy="4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64" y="2494384"/>
            <a:ext cx="10591800" cy="715962"/>
          </a:xfrm>
        </p:spPr>
        <p:txBody>
          <a:bodyPr/>
          <a:lstStyle/>
          <a:p>
            <a:pPr algn="ctr"/>
            <a:r>
              <a:rPr lang="en-US" dirty="0"/>
              <a:t>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8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2E7EE-FFAE-90D7-79EB-3744043FE54B}"/>
              </a:ext>
            </a:extLst>
          </p:cNvPr>
          <p:cNvSpPr txBox="1"/>
          <p:nvPr/>
        </p:nvSpPr>
        <p:spPr>
          <a:xfrm>
            <a:off x="895739" y="1623527"/>
            <a:ext cx="9750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situational awareness (SSA) – “is the knowledge, characterization, and practice of tracking space objects and their operational environments.” </a:t>
            </a:r>
            <a:r>
              <a:rPr lang="en-US" dirty="0">
                <a:hlinkClick r:id="rId2"/>
              </a:rPr>
              <a:t>https://aerospace.org/ssi-space-situational-awareness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for predicting conjunction between object and for enabling collision avoidance maneuvers.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 government is responsible for keeping an accurate map of all space traffic which can be distributed commercially.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using sensors and data processing techniques to estimate the number of objects and their orbits.</a:t>
            </a:r>
          </a:p>
        </p:txBody>
      </p:sp>
    </p:spTree>
    <p:extLst>
      <p:ext uri="{BB962C8B-B14F-4D97-AF65-F5344CB8AC3E}">
        <p14:creationId xmlns:p14="http://schemas.microsoft.com/office/powerpoint/2010/main" val="6974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2E7EE-FFAE-90D7-79EB-3744043FE54B}"/>
              </a:ext>
            </a:extLst>
          </p:cNvPr>
          <p:cNvSpPr txBox="1"/>
          <p:nvPr/>
        </p:nvSpPr>
        <p:spPr>
          <a:xfrm>
            <a:off x="709127" y="1101012"/>
            <a:ext cx="975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USAF has provided radar observations of the Transport-1 deployment</a:t>
            </a:r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73271273-6FA6-EE00-6AFA-CD1DC53A6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5" y="1473182"/>
            <a:ext cx="6951176" cy="4160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5AB00-5EC9-FF45-159B-0C61E98D696B}"/>
              </a:ext>
            </a:extLst>
          </p:cNvPr>
          <p:cNvSpPr txBox="1"/>
          <p:nvPr/>
        </p:nvSpPr>
        <p:spPr>
          <a:xfrm>
            <a:off x="1421364" y="5641395"/>
            <a:ext cx="527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P. </a:t>
            </a:r>
            <a:r>
              <a:rPr lang="en-US" sz="1000" i="1" dirty="0" err="1"/>
              <a:t>Axelrad</a:t>
            </a:r>
            <a:r>
              <a:rPr lang="en-US" sz="1000" i="1" dirty="0"/>
              <a:t>, L. Davies, 2023, Large-Scale Satellite Deployment Tracking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81E78-0B88-3468-2194-48D880DBAE94}"/>
              </a:ext>
            </a:extLst>
          </p:cNvPr>
          <p:cNvSpPr txBox="1"/>
          <p:nvPr/>
        </p:nvSpPr>
        <p:spPr>
          <a:xfrm>
            <a:off x="7015843" y="1850581"/>
            <a:ext cx="4105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Radar observations 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Azimuth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Elevation</a:t>
            </a:r>
          </a:p>
        </p:txBody>
      </p:sp>
      <p:pic>
        <p:nvPicPr>
          <p:cNvPr id="9" name="Picture 8" descr="A large building in the middle of a field&#10;&#10;Description automatically generated">
            <a:extLst>
              <a:ext uri="{FF2B5EF4-FFF2-40B4-BE49-F238E27FC236}">
                <a16:creationId xmlns:a16="http://schemas.microsoft.com/office/drawing/2014/main" id="{1C3D6E00-F3E2-EC54-1863-6BAEB86E3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78" y="3433664"/>
            <a:ext cx="2631233" cy="1977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846FF-F44B-62C2-6AAB-5C88D2FAB258}"/>
              </a:ext>
            </a:extLst>
          </p:cNvPr>
          <p:cNvSpPr txBox="1"/>
          <p:nvPr/>
        </p:nvSpPr>
        <p:spPr>
          <a:xfrm>
            <a:off x="7511142" y="5503072"/>
            <a:ext cx="19500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https://en.wikipedia.org/wiki/RAF_Fylingdales#/media/File:RAF_Fylingdales_Radar.jpeg</a:t>
            </a:r>
            <a:r>
              <a:rPr lang="en-US" sz="9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D58D-E6CC-5BDC-7B01-A36EF027342C}"/>
              </a:ext>
            </a:extLst>
          </p:cNvPr>
          <p:cNvSpPr txBox="1"/>
          <p:nvPr/>
        </p:nvSpPr>
        <p:spPr>
          <a:xfrm>
            <a:off x="9930225" y="4474707"/>
            <a:ext cx="238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Noisy measurements</a:t>
            </a:r>
          </a:p>
        </p:txBody>
      </p:sp>
    </p:spTree>
    <p:extLst>
      <p:ext uri="{BB962C8B-B14F-4D97-AF65-F5344CB8AC3E}">
        <p14:creationId xmlns:p14="http://schemas.microsoft.com/office/powerpoint/2010/main" val="231197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2E7EE-FFAE-90D7-79EB-3744043FE54B}"/>
              </a:ext>
            </a:extLst>
          </p:cNvPr>
          <p:cNvSpPr txBox="1"/>
          <p:nvPr/>
        </p:nvSpPr>
        <p:spPr>
          <a:xfrm>
            <a:off x="709127" y="1101012"/>
            <a:ext cx="97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143 satellites, 139 are currently tracked by </a:t>
            </a:r>
            <a:r>
              <a:rPr lang="en-US" dirty="0" err="1"/>
              <a:t>CSpOC</a:t>
            </a:r>
            <a:r>
              <a:rPr lang="en-US" dirty="0"/>
              <a:t> (Combined Space Operation Center)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5AB00-5EC9-FF45-159B-0C61E98D696B}"/>
              </a:ext>
            </a:extLst>
          </p:cNvPr>
          <p:cNvSpPr txBox="1"/>
          <p:nvPr/>
        </p:nvSpPr>
        <p:spPr>
          <a:xfrm>
            <a:off x="3269602" y="5633877"/>
            <a:ext cx="527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P. </a:t>
            </a:r>
            <a:r>
              <a:rPr lang="en-US" sz="1000" i="1" dirty="0" err="1"/>
              <a:t>Axelrad</a:t>
            </a:r>
            <a:r>
              <a:rPr lang="en-US" sz="1000" i="1" dirty="0"/>
              <a:t>, L. Davies, 2023, Large-Scale Satellite Deployment Tracking</a:t>
            </a:r>
          </a:p>
        </p:txBody>
      </p:sp>
      <p:pic>
        <p:nvPicPr>
          <p:cNvPr id="8" name="Picture 7" descr="A graph with numbers and a bar graph&#10;&#10;Description automatically generated">
            <a:extLst>
              <a:ext uri="{FF2B5EF4-FFF2-40B4-BE49-F238E27FC236}">
                <a16:creationId xmlns:a16="http://schemas.microsoft.com/office/drawing/2014/main" id="{D7FD66B3-62F4-D346-B051-3B47DE733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27" y="1812657"/>
            <a:ext cx="7827541" cy="3591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FEF579-3E4F-2E4A-9D6A-8E59CDE18B8C}"/>
              </a:ext>
            </a:extLst>
          </p:cNvPr>
          <p:cNvSpPr txBox="1"/>
          <p:nvPr/>
        </p:nvSpPr>
        <p:spPr>
          <a:xfrm>
            <a:off x="9505741" y="2254590"/>
            <a:ext cx="235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Satellites are in LEO, with an altitude of 500km</a:t>
            </a:r>
          </a:p>
        </p:txBody>
      </p:sp>
    </p:spTree>
    <p:extLst>
      <p:ext uri="{BB962C8B-B14F-4D97-AF65-F5344CB8AC3E}">
        <p14:creationId xmlns:p14="http://schemas.microsoft.com/office/powerpoint/2010/main" val="126245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3D414-790F-57CA-D5F2-8E9B68DC6F61}"/>
              </a:ext>
            </a:extLst>
          </p:cNvPr>
          <p:cNvSpPr txBox="1"/>
          <p:nvPr/>
        </p:nvSpPr>
        <p:spPr>
          <a:xfrm>
            <a:off x="609600" y="1245637"/>
            <a:ext cx="783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Laura and Professor </a:t>
            </a:r>
            <a:r>
              <a:rPr lang="en-US" dirty="0" err="1"/>
              <a:t>Axelrad</a:t>
            </a:r>
            <a:r>
              <a:rPr lang="en-US" dirty="0"/>
              <a:t> implemented a Generalized Labeled Multi-Bernoulli (GLMB) Filter for Resident Space Object (RSO)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filter uses finite set statistics and extended Kalman filters to do data association and state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saw the algorithm estimated more RSOs than were present</a:t>
            </a:r>
          </a:p>
        </p:txBody>
      </p: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56219332-5540-5E68-E361-A532F6F0D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722965"/>
            <a:ext cx="5253135" cy="3317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757B3-8FBB-740C-A1A8-0F42F3695C14}"/>
              </a:ext>
            </a:extLst>
          </p:cNvPr>
          <p:cNvSpPr txBox="1"/>
          <p:nvPr/>
        </p:nvSpPr>
        <p:spPr>
          <a:xfrm>
            <a:off x="5183154" y="4689033"/>
            <a:ext cx="601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stitch together satellites measurements to existing tracks after long periods of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focused on the state estimation piece of this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3634C-D9A1-3916-48BF-97E089A816E3}"/>
              </a:ext>
            </a:extLst>
          </p:cNvPr>
          <p:cNvSpPr txBox="1"/>
          <p:nvPr/>
        </p:nvSpPr>
        <p:spPr>
          <a:xfrm>
            <a:off x="895517" y="5917311"/>
            <a:ext cx="527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P. </a:t>
            </a:r>
            <a:r>
              <a:rPr lang="en-US" sz="1000" i="1" dirty="0" err="1"/>
              <a:t>Axelrad</a:t>
            </a:r>
            <a:r>
              <a:rPr lang="en-US" sz="1000" i="1" dirty="0"/>
              <a:t>, L. Davies, 2023, Large-Scale Satellite Deployment Tracking</a:t>
            </a:r>
          </a:p>
        </p:txBody>
      </p:sp>
    </p:spTree>
    <p:extLst>
      <p:ext uri="{BB962C8B-B14F-4D97-AF65-F5344CB8AC3E}">
        <p14:creationId xmlns:p14="http://schemas.microsoft.com/office/powerpoint/2010/main" val="427628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73271273-6FA6-EE00-6AFA-CD1DC53A6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"/>
          <a:stretch/>
        </p:blipFill>
        <p:spPr>
          <a:xfrm>
            <a:off x="0" y="811763"/>
            <a:ext cx="9848224" cy="4970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5AB00-5EC9-FF45-159B-0C61E98D696B}"/>
              </a:ext>
            </a:extLst>
          </p:cNvPr>
          <p:cNvSpPr txBox="1"/>
          <p:nvPr/>
        </p:nvSpPr>
        <p:spPr>
          <a:xfrm>
            <a:off x="2205135" y="5800016"/>
            <a:ext cx="527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P. </a:t>
            </a:r>
            <a:r>
              <a:rPr lang="en-US" sz="1000" i="1" dirty="0" err="1"/>
              <a:t>Axelrad</a:t>
            </a:r>
            <a:r>
              <a:rPr lang="en-US" sz="1000" i="1" dirty="0"/>
              <a:t>, L. Davies, 2023, Large-Scale Satellite Deployment Tracking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0B5231-DCEA-1E28-BD3A-96058A98DC1A}"/>
              </a:ext>
            </a:extLst>
          </p:cNvPr>
          <p:cNvSpPr/>
          <p:nvPr/>
        </p:nvSpPr>
        <p:spPr>
          <a:xfrm rot="14025756">
            <a:off x="4120455" y="2659838"/>
            <a:ext cx="733107" cy="942392"/>
          </a:xfrm>
          <a:prstGeom prst="arc">
            <a:avLst>
              <a:gd name="adj1" fmla="val 16200000"/>
              <a:gd name="adj2" fmla="val 21506991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4EAC0A0-B3A6-1056-69BE-89071F3DC6F8}"/>
              </a:ext>
            </a:extLst>
          </p:cNvPr>
          <p:cNvSpPr/>
          <p:nvPr/>
        </p:nvSpPr>
        <p:spPr>
          <a:xfrm rot="19908448">
            <a:off x="4795370" y="2369335"/>
            <a:ext cx="733107" cy="942392"/>
          </a:xfrm>
          <a:prstGeom prst="arc">
            <a:avLst>
              <a:gd name="adj1" fmla="val 16200000"/>
              <a:gd name="adj2" fmla="val 21506991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251B4F2-70FA-C6D9-BBAF-DFB454B63775}"/>
              </a:ext>
            </a:extLst>
          </p:cNvPr>
          <p:cNvSpPr/>
          <p:nvPr/>
        </p:nvSpPr>
        <p:spPr>
          <a:xfrm rot="20091569">
            <a:off x="4795369" y="2565585"/>
            <a:ext cx="733107" cy="942392"/>
          </a:xfrm>
          <a:prstGeom prst="arc">
            <a:avLst>
              <a:gd name="adj1" fmla="val 16200000"/>
              <a:gd name="adj2" fmla="val 21506991"/>
            </a:avLst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42D1B-2720-06C0-26C9-984A70A14EC3}"/>
              </a:ext>
            </a:extLst>
          </p:cNvPr>
          <p:cNvSpPr txBox="1"/>
          <p:nvPr/>
        </p:nvSpPr>
        <p:spPr>
          <a:xfrm>
            <a:off x="9389348" y="1331758"/>
            <a:ext cx="30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Filtered data over </a:t>
            </a:r>
            <a:r>
              <a:rPr lang="en-US" sz="1200" dirty="0" err="1"/>
              <a:t>Flyingdales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Filtered data over Globus</a:t>
            </a:r>
          </a:p>
          <a:p>
            <a:endParaRPr lang="en-US" sz="1200" dirty="0"/>
          </a:p>
          <a:p>
            <a:r>
              <a:rPr lang="en-US" sz="1200" dirty="0"/>
              <a:t>Data from </a:t>
            </a:r>
            <a:r>
              <a:rPr lang="en-US" sz="1200" dirty="0" err="1"/>
              <a:t>Flyingdales</a:t>
            </a:r>
            <a:r>
              <a:rPr lang="en-US" sz="1200" dirty="0"/>
              <a:t> propagated to Globus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8B327-9210-D9EC-95D7-B2E423AC03E1}"/>
              </a:ext>
            </a:extLst>
          </p:cNvPr>
          <p:cNvCxnSpPr/>
          <p:nvPr/>
        </p:nvCxnSpPr>
        <p:spPr>
          <a:xfrm>
            <a:off x="8521002" y="1446963"/>
            <a:ext cx="798007" cy="0"/>
          </a:xfrm>
          <a:prstGeom prst="line">
            <a:avLst/>
          </a:prstGeom>
          <a:ln w="381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B1F1C-BC1E-3E12-1459-7E2D45A30DB2}"/>
              </a:ext>
            </a:extLst>
          </p:cNvPr>
          <p:cNvCxnSpPr/>
          <p:nvPr/>
        </p:nvCxnSpPr>
        <p:spPr>
          <a:xfrm>
            <a:off x="8521002" y="1790282"/>
            <a:ext cx="79800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A0C4E4-CBE3-9F53-6A2A-BD82B7503CEE}"/>
              </a:ext>
            </a:extLst>
          </p:cNvPr>
          <p:cNvCxnSpPr/>
          <p:nvPr/>
        </p:nvCxnSpPr>
        <p:spPr>
          <a:xfrm>
            <a:off x="8521002" y="2152023"/>
            <a:ext cx="798007" cy="0"/>
          </a:xfrm>
          <a:prstGeom prst="line">
            <a:avLst/>
          </a:prstGeom>
          <a:ln w="38100">
            <a:solidFill>
              <a:schemeClr val="tx2">
                <a:lumMod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577EE5-C741-D1EF-2D3B-D0B1ADADA842}"/>
              </a:ext>
            </a:extLst>
          </p:cNvPr>
          <p:cNvSpPr txBox="1"/>
          <p:nvPr/>
        </p:nvSpPr>
        <p:spPr>
          <a:xfrm>
            <a:off x="8671727" y="3074796"/>
            <a:ext cx="3245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of my project is to make the propagated match the filtered data, so the algorithm will make them one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achieved with better position and velocity estimation at the end of </a:t>
            </a:r>
            <a:r>
              <a:rPr lang="en-US" dirty="0" err="1"/>
              <a:t>Flyingdales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59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2050-79CB-6956-AD45-C30F982D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1F30-EDF1-131B-6090-1012199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64" y="2494384"/>
            <a:ext cx="10591800" cy="715962"/>
          </a:xfrm>
        </p:spPr>
        <p:txBody>
          <a:bodyPr/>
          <a:lstStyle/>
          <a:p>
            <a:pPr algn="ctr"/>
            <a:r>
              <a:rPr lang="en-US" dirty="0"/>
              <a:t>Methods/Results</a:t>
            </a:r>
          </a:p>
        </p:txBody>
      </p:sp>
    </p:spTree>
    <p:extLst>
      <p:ext uri="{BB962C8B-B14F-4D97-AF65-F5344CB8AC3E}">
        <p14:creationId xmlns:p14="http://schemas.microsoft.com/office/powerpoint/2010/main" val="3022694868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64284</TotalTime>
  <Words>1119</Words>
  <Application>Microsoft Office PowerPoint</Application>
  <PresentationFormat>Widescreen</PresentationFormat>
  <Paragraphs>175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Calibri-Bold</vt:lpstr>
      <vt:lpstr>4_Office Theme</vt:lpstr>
      <vt:lpstr>Satellite State Estimation</vt:lpstr>
      <vt:lpstr>Agenda</vt:lpstr>
      <vt:lpstr>Background Information</vt:lpstr>
      <vt:lpstr>Goal</vt:lpstr>
      <vt:lpstr>Data</vt:lpstr>
      <vt:lpstr>Data</vt:lpstr>
      <vt:lpstr>Previous Work</vt:lpstr>
      <vt:lpstr>My Contribution</vt:lpstr>
      <vt:lpstr>Methods/Results</vt:lpstr>
      <vt:lpstr>Extended Kalman Filter</vt:lpstr>
      <vt:lpstr>Extended Kalman Filter</vt:lpstr>
      <vt:lpstr>Extended Kalman Filter</vt:lpstr>
      <vt:lpstr>Lambert’s Method</vt:lpstr>
      <vt:lpstr>Lambert’s Method</vt:lpstr>
      <vt:lpstr>Lambert’s Method</vt:lpstr>
      <vt:lpstr>Lambert’s Method</vt:lpstr>
      <vt:lpstr>Lambert’s Method</vt:lpstr>
      <vt:lpstr>Longer Propagation</vt:lpstr>
      <vt:lpstr>Longer Propagation</vt:lpstr>
      <vt:lpstr>Conclusions/Next steps</vt:lpstr>
      <vt:lpstr>Backups</vt:lpstr>
      <vt:lpstr>Batch Filter</vt:lpstr>
      <vt:lpstr>Batch Filter</vt:lpstr>
      <vt:lpstr>Batch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Mitchell Krouss</dc:creator>
  <cp:lastModifiedBy>Mitchell Krouss</cp:lastModifiedBy>
  <cp:revision>162</cp:revision>
  <dcterms:created xsi:type="dcterms:W3CDTF">2024-01-26T02:42:12Z</dcterms:created>
  <dcterms:modified xsi:type="dcterms:W3CDTF">2024-04-20T19:34:17Z</dcterms:modified>
</cp:coreProperties>
</file>