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26"/>
  </p:normalViewPr>
  <p:slideViewPr>
    <p:cSldViewPr snapToGrid="0">
      <p:cViewPr>
        <p:scale>
          <a:sx n="106" d="100"/>
          <a:sy n="106" d="100"/>
        </p:scale>
        <p:origin x="10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12716-597F-B406-DBCE-FDEEA0FFB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15D27-7D9A-E7B4-37FC-185EF7A16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BC1AF-CFA6-21FA-2E0F-638F22212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0EDC9-3561-3546-8CF9-6AE0EFCAFFC4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D0502-3193-5862-DE50-12C66913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D3186-68EA-0AD5-1F3E-90B2F96C9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933C-4C38-544F-9602-A31747F32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1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13DE-B21F-5B29-7BFF-92E1674B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27FE0-F98E-32D2-DDFC-E3C30C26C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D6C67-332A-ADC6-207F-34928891D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0EDC9-3561-3546-8CF9-6AE0EFCAFFC4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5B1A5-8B81-26B6-419E-AD7F1534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F2996-3245-0017-FED2-741F413D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933C-4C38-544F-9602-A31747F32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3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10DD8-4ABA-A9A2-4E10-A2B8EEEA1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FCF46-83C4-D1CE-3AC9-EBAB092F0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F7EAE-9615-5371-04AF-B2D529CCD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0EDC9-3561-3546-8CF9-6AE0EFCAFFC4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3E224-1514-4B39-5B84-7DE8BF64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A1532-31E2-1CF3-4B09-BB2CD80A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933C-4C38-544F-9602-A31747F32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3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65420-0EC2-6AD8-D70B-6ADEB4B71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8614-3417-E88E-2BEF-78D117F12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8A362-8BEB-C1C4-B55D-F09E3BC9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0EDC9-3561-3546-8CF9-6AE0EFCAFFC4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77CD4-0E4A-A625-CD0A-CD893ED4F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635B9-FF55-A9E2-1538-E8C82854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933C-4C38-544F-9602-A31747F32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BA090-80AA-1EC6-DD39-531A3536E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E686F-13CB-6429-7A4C-169352E6F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48C18-14EE-2D30-22FC-300D26CD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0EDC9-3561-3546-8CF9-6AE0EFCAFFC4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42868-ADF6-0A53-43E9-9544E1146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83417-62AF-0DDA-BB8B-068A2DF5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933C-4C38-544F-9602-A31747F32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3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B8A04-F789-3662-08F2-D522BA3F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1AB25-DC1C-D1EC-CD27-FD147956D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D517C-72EB-4479-7C4E-2CEF7F410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627DA-BE15-EDF8-43AF-9168FFD23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0EDC9-3561-3546-8CF9-6AE0EFCAFFC4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E28FC-273E-86E9-B86D-C0E67947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C0E3-B5D6-0179-F70D-709C79881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933C-4C38-544F-9602-A31747F32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1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88294-C8FC-B00B-248D-D8A3B81FD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663C5-78C0-2BD4-E15B-8AF95D862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674C6-1FE8-760B-084C-E5029F88F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6DE05-2F12-F3E4-2F4E-004768D51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1E350A-FBAB-1421-0A04-9A3D9CCB1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1E724-E0B5-9C99-CF4E-4A90AE77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0EDC9-3561-3546-8CF9-6AE0EFCAFFC4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701B34-6CDB-4A72-4985-FD7CEF4A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7F3D1-E40C-7816-44E6-6977E030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933C-4C38-544F-9602-A31747F32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8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FE3F0-9990-3AA8-BE62-AF3823FA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0DF917-BC75-D00D-A1D5-D2CF7136F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0EDC9-3561-3546-8CF9-6AE0EFCAFFC4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5379D-AD6E-E58A-5576-106E86C3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B2B80-62CC-22EC-269E-DABB33DA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933C-4C38-544F-9602-A31747F32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2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209AF3-7438-385D-05C2-0FC611BEC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0EDC9-3561-3546-8CF9-6AE0EFCAFFC4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3CF75-469C-CBDE-17A8-57FBC6AF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D6179-A332-FF11-190E-840F36CE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933C-4C38-544F-9602-A31747F32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9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6B63-5F89-3394-6F6B-0AB029BC4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AC37C-3FE6-08FD-2577-C48AB834B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A266C-098B-459C-FB19-F00C5ED3B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DB773-AC87-75A0-6AF1-21F9EAF9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0EDC9-3561-3546-8CF9-6AE0EFCAFFC4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9648C-40CA-1385-5760-85843022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A950A-E95A-3699-ABB2-E2EBC437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933C-4C38-544F-9602-A31747F32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6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80B3-927F-7680-0B85-FB70FB25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04F14F-51E0-B32E-A7A8-AD9BB529B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11C25-DA19-322E-3074-C6ADC3524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FC27A-9432-CA93-5B79-649833FE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0EDC9-3561-3546-8CF9-6AE0EFCAFFC4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F17D2-846E-2DD4-962F-5676B1C5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F488D-A0B7-CCA8-03C5-E0DC87FB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933C-4C38-544F-9602-A31747F32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2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9E690-66A7-185B-BE05-E36147AB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2FA59-5457-C968-2698-62ECD4959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88CFF-D3EC-F388-5E76-877E242BB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0EDC9-3561-3546-8CF9-6AE0EFCAFFC4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5AB5D-1B8E-B649-FBA8-8C94ACEEA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EFDFC-6726-35A7-B4B9-A34DDC13C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B933C-4C38-544F-9602-A31747F32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9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yale.edu/2021/04/21/swing-vote-trumped-turnout-2016-elect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A660-CBCC-55A9-B4DC-1E393E129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Redesign Project</a:t>
            </a:r>
            <a:br>
              <a:rPr lang="en-US" dirty="0"/>
            </a:br>
            <a:r>
              <a:rPr lang="en-US" sz="4000" dirty="0"/>
              <a:t>2016 US Election 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56213-8130-5F57-5398-C94AAB611B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Mitchell Breeden</a:t>
            </a:r>
          </a:p>
          <a:p>
            <a:r>
              <a:rPr lang="en-US" dirty="0"/>
              <a:t>STAT-515-009</a:t>
            </a:r>
          </a:p>
        </p:txBody>
      </p:sp>
    </p:spTree>
    <p:extLst>
      <p:ext uri="{BB962C8B-B14F-4D97-AF65-F5344CB8AC3E}">
        <p14:creationId xmlns:p14="http://schemas.microsoft.com/office/powerpoint/2010/main" val="236083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5D740-B5D8-8CDD-5AC2-DAB43FDF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2A4580-2671-F18B-3FA3-FEAE55F38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582" y="2496759"/>
            <a:ext cx="6825996" cy="1488270"/>
          </a:xfrm>
        </p:spPr>
        <p:txBody>
          <a:bodyPr>
            <a:normAutofit/>
          </a:bodyPr>
          <a:lstStyle/>
          <a:p>
            <a:r>
              <a:rPr lang="en-US" dirty="0"/>
              <a:t>The United States uses the electoral college</a:t>
            </a:r>
          </a:p>
          <a:p>
            <a:pPr lvl="1"/>
            <a:r>
              <a:rPr lang="en-US" dirty="0"/>
              <a:t>Differs from the popular vote</a:t>
            </a:r>
          </a:p>
          <a:p>
            <a:pPr lvl="1"/>
            <a:r>
              <a:rPr lang="en-US" dirty="0"/>
              <a:t>270 of 538 are required to win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5D740-B5D8-8CDD-5AC2-DAB43FDF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Original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185196-0AAB-3BFD-3825-CF357E52F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774759" y="274794"/>
            <a:ext cx="6699819" cy="42397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73A89E-ABB1-F981-6175-1F5E43C970FA}"/>
              </a:ext>
            </a:extLst>
          </p:cNvPr>
          <p:cNvSpPr txBox="1"/>
          <p:nvPr/>
        </p:nvSpPr>
        <p:spPr>
          <a:xfrm>
            <a:off x="4774759" y="5290544"/>
            <a:ext cx="674659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map above shows results by county, but this can be misleading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200" dirty="0"/>
              <a:t>Source: Ali </a:t>
            </a:r>
            <a:r>
              <a:rPr lang="en-US" sz="1200" dirty="0" err="1"/>
              <a:t>Zifan</a:t>
            </a:r>
            <a:r>
              <a:rPr lang="en-US" sz="1200" dirty="0"/>
              <a:t> via Wikimedia Commons</a:t>
            </a:r>
          </a:p>
          <a:p>
            <a:r>
              <a:rPr lang="en-US" sz="1200" dirty="0"/>
              <a:t>Referenced: </a:t>
            </a:r>
            <a:r>
              <a:rPr lang="en-US" sz="1200" dirty="0">
                <a:hlinkClick r:id="rId3"/>
              </a:rPr>
              <a:t>https://news.yale.edu/2021/04/21/swing-vote-trumped-turnout-2016-election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94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5D740-B5D8-8CDD-5AC2-DAB43FDF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185196-0AAB-3BFD-3825-CF357E52F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943903" y="1376089"/>
            <a:ext cx="5120906" cy="3197180"/>
          </a:xfrm>
          <a:prstGeom prst="rect">
            <a:avLst/>
          </a:prstGeom>
        </p:spPr>
      </p:pic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EDB1E6F7-02F1-D5F5-0EE0-47938562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986" y="1317343"/>
            <a:ext cx="1892584" cy="31971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9B4044-FF43-D76A-354F-09380157AA52}"/>
              </a:ext>
            </a:extLst>
          </p:cNvPr>
          <p:cNvSpPr txBox="1"/>
          <p:nvPr/>
        </p:nvSpPr>
        <p:spPr>
          <a:xfrm>
            <a:off x="5680745" y="4907769"/>
            <a:ext cx="4589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Original is misleading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Population centers caused Illinois to go blue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A9D79-BBC5-BAA8-5877-1747EE603BAF}"/>
              </a:ext>
            </a:extLst>
          </p:cNvPr>
          <p:cNvSpPr txBox="1"/>
          <p:nvPr/>
        </p:nvSpPr>
        <p:spPr>
          <a:xfrm>
            <a:off x="5966658" y="94801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69AD08-A0E7-F701-5BA9-ED51E837B19D}"/>
              </a:ext>
            </a:extLst>
          </p:cNvPr>
          <p:cNvSpPr txBox="1"/>
          <p:nvPr/>
        </p:nvSpPr>
        <p:spPr>
          <a:xfrm>
            <a:off x="8988445" y="948011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Redesign</a:t>
            </a:r>
          </a:p>
        </p:txBody>
      </p:sp>
    </p:spTree>
    <p:extLst>
      <p:ext uri="{BB962C8B-B14F-4D97-AF65-F5344CB8AC3E}">
        <p14:creationId xmlns:p14="http://schemas.microsoft.com/office/powerpoint/2010/main" val="407967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5D740-B5D8-8CDD-5AC2-DAB43FDF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185196-0AAB-3BFD-3825-CF357E52F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706681" y="270004"/>
            <a:ext cx="6767897" cy="42209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C24ED0-5555-6660-76C7-34EA3B888F2E}"/>
              </a:ext>
            </a:extLst>
          </p:cNvPr>
          <p:cNvSpPr txBox="1"/>
          <p:nvPr/>
        </p:nvSpPr>
        <p:spPr>
          <a:xfrm>
            <a:off x="5079813" y="4556671"/>
            <a:ext cx="60216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number of hexagons displayed above equals the number of each state’s electoral votes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RStudio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tilegramsR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ggplot2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53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5D740-B5D8-8CDD-5AC2-DAB43FDF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Special Efforts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185196-0AAB-3BFD-3825-CF357E52F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710250" y="293539"/>
            <a:ext cx="6775082" cy="42209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0B09FC-BC9B-8FA4-6194-A120438E1225}"/>
              </a:ext>
            </a:extLst>
          </p:cNvPr>
          <p:cNvSpPr txBox="1"/>
          <p:nvPr/>
        </p:nvSpPr>
        <p:spPr>
          <a:xfrm>
            <a:off x="5864102" y="5051502"/>
            <a:ext cx="4467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 to see individual states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Shows state name and electoral votes</a:t>
            </a:r>
          </a:p>
        </p:txBody>
      </p:sp>
    </p:spTree>
    <p:extLst>
      <p:ext uri="{BB962C8B-B14F-4D97-AF65-F5344CB8AC3E}">
        <p14:creationId xmlns:p14="http://schemas.microsoft.com/office/powerpoint/2010/main" val="3678472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5D740-B5D8-8CDD-5AC2-DAB43FDF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1E09B-B499-22FE-7683-94BCAB143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029" y="2007084"/>
            <a:ext cx="6714893" cy="246761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Electoral votes vs counties</a:t>
            </a:r>
          </a:p>
          <a:p>
            <a:r>
              <a:rPr lang="en-US" dirty="0"/>
              <a:t>My redesign helps to visualize the macro level while the original focuses on the micro level</a:t>
            </a:r>
          </a:p>
          <a:p>
            <a:endParaRPr lang="en-US" dirty="0"/>
          </a:p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Tooltips</a:t>
            </a:r>
          </a:p>
          <a:p>
            <a:pPr lvl="1"/>
            <a:r>
              <a:rPr lang="en-US" dirty="0"/>
              <a:t>Color by percent of vote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37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</TotalTime>
  <Words>138</Words>
  <Application>Microsoft Macintosh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Redesign Project 2016 US Election Map</vt:lpstr>
      <vt:lpstr>Intro</vt:lpstr>
      <vt:lpstr>Original</vt:lpstr>
      <vt:lpstr>Comparison</vt:lpstr>
      <vt:lpstr>Redesign</vt:lpstr>
      <vt:lpstr>Special Efforts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Redesign Project 2016 US Election Map</dc:title>
  <dc:creator>Microsoft Office User</dc:creator>
  <cp:lastModifiedBy>Microsoft Office User</cp:lastModifiedBy>
  <cp:revision>10</cp:revision>
  <dcterms:created xsi:type="dcterms:W3CDTF">2022-11-16T14:39:58Z</dcterms:created>
  <dcterms:modified xsi:type="dcterms:W3CDTF">2022-11-17T23:02:06Z</dcterms:modified>
</cp:coreProperties>
</file>