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b2095636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3b2095636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3b20956369_4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3b20956369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b20956369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3b20956369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3b20956369_4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3b20956369_4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3b20956369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3b20956369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3b20956369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3b20956369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3b20956369_4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3b20956369_4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b20956369_4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3b20956369_4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3b20956369_4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3b20956369_4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3b20956369_4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3b20956369_4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c3c31b0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c3c31b0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Ryan slide 1</a:t>
            </a:r>
            <a:endParaRPr/>
          </a:p>
          <a:p>
            <a:pPr indent="0" lvl="0" marL="0" rtl="0" algn="l">
              <a:spcBef>
                <a:spcPts val="0"/>
              </a:spcBef>
              <a:spcAft>
                <a:spcPts val="0"/>
              </a:spcAft>
              <a:buNone/>
            </a:pPr>
            <a:r>
              <a:rPr lang="en-GB"/>
              <a:t>4% of people worldwide are diagnosed before the age of 50. </a:t>
            </a:r>
            <a:endParaRPr/>
          </a:p>
          <a:p>
            <a:pPr indent="0" lvl="0" marL="0" rtl="0" algn="l">
              <a:spcBef>
                <a:spcPts val="0"/>
              </a:spcBef>
              <a:spcAft>
                <a:spcPts val="0"/>
              </a:spcAft>
              <a:buNone/>
            </a:pPr>
            <a:r>
              <a:rPr lang="en-GB"/>
              <a:t>costs associated with medical treatment, lost productivity, and caregiving expenses according to a study published in Journal of Parkinson's Disease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3b565590a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3b565590a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3b565590ae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3b565590ae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Symmetric</a:t>
            </a:r>
            <a:r>
              <a:rPr lang="en-GB"/>
              <a:t> mean </a:t>
            </a:r>
            <a:r>
              <a:rPr lang="en-GB"/>
              <a:t>absolute</a:t>
            </a:r>
            <a:r>
              <a:rPr lang="en-GB"/>
              <a:t> </a:t>
            </a:r>
            <a:r>
              <a:rPr lang="en-GB"/>
              <a:t>percentage</a:t>
            </a:r>
            <a:r>
              <a:rPr lang="en-GB"/>
              <a:t> error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3b20956369_4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3b20956369_4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3b565590ae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3b565590ae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3b565590ae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3b565590ae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b20956369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3b20956369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b2095636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b2095636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b2095636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b2095636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b2095636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b2095636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c573adb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c573adb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b78211888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b78211888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b20956369_4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b20956369_4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competitions/amp-parkinsons-disease-progression-prediction" TargetMode="External"/><Relationship Id="rId4" Type="http://schemas.openxmlformats.org/officeDocument/2006/relationships/image" Target="../media/image8.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9.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a:t>
            </a:r>
            <a:r>
              <a:rPr lang="en-GB"/>
              <a:t>Parkinson's</a:t>
            </a:r>
            <a:r>
              <a:rPr lang="en-GB"/>
              <a:t> Disease   </a:t>
            </a:r>
            <a:endParaRPr/>
          </a:p>
          <a:p>
            <a:pPr indent="0" lvl="0" marL="0" rtl="0" algn="l">
              <a:spcBef>
                <a:spcPts val="0"/>
              </a:spcBef>
              <a:spcAft>
                <a:spcPts val="0"/>
              </a:spcAft>
              <a:buNone/>
            </a:pPr>
            <a:r>
              <a:rPr lang="en-GB"/>
              <a:t> Prediction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lnSpc>
                <a:spcPct val="95000"/>
              </a:lnSpc>
              <a:spcBef>
                <a:spcPts val="1000"/>
              </a:spcBef>
              <a:spcAft>
                <a:spcPts val="0"/>
              </a:spcAft>
              <a:buSzPts val="275"/>
              <a:buNone/>
            </a:pPr>
            <a:r>
              <a:rPr lang="en-GB" sz="1050">
                <a:solidFill>
                  <a:srgbClr val="000000"/>
                </a:solidFill>
                <a:latin typeface="Arial"/>
                <a:ea typeface="Arial"/>
                <a:cs typeface="Arial"/>
                <a:sym typeface="Arial"/>
              </a:rPr>
              <a:t>OR-568-002</a:t>
            </a:r>
            <a:endParaRPr sz="1050">
              <a:solidFill>
                <a:srgbClr val="000000"/>
              </a:solidFill>
              <a:latin typeface="Arial"/>
              <a:ea typeface="Arial"/>
              <a:cs typeface="Arial"/>
              <a:sym typeface="Arial"/>
            </a:endParaRPr>
          </a:p>
          <a:p>
            <a:pPr indent="0" lvl="0" marL="0" rtl="0" algn="l">
              <a:lnSpc>
                <a:spcPct val="95000"/>
              </a:lnSpc>
              <a:spcBef>
                <a:spcPts val="1000"/>
              </a:spcBef>
              <a:spcAft>
                <a:spcPts val="1000"/>
              </a:spcAft>
              <a:buSzPts val="275"/>
              <a:buNone/>
            </a:pPr>
            <a:r>
              <a:rPr lang="en-GB" sz="1050">
                <a:solidFill>
                  <a:srgbClr val="000000"/>
                </a:solidFill>
                <a:latin typeface="Arial"/>
                <a:ea typeface="Arial"/>
                <a:cs typeface="Arial"/>
                <a:sym typeface="Arial"/>
              </a:rPr>
              <a:t>Fraol Abebe, Mitch Breeden, John Gullette, Jason Pinto, Ryan Wadsworth</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Ridge Regression</a:t>
            </a:r>
            <a:endParaRPr/>
          </a:p>
        </p:txBody>
      </p:sp>
      <p:sp>
        <p:nvSpPr>
          <p:cNvPr id="148" name="Google Shape;148;p22"/>
          <p:cNvSpPr txBox="1"/>
          <p:nvPr>
            <p:ph idx="1" type="body"/>
          </p:nvPr>
        </p:nvSpPr>
        <p:spPr>
          <a:xfrm>
            <a:off x="522100" y="1774225"/>
            <a:ext cx="7986300" cy="16260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SzPts val="1400"/>
              <a:buChar char="❏"/>
            </a:pPr>
            <a:r>
              <a:rPr lang="en-GB" sz="1400"/>
              <a:t>Adds </a:t>
            </a:r>
            <a:r>
              <a:rPr lang="en-GB" sz="1400"/>
              <a:t>penalties</a:t>
            </a:r>
            <a:r>
              <a:rPr lang="en-GB" sz="1400"/>
              <a:t> to insignificant predictors which serves as feature selection.</a:t>
            </a:r>
            <a:endParaRPr sz="1400"/>
          </a:p>
          <a:p>
            <a:pPr indent="-317500" lvl="0" marL="457200" rtl="0" algn="l">
              <a:lnSpc>
                <a:spcPct val="105000"/>
              </a:lnSpc>
              <a:spcBef>
                <a:spcPts val="0"/>
              </a:spcBef>
              <a:spcAft>
                <a:spcPts val="0"/>
              </a:spcAft>
              <a:buSzPts val="1400"/>
              <a:buChar char="❏"/>
            </a:pPr>
            <a:r>
              <a:rPr lang="en-GB" sz="1400"/>
              <a:t>Our model has about 1,200 predictors</a:t>
            </a:r>
            <a:endParaRPr sz="1400"/>
          </a:p>
          <a:p>
            <a:pPr indent="-317500" lvl="0" marL="457200" rtl="0" algn="l">
              <a:lnSpc>
                <a:spcPct val="80000"/>
              </a:lnSpc>
              <a:spcBef>
                <a:spcPts val="0"/>
              </a:spcBef>
              <a:spcAft>
                <a:spcPts val="0"/>
              </a:spcAft>
              <a:buSzPts val="1400"/>
              <a:buChar char="❏"/>
            </a:pPr>
            <a:r>
              <a:rPr lang="en-GB" sz="1400"/>
              <a:t>Hyperparameters tuned using GridSearchCV with alpha values of 0.1, 0.5, 1, 5, 10, and 100</a:t>
            </a:r>
            <a:endParaRPr sz="1400"/>
          </a:p>
          <a:p>
            <a:pPr indent="-317500" lvl="0" marL="457200" rtl="0" algn="l">
              <a:lnSpc>
                <a:spcPct val="105000"/>
              </a:lnSpc>
              <a:spcBef>
                <a:spcPts val="0"/>
              </a:spcBef>
              <a:spcAft>
                <a:spcPts val="0"/>
              </a:spcAft>
              <a:buSzPts val="1400"/>
              <a:buChar char="❏"/>
            </a:pPr>
            <a:r>
              <a:rPr lang="en-GB" sz="1400"/>
              <a:t>We evaluated the model performance using  SMAPE, R2, and RMSE</a:t>
            </a:r>
            <a:endParaRPr sz="1400"/>
          </a:p>
          <a:p>
            <a:pPr indent="0" lvl="0" marL="0" rtl="0" algn="l">
              <a:lnSpc>
                <a:spcPct val="80000"/>
              </a:lnSpc>
              <a:spcBef>
                <a:spcPts val="1200"/>
              </a:spcBef>
              <a:spcAft>
                <a:spcPts val="0"/>
              </a:spcAft>
              <a:buSzPts val="1018"/>
              <a:buNone/>
            </a:pPr>
            <a:r>
              <a:rPr b="1" lang="en-GB" sz="1400" u="sng"/>
              <a:t>Output of the Model </a:t>
            </a:r>
            <a:endParaRPr b="1" sz="1400" u="sng"/>
          </a:p>
          <a:p>
            <a:pPr indent="0" lvl="0" marL="0" rtl="0" algn="l">
              <a:lnSpc>
                <a:spcPct val="105000"/>
              </a:lnSpc>
              <a:spcBef>
                <a:spcPts val="0"/>
              </a:spcBef>
              <a:spcAft>
                <a:spcPts val="1200"/>
              </a:spcAft>
              <a:buSzPts val="1018"/>
              <a:buNone/>
            </a:pPr>
            <a:r>
              <a:t/>
            </a:r>
            <a:endParaRPr sz="1400"/>
          </a:p>
        </p:txBody>
      </p:sp>
      <p:pic>
        <p:nvPicPr>
          <p:cNvPr id="149" name="Google Shape;149;p22"/>
          <p:cNvPicPr preferRelativeResize="0"/>
          <p:nvPr/>
        </p:nvPicPr>
        <p:blipFill rotWithShape="1">
          <a:blip r:embed="rId3">
            <a:alphaModFix/>
          </a:blip>
          <a:srcRect b="6589" l="0" r="0" t="-6589"/>
          <a:stretch/>
        </p:blipFill>
        <p:spPr>
          <a:xfrm>
            <a:off x="475050" y="3322800"/>
            <a:ext cx="7766127" cy="1174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LASSO</a:t>
            </a:r>
            <a:endParaRPr/>
          </a:p>
        </p:txBody>
      </p:sp>
      <p:sp>
        <p:nvSpPr>
          <p:cNvPr id="155" name="Google Shape;155;p23"/>
          <p:cNvSpPr txBox="1"/>
          <p:nvPr>
            <p:ph idx="1" type="body"/>
          </p:nvPr>
        </p:nvSpPr>
        <p:spPr>
          <a:xfrm>
            <a:off x="607775" y="1946125"/>
            <a:ext cx="7688700" cy="2261100"/>
          </a:xfrm>
          <a:prstGeom prst="rect">
            <a:avLst/>
          </a:prstGeom>
        </p:spPr>
        <p:txBody>
          <a:bodyPr anchorCtr="0" anchor="t" bIns="91425" lIns="91425" spcFirstLastPara="1" rIns="91425" wrap="square" tIns="91425">
            <a:noAutofit/>
          </a:bodyPr>
          <a:lstStyle/>
          <a:p>
            <a:pPr indent="-317500" lvl="0" marL="457200" rtl="0" algn="l">
              <a:lnSpc>
                <a:spcPct val="70000"/>
              </a:lnSpc>
              <a:spcBef>
                <a:spcPts val="1000"/>
              </a:spcBef>
              <a:spcAft>
                <a:spcPts val="0"/>
              </a:spcAft>
              <a:buSzPts val="1400"/>
              <a:buChar char="❏"/>
            </a:pPr>
            <a:r>
              <a:rPr lang="en-GB" sz="1400"/>
              <a:t>Minimizes the sum of the absolute values of the model coefficients</a:t>
            </a:r>
            <a:endParaRPr sz="1400"/>
          </a:p>
          <a:p>
            <a:pPr indent="-317500" lvl="0" marL="457200" rtl="0" algn="l">
              <a:lnSpc>
                <a:spcPct val="70000"/>
              </a:lnSpc>
              <a:spcBef>
                <a:spcPts val="0"/>
              </a:spcBef>
              <a:spcAft>
                <a:spcPts val="0"/>
              </a:spcAft>
              <a:buSzPts val="1400"/>
              <a:buChar char="❏"/>
            </a:pPr>
            <a:r>
              <a:rPr lang="en-GB" sz="1400"/>
              <a:t>The model is trained using GridSearchCV to find the best hyperparameters that result in the lowest error</a:t>
            </a:r>
            <a:endParaRPr sz="1400"/>
          </a:p>
          <a:p>
            <a:pPr indent="-317500" lvl="0" marL="457200" rtl="0" algn="l">
              <a:lnSpc>
                <a:spcPct val="70000"/>
              </a:lnSpc>
              <a:spcBef>
                <a:spcPts val="0"/>
              </a:spcBef>
              <a:spcAft>
                <a:spcPts val="0"/>
              </a:spcAft>
              <a:buSzPts val="1400"/>
              <a:buChar char="❏"/>
            </a:pPr>
            <a:r>
              <a:rPr lang="en-GB" sz="1400"/>
              <a:t>The hyperparameters are tuned with alpha values of 0.1, 0.5, 1, 5, 10, and 100.</a:t>
            </a:r>
            <a:endParaRPr sz="1400"/>
          </a:p>
          <a:p>
            <a:pPr indent="-317500" lvl="0" marL="457200" rtl="0" algn="l">
              <a:lnSpc>
                <a:spcPct val="70000"/>
              </a:lnSpc>
              <a:spcBef>
                <a:spcPts val="0"/>
              </a:spcBef>
              <a:spcAft>
                <a:spcPts val="0"/>
              </a:spcAft>
              <a:buSzPts val="1400"/>
              <a:buChar char="❏"/>
            </a:pPr>
            <a:r>
              <a:rPr lang="en-GB" sz="1400"/>
              <a:t>10-fold cross-validation is used during the training process to avoid overfitting and improve generalization performance</a:t>
            </a:r>
            <a:endParaRPr sz="1400"/>
          </a:p>
          <a:p>
            <a:pPr indent="0" lvl="0" marL="0" rtl="0" algn="l">
              <a:lnSpc>
                <a:spcPct val="70000"/>
              </a:lnSpc>
              <a:spcBef>
                <a:spcPts val="1000"/>
              </a:spcBef>
              <a:spcAft>
                <a:spcPts val="0"/>
              </a:spcAft>
              <a:buNone/>
            </a:pPr>
            <a:r>
              <a:rPr b="1" lang="en-GB" sz="1400" u="sng"/>
              <a:t>Output of the Model </a:t>
            </a:r>
            <a:endParaRPr b="1" sz="1400" u="sng"/>
          </a:p>
          <a:p>
            <a:pPr indent="0" lvl="0" marL="0" rtl="0" algn="l">
              <a:lnSpc>
                <a:spcPct val="70000"/>
              </a:lnSpc>
              <a:spcBef>
                <a:spcPts val="1000"/>
              </a:spcBef>
              <a:spcAft>
                <a:spcPts val="0"/>
              </a:spcAft>
              <a:buNone/>
            </a:pPr>
            <a:r>
              <a:t/>
            </a:r>
            <a:endParaRPr sz="1400"/>
          </a:p>
          <a:p>
            <a:pPr indent="0" lvl="0" marL="0" rtl="0" algn="l">
              <a:lnSpc>
                <a:spcPct val="95000"/>
              </a:lnSpc>
              <a:spcBef>
                <a:spcPts val="0"/>
              </a:spcBef>
              <a:spcAft>
                <a:spcPts val="1200"/>
              </a:spcAft>
              <a:buNone/>
            </a:pPr>
            <a:r>
              <a:t/>
            </a:r>
            <a:endParaRPr sz="1100"/>
          </a:p>
        </p:txBody>
      </p:sp>
      <p:pic>
        <p:nvPicPr>
          <p:cNvPr id="156" name="Google Shape;156;p23"/>
          <p:cNvPicPr preferRelativeResize="0"/>
          <p:nvPr/>
        </p:nvPicPr>
        <p:blipFill>
          <a:blip r:embed="rId3">
            <a:alphaModFix/>
          </a:blip>
          <a:stretch>
            <a:fillRect/>
          </a:stretch>
        </p:blipFill>
        <p:spPr>
          <a:xfrm>
            <a:off x="243050" y="3747325"/>
            <a:ext cx="8418150" cy="9253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Random Forest Regression</a:t>
            </a:r>
            <a:endParaRPr/>
          </a:p>
        </p:txBody>
      </p:sp>
      <p:sp>
        <p:nvSpPr>
          <p:cNvPr id="162" name="Google Shape;162;p24"/>
          <p:cNvSpPr txBox="1"/>
          <p:nvPr>
            <p:ph idx="1" type="body"/>
          </p:nvPr>
        </p:nvSpPr>
        <p:spPr>
          <a:xfrm>
            <a:off x="758900" y="2069050"/>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Ensemble method that selects subsets of training data and predictors to create multiple trees.</a:t>
            </a:r>
            <a:endParaRPr/>
          </a:p>
          <a:p>
            <a:pPr indent="-311150" lvl="0" marL="457200" rtl="0" algn="l">
              <a:spcBef>
                <a:spcPts val="0"/>
              </a:spcBef>
              <a:spcAft>
                <a:spcPts val="0"/>
              </a:spcAft>
              <a:buSzPts val="1300"/>
              <a:buChar char="❏"/>
            </a:pPr>
            <a:r>
              <a:rPr lang="en-GB"/>
              <a:t>Uses the average prediction of the combined trees.</a:t>
            </a:r>
            <a:endParaRPr/>
          </a:p>
          <a:p>
            <a:pPr indent="-311150" lvl="0" marL="457200" rtl="0" algn="l">
              <a:spcBef>
                <a:spcPts val="0"/>
              </a:spcBef>
              <a:spcAft>
                <a:spcPts val="0"/>
              </a:spcAft>
              <a:buSzPts val="1300"/>
              <a:buChar char="❏"/>
            </a:pPr>
            <a:r>
              <a:rPr lang="en-GB"/>
              <a:t>The maximum size of the tree serves as feature selection which is ideal because we have more predictors than samples. </a:t>
            </a:r>
            <a:endParaRPr/>
          </a:p>
          <a:p>
            <a:pPr indent="-311150" lvl="0" marL="457200" rtl="0" algn="l">
              <a:spcBef>
                <a:spcPts val="0"/>
              </a:spcBef>
              <a:spcAft>
                <a:spcPts val="0"/>
              </a:spcAft>
              <a:buSzPts val="1300"/>
              <a:buChar char="❏"/>
            </a:pPr>
            <a:r>
              <a:rPr lang="en-GB"/>
              <a:t>RF gives us the ability to interpret which predictors are most important.</a:t>
            </a:r>
            <a:endParaRPr/>
          </a:p>
          <a:p>
            <a:pPr indent="-311150" lvl="0" marL="457200" rtl="0" algn="l">
              <a:spcBef>
                <a:spcPts val="0"/>
              </a:spcBef>
              <a:spcAft>
                <a:spcPts val="0"/>
              </a:spcAft>
              <a:buSzPts val="1300"/>
              <a:buChar char="❏"/>
            </a:pPr>
            <a:r>
              <a:rPr lang="en-GB"/>
              <a:t>We used 1000 trees, 2 minimum samples per leaf, and 5 minimum samples per split.</a:t>
            </a:r>
            <a:endParaRPr/>
          </a:p>
          <a:p>
            <a:pPr indent="0" lvl="0" marL="45720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Random Forest Regression - Important Features</a:t>
            </a:r>
            <a:endParaRPr/>
          </a:p>
        </p:txBody>
      </p:sp>
      <p:sp>
        <p:nvSpPr>
          <p:cNvPr id="168" name="Google Shape;168;p25"/>
          <p:cNvSpPr txBox="1"/>
          <p:nvPr>
            <p:ph idx="1" type="body"/>
          </p:nvPr>
        </p:nvSpPr>
        <p:spPr>
          <a:xfrm>
            <a:off x="729450" y="2078875"/>
            <a:ext cx="31674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 most important predictor shown here is an indicator variable for if the patient is on Parkinson’s medication.</a:t>
            </a:r>
            <a:endParaRPr/>
          </a:p>
          <a:p>
            <a:pPr indent="-311150" lvl="0" marL="457200" rtl="0" algn="l">
              <a:spcBef>
                <a:spcPts val="0"/>
              </a:spcBef>
              <a:spcAft>
                <a:spcPts val="0"/>
              </a:spcAft>
              <a:buSzPts val="1300"/>
              <a:buChar char="❏"/>
            </a:pPr>
            <a:r>
              <a:rPr lang="en-GB"/>
              <a:t>The blue bars are amino acids and red bars are proteins.</a:t>
            </a:r>
            <a:endParaRPr/>
          </a:p>
        </p:txBody>
      </p:sp>
      <p:pic>
        <p:nvPicPr>
          <p:cNvPr id="169" name="Google Shape;169;p25"/>
          <p:cNvPicPr preferRelativeResize="0"/>
          <p:nvPr/>
        </p:nvPicPr>
        <p:blipFill>
          <a:blip r:embed="rId3">
            <a:alphaModFix/>
          </a:blip>
          <a:stretch>
            <a:fillRect/>
          </a:stretch>
        </p:blipFill>
        <p:spPr>
          <a:xfrm>
            <a:off x="4049250" y="2006250"/>
            <a:ext cx="4942351" cy="281908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Extra Trees Regression</a:t>
            </a:r>
            <a:endParaRPr/>
          </a:p>
        </p:txBody>
      </p:sp>
      <p:sp>
        <p:nvSpPr>
          <p:cNvPr id="175" name="Google Shape;175;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Similar to random forest regression but selects random split points and uses additional trees.</a:t>
            </a:r>
            <a:endParaRPr/>
          </a:p>
          <a:p>
            <a:pPr indent="-311150" lvl="0" marL="457200" rtl="0" algn="l">
              <a:spcBef>
                <a:spcPts val="0"/>
              </a:spcBef>
              <a:spcAft>
                <a:spcPts val="0"/>
              </a:spcAft>
              <a:buSzPts val="1300"/>
              <a:buChar char="❏"/>
            </a:pPr>
            <a:r>
              <a:rPr lang="en-GB"/>
              <a:t>This model performed the best of all the models tested, outperforming random forest.</a:t>
            </a:r>
            <a:endParaRPr/>
          </a:p>
          <a:p>
            <a:pPr indent="-311150" lvl="0" marL="457200" rtl="0" algn="l">
              <a:spcBef>
                <a:spcPts val="0"/>
              </a:spcBef>
              <a:spcAft>
                <a:spcPts val="0"/>
              </a:spcAft>
              <a:buSzPts val="1300"/>
              <a:buChar char="❏"/>
            </a:pPr>
            <a:r>
              <a:rPr lang="en-GB"/>
              <a:t>This could be do to overfitting on the random forest model or the increased diversity gained from splitting on random variables combined with a higher number of trees.</a:t>
            </a:r>
            <a:endParaRPr/>
          </a:p>
          <a:p>
            <a:pPr indent="-311150" lvl="0" marL="457200" rtl="0" algn="l">
              <a:spcBef>
                <a:spcPts val="0"/>
              </a:spcBef>
              <a:spcAft>
                <a:spcPts val="0"/>
              </a:spcAft>
              <a:buSzPts val="1300"/>
              <a:buChar char="❏"/>
            </a:pPr>
            <a:r>
              <a:rPr lang="en-GB"/>
              <a:t>We used 1000 trees, 2 minimum samples per leaf, and 5 minimum samples per split.</a:t>
            </a:r>
            <a:endParaRPr/>
          </a:p>
          <a:p>
            <a:pPr indent="0" lvl="0" marL="45720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Extra Trees Regression - Important Features</a:t>
            </a:r>
            <a:endParaRPr/>
          </a:p>
        </p:txBody>
      </p:sp>
      <p:sp>
        <p:nvSpPr>
          <p:cNvPr id="181" name="Google Shape;181;p27"/>
          <p:cNvSpPr txBox="1"/>
          <p:nvPr>
            <p:ph idx="1" type="body"/>
          </p:nvPr>
        </p:nvSpPr>
        <p:spPr>
          <a:xfrm>
            <a:off x="729450" y="2078875"/>
            <a:ext cx="31575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Although we achieved better model performance from </a:t>
            </a:r>
            <a:r>
              <a:rPr lang="en-GB"/>
              <a:t>extra trees regression, the feature importance is more uniform.</a:t>
            </a:r>
            <a:endParaRPr/>
          </a:p>
        </p:txBody>
      </p:sp>
      <p:pic>
        <p:nvPicPr>
          <p:cNvPr id="182" name="Google Shape;182;p27"/>
          <p:cNvPicPr preferRelativeResize="0"/>
          <p:nvPr/>
        </p:nvPicPr>
        <p:blipFill>
          <a:blip r:embed="rId3">
            <a:alphaModFix/>
          </a:blip>
          <a:stretch>
            <a:fillRect/>
          </a:stretch>
        </p:blipFill>
        <p:spPr>
          <a:xfrm>
            <a:off x="4039350" y="2006250"/>
            <a:ext cx="4952251" cy="297372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Feature Importances</a:t>
            </a:r>
            <a:endParaRPr/>
          </a:p>
        </p:txBody>
      </p:sp>
      <p:sp>
        <p:nvSpPr>
          <p:cNvPr id="188" name="Google Shape;188;p28"/>
          <p:cNvSpPr txBox="1"/>
          <p:nvPr>
            <p:ph idx="1" type="body"/>
          </p:nvPr>
        </p:nvSpPr>
        <p:spPr>
          <a:xfrm>
            <a:off x="729450" y="2078875"/>
            <a:ext cx="33981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 most important predictor for all response variables was if the patient was medicated for Parkinson’s.</a:t>
            </a:r>
            <a:endParaRPr/>
          </a:p>
          <a:p>
            <a:pPr indent="-311150" lvl="0" marL="457200" rtl="0" algn="l">
              <a:spcBef>
                <a:spcPts val="0"/>
              </a:spcBef>
              <a:spcAft>
                <a:spcPts val="0"/>
              </a:spcAft>
              <a:buSzPts val="1300"/>
              <a:buChar char="●"/>
            </a:pPr>
            <a:r>
              <a:rPr lang="en-GB"/>
              <a:t>* Not shown on the right because of scale.</a:t>
            </a:r>
            <a:endParaRPr/>
          </a:p>
        </p:txBody>
      </p:sp>
      <p:pic>
        <p:nvPicPr>
          <p:cNvPr id="189" name="Google Shape;189;p28"/>
          <p:cNvPicPr preferRelativeResize="0"/>
          <p:nvPr/>
        </p:nvPicPr>
        <p:blipFill>
          <a:blip r:embed="rId3">
            <a:alphaModFix/>
          </a:blip>
          <a:stretch>
            <a:fillRect/>
          </a:stretch>
        </p:blipFill>
        <p:spPr>
          <a:xfrm>
            <a:off x="4304475" y="2041425"/>
            <a:ext cx="4711652" cy="22985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5" name="Google Shape;195;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29"/>
          <p:cNvPicPr preferRelativeResize="0"/>
          <p:nvPr/>
        </p:nvPicPr>
        <p:blipFill>
          <a:blip r:embed="rId3">
            <a:alphaModFix/>
          </a:blip>
          <a:stretch>
            <a:fillRect/>
          </a:stretch>
        </p:blipFill>
        <p:spPr>
          <a:xfrm>
            <a:off x="1800" y="957361"/>
            <a:ext cx="9144001" cy="418612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2" name="Google Shape;202;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30"/>
          <p:cNvPicPr preferRelativeResize="0"/>
          <p:nvPr/>
        </p:nvPicPr>
        <p:blipFill>
          <a:blip r:embed="rId3">
            <a:alphaModFix/>
          </a:blip>
          <a:stretch>
            <a:fillRect/>
          </a:stretch>
        </p:blipFill>
        <p:spPr>
          <a:xfrm>
            <a:off x="1800" y="946644"/>
            <a:ext cx="9144000" cy="41968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Time Split and PCA Approach</a:t>
            </a:r>
            <a:endParaRPr/>
          </a:p>
        </p:txBody>
      </p:sp>
      <p:sp>
        <p:nvSpPr>
          <p:cNvPr id="209" name="Google Shape;209;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 UPDRS values were listed by month per patient, therefore we also built models attempting to predict each patient’s progression month to month</a:t>
            </a:r>
            <a:endParaRPr/>
          </a:p>
          <a:p>
            <a:pPr indent="-311150" lvl="0" marL="457200" rtl="0" algn="l">
              <a:spcBef>
                <a:spcPts val="0"/>
              </a:spcBef>
              <a:spcAft>
                <a:spcPts val="0"/>
              </a:spcAft>
              <a:buSzPts val="1300"/>
              <a:buChar char="❏"/>
            </a:pPr>
            <a:r>
              <a:rPr lang="en-GB"/>
              <a:t>We split the train and test data based upon time. The first 80% of each patient’s visits was in the training set and the last 20% of the patient’s visits were used for the test set</a:t>
            </a:r>
            <a:endParaRPr/>
          </a:p>
          <a:p>
            <a:pPr indent="-311150" lvl="0" marL="457200" rtl="0" algn="l">
              <a:spcBef>
                <a:spcPts val="0"/>
              </a:spcBef>
              <a:spcAft>
                <a:spcPts val="0"/>
              </a:spcAft>
              <a:buSzPts val="1300"/>
              <a:buChar char="❏"/>
            </a:pPr>
            <a:r>
              <a:rPr lang="en-GB"/>
              <a:t>Dimensionality Reduction was performed using PCA - reducing the number of predictors to 500.</a:t>
            </a:r>
            <a:endParaRPr/>
          </a:p>
          <a:p>
            <a:pPr indent="-311150" lvl="0" marL="457200" rtl="0" algn="l">
              <a:spcBef>
                <a:spcPts val="0"/>
              </a:spcBef>
              <a:spcAft>
                <a:spcPts val="0"/>
              </a:spcAft>
              <a:buSzPts val="1300"/>
              <a:buChar char="❏"/>
            </a:pPr>
            <a:r>
              <a:rPr lang="en-GB"/>
              <a:t>New predictors were added including the month number since the patient was first studied and the first visit UPDRS values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Parkinson’s</a:t>
            </a:r>
            <a:endParaRPr/>
          </a:p>
        </p:txBody>
      </p:sp>
      <p:sp>
        <p:nvSpPr>
          <p:cNvPr id="93" name="Google Shape;93;p14"/>
          <p:cNvSpPr txBox="1"/>
          <p:nvPr>
            <p:ph idx="1" type="body"/>
          </p:nvPr>
        </p:nvSpPr>
        <p:spPr>
          <a:xfrm>
            <a:off x="729325" y="2078875"/>
            <a:ext cx="37743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GB"/>
              <a:t>Parkinson's disease is a neurodegenerative disorder that affects the central nervous system.</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GB"/>
              <a:t>Characterized by the gradual loss of dopamine-producing cells in a region of the brain called the substantia nigra, leading to the impairment of motor functions.</a:t>
            </a:r>
            <a:endParaRPr/>
          </a:p>
        </p:txBody>
      </p:sp>
      <p:sp>
        <p:nvSpPr>
          <p:cNvPr id="94" name="Google Shape;94;p14"/>
          <p:cNvSpPr txBox="1"/>
          <p:nvPr>
            <p:ph idx="2" type="body"/>
          </p:nvPr>
        </p:nvSpPr>
        <p:spPr>
          <a:xfrm>
            <a:off x="4643600" y="2078875"/>
            <a:ext cx="3774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A</a:t>
            </a:r>
            <a:r>
              <a:rPr lang="en-GB"/>
              <a:t>n estimated 60,000 Americans are diagnosed with Parkinson's disease each year.</a:t>
            </a:r>
            <a:endParaRPr/>
          </a:p>
          <a:p>
            <a:pPr indent="-311150" lvl="0" marL="457200" rtl="0" algn="l">
              <a:spcBef>
                <a:spcPts val="0"/>
              </a:spcBef>
              <a:spcAft>
                <a:spcPts val="0"/>
              </a:spcAft>
              <a:buSzPts val="1300"/>
              <a:buChar char="❏"/>
            </a:pPr>
            <a:r>
              <a:rPr lang="en-GB"/>
              <a:t>Parkinson's disease is most commonly diagnosed in people over the age of 60, but it can also affect younger people.</a:t>
            </a:r>
            <a:endParaRPr/>
          </a:p>
          <a:p>
            <a:pPr indent="-311150" lvl="0" marL="457200" rtl="0" algn="l">
              <a:spcBef>
                <a:spcPts val="0"/>
              </a:spcBef>
              <a:spcAft>
                <a:spcPts val="0"/>
              </a:spcAft>
              <a:buSzPts val="1300"/>
              <a:buChar char="❏"/>
            </a:pPr>
            <a:r>
              <a:rPr lang="en-GB"/>
              <a:t>The annual direct and indirect costs of Parkinson's disease in the United States are estimated to be $52 billion.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Best Time Split Model</a:t>
            </a:r>
            <a:endParaRPr/>
          </a:p>
        </p:txBody>
      </p:sp>
      <p:sp>
        <p:nvSpPr>
          <p:cNvPr id="215" name="Google Shape;215;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Ridge Regression was the highest performing Time Split Model </a:t>
            </a:r>
            <a:endParaRPr/>
          </a:p>
          <a:p>
            <a:pPr indent="-311150" lvl="0" marL="457200" rtl="0" algn="l">
              <a:spcBef>
                <a:spcPts val="0"/>
              </a:spcBef>
              <a:spcAft>
                <a:spcPts val="0"/>
              </a:spcAft>
              <a:buSzPts val="1300"/>
              <a:buChar char="❏"/>
            </a:pPr>
            <a:r>
              <a:rPr lang="en-GB"/>
              <a:t>Still, the predictive performance was not very strong</a:t>
            </a:r>
            <a:endParaRPr/>
          </a:p>
        </p:txBody>
      </p:sp>
      <p:pic>
        <p:nvPicPr>
          <p:cNvPr id="216" name="Google Shape;216;p32"/>
          <p:cNvPicPr preferRelativeResize="0"/>
          <p:nvPr/>
        </p:nvPicPr>
        <p:blipFill>
          <a:blip r:embed="rId3">
            <a:alphaModFix/>
          </a:blip>
          <a:stretch>
            <a:fillRect/>
          </a:stretch>
        </p:blipFill>
        <p:spPr>
          <a:xfrm>
            <a:off x="729450" y="3101100"/>
            <a:ext cx="2172800" cy="747625"/>
          </a:xfrm>
          <a:prstGeom prst="rect">
            <a:avLst/>
          </a:prstGeom>
          <a:noFill/>
          <a:ln>
            <a:noFill/>
          </a:ln>
        </p:spPr>
      </p:pic>
      <p:pic>
        <p:nvPicPr>
          <p:cNvPr id="217" name="Google Shape;217;p32"/>
          <p:cNvPicPr preferRelativeResize="0"/>
          <p:nvPr/>
        </p:nvPicPr>
        <p:blipFill>
          <a:blip r:embed="rId4">
            <a:alphaModFix/>
          </a:blip>
          <a:stretch>
            <a:fillRect/>
          </a:stretch>
        </p:blipFill>
        <p:spPr>
          <a:xfrm>
            <a:off x="3036100" y="3083813"/>
            <a:ext cx="1741800" cy="782200"/>
          </a:xfrm>
          <a:prstGeom prst="rect">
            <a:avLst/>
          </a:prstGeom>
          <a:noFill/>
          <a:ln>
            <a:noFill/>
          </a:ln>
        </p:spPr>
      </p:pic>
      <p:pic>
        <p:nvPicPr>
          <p:cNvPr id="218" name="Google Shape;218;p32"/>
          <p:cNvPicPr preferRelativeResize="0"/>
          <p:nvPr/>
        </p:nvPicPr>
        <p:blipFill>
          <a:blip r:embed="rId5">
            <a:alphaModFix/>
          </a:blip>
          <a:stretch>
            <a:fillRect/>
          </a:stretch>
        </p:blipFill>
        <p:spPr>
          <a:xfrm>
            <a:off x="4911750" y="3073887"/>
            <a:ext cx="1741800" cy="802039"/>
          </a:xfrm>
          <a:prstGeom prst="rect">
            <a:avLst/>
          </a:prstGeom>
          <a:noFill/>
          <a:ln>
            <a:noFill/>
          </a:ln>
        </p:spPr>
      </p:pic>
      <p:pic>
        <p:nvPicPr>
          <p:cNvPr id="219" name="Google Shape;219;p32"/>
          <p:cNvPicPr preferRelativeResize="0"/>
          <p:nvPr/>
        </p:nvPicPr>
        <p:blipFill>
          <a:blip r:embed="rId6">
            <a:alphaModFix/>
          </a:blip>
          <a:stretch>
            <a:fillRect/>
          </a:stretch>
        </p:blipFill>
        <p:spPr>
          <a:xfrm>
            <a:off x="6851700" y="3091400"/>
            <a:ext cx="1776318" cy="782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Time Split Model v.s Just Peptides and Proteins Model</a:t>
            </a:r>
            <a:endParaRPr/>
          </a:p>
        </p:txBody>
      </p:sp>
      <p:sp>
        <p:nvSpPr>
          <p:cNvPr id="225" name="Google Shape;225;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Overall, the best model accounting for the timing of patient visits (Ridge Regression) outperformed the best model trained on only Proteins and Peptides (Extra Trees Regression)</a:t>
            </a:r>
            <a:endParaRPr/>
          </a:p>
          <a:p>
            <a:pPr indent="-311150" lvl="0" marL="457200" rtl="0" algn="l">
              <a:spcBef>
                <a:spcPts val="0"/>
              </a:spcBef>
              <a:spcAft>
                <a:spcPts val="0"/>
              </a:spcAft>
              <a:buSzPts val="1300"/>
              <a:buChar char="❏"/>
            </a:pPr>
            <a:r>
              <a:rPr lang="en-GB"/>
              <a:t>The only statistic the Proteins and Peptides alone model outperformed the Time Split model was the SMAPE of UPDRS-4.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4"/>
          <p:cNvPicPr preferRelativeResize="0"/>
          <p:nvPr/>
        </p:nvPicPr>
        <p:blipFill>
          <a:blip r:embed="rId3">
            <a:alphaModFix/>
          </a:blip>
          <a:stretch>
            <a:fillRect/>
          </a:stretch>
        </p:blipFill>
        <p:spPr>
          <a:xfrm>
            <a:off x="831950" y="516633"/>
            <a:ext cx="7480100" cy="462686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5"/>
          <p:cNvPicPr preferRelativeResize="0"/>
          <p:nvPr/>
        </p:nvPicPr>
        <p:blipFill>
          <a:blip r:embed="rId3">
            <a:alphaModFix/>
          </a:blip>
          <a:stretch>
            <a:fillRect/>
          </a:stretch>
        </p:blipFill>
        <p:spPr>
          <a:xfrm>
            <a:off x="832817" y="517700"/>
            <a:ext cx="7478371" cy="46258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241" name="Google Shape;241;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 abundance of proteins and peptides contained in cerebrospinal fluid are not perfect predictors of the progression of Parkinson’s disease, but there is enough relevant variance to give some indication.</a:t>
            </a:r>
            <a:endParaRPr/>
          </a:p>
          <a:p>
            <a:pPr indent="-311150" lvl="0" marL="457200" rtl="0" algn="l">
              <a:spcBef>
                <a:spcPts val="0"/>
              </a:spcBef>
              <a:spcAft>
                <a:spcPts val="0"/>
              </a:spcAft>
              <a:buSzPts val="1300"/>
              <a:buChar char="❏"/>
            </a:pPr>
            <a:r>
              <a:rPr lang="en-GB"/>
              <a:t>We hope that in the future this type of predictive analysis can help treat/catch Parkinson’s disease in order to better treat 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Description</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1200"/>
              </a:spcBef>
              <a:spcAft>
                <a:spcPts val="0"/>
              </a:spcAft>
              <a:buSzPts val="1300"/>
              <a:buChar char="❏"/>
            </a:pPr>
            <a:r>
              <a:rPr lang="en-GB"/>
              <a:t>The goal of this study is to develop a predictive model for Parkinson's Disease Progression by analyzing protein abundance data.   </a:t>
            </a:r>
            <a:endParaRPr/>
          </a:p>
          <a:p>
            <a:pPr indent="-311150" lvl="0" marL="457200" rtl="0" algn="l">
              <a:lnSpc>
                <a:spcPct val="150000"/>
              </a:lnSpc>
              <a:spcBef>
                <a:spcPts val="0"/>
              </a:spcBef>
              <a:spcAft>
                <a:spcPts val="0"/>
              </a:spcAft>
              <a:buSzPts val="1300"/>
              <a:buChar char="❏"/>
            </a:pPr>
            <a:r>
              <a:rPr lang="en-GB"/>
              <a:t>The data collected is a large dataset consisting of protein and </a:t>
            </a:r>
            <a:r>
              <a:rPr lang="en-GB"/>
              <a:t>peptide</a:t>
            </a:r>
            <a:r>
              <a:rPr lang="en-GB"/>
              <a:t> abundance values from cerebrospinal fluid (CSF) samples of hundreds of Parkinson's disease patients.</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650" y="1323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S</a:t>
            </a:r>
            <a:r>
              <a:rPr lang="en-GB"/>
              <a:t>ources </a:t>
            </a:r>
            <a:endParaRPr/>
          </a:p>
        </p:txBody>
      </p:sp>
      <p:sp>
        <p:nvSpPr>
          <p:cNvPr id="106" name="Google Shape;106;p16"/>
          <p:cNvSpPr txBox="1"/>
          <p:nvPr>
            <p:ph idx="1" type="body"/>
          </p:nvPr>
        </p:nvSpPr>
        <p:spPr>
          <a:xfrm>
            <a:off x="245550" y="1784475"/>
            <a:ext cx="9081300" cy="3359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 data was retrieved from Kaggle: </a:t>
            </a:r>
            <a:r>
              <a:rPr lang="en-GB" u="sng">
                <a:hlinkClick r:id="rId3"/>
              </a:rPr>
              <a:t>https://www.kaggle.com/competitions/amp-parkinsons-disease-progression-prediction</a:t>
            </a:r>
            <a:r>
              <a:rPr lang="en-GB"/>
              <a:t> </a:t>
            </a:r>
            <a:endParaRPr/>
          </a:p>
        </p:txBody>
      </p:sp>
      <p:pic>
        <p:nvPicPr>
          <p:cNvPr id="107" name="Google Shape;107;p16"/>
          <p:cNvPicPr preferRelativeResize="0"/>
          <p:nvPr/>
        </p:nvPicPr>
        <p:blipFill>
          <a:blip r:embed="rId4">
            <a:alphaModFix/>
          </a:blip>
          <a:stretch>
            <a:fillRect/>
          </a:stretch>
        </p:blipFill>
        <p:spPr>
          <a:xfrm>
            <a:off x="2353738" y="3451300"/>
            <a:ext cx="4436549" cy="1404575"/>
          </a:xfrm>
          <a:prstGeom prst="rect">
            <a:avLst/>
          </a:prstGeom>
          <a:noFill/>
          <a:ln>
            <a:noFill/>
          </a:ln>
        </p:spPr>
      </p:pic>
      <p:pic>
        <p:nvPicPr>
          <p:cNvPr id="108" name="Google Shape;108;p16"/>
          <p:cNvPicPr preferRelativeResize="0"/>
          <p:nvPr/>
        </p:nvPicPr>
        <p:blipFill>
          <a:blip r:embed="rId5">
            <a:alphaModFix/>
          </a:blip>
          <a:stretch>
            <a:fillRect/>
          </a:stretch>
        </p:blipFill>
        <p:spPr>
          <a:xfrm>
            <a:off x="2395088" y="2356225"/>
            <a:ext cx="4353826" cy="1095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Summary of the Predictors and Response</a:t>
            </a:r>
            <a:endParaRPr/>
          </a:p>
        </p:txBody>
      </p:sp>
      <p:sp>
        <p:nvSpPr>
          <p:cNvPr id="114" name="Google Shape;114;p17"/>
          <p:cNvSpPr txBox="1"/>
          <p:nvPr>
            <p:ph idx="1" type="body"/>
          </p:nvPr>
        </p:nvSpPr>
        <p:spPr>
          <a:xfrm>
            <a:off x="729450" y="1814475"/>
            <a:ext cx="7538100" cy="27591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GB" sz="1100"/>
              <a:t>Predictors</a:t>
            </a:r>
            <a:r>
              <a:rPr lang="en-GB" sz="1100"/>
              <a:t>:</a:t>
            </a:r>
            <a:endParaRPr sz="1100"/>
          </a:p>
          <a:p>
            <a:pPr indent="0" lvl="0" marL="0" rtl="0" algn="l">
              <a:lnSpc>
                <a:spcPct val="90000"/>
              </a:lnSpc>
              <a:spcBef>
                <a:spcPts val="1000"/>
              </a:spcBef>
              <a:spcAft>
                <a:spcPts val="0"/>
              </a:spcAft>
              <a:buNone/>
            </a:pPr>
            <a:r>
              <a:rPr lang="en-GB" sz="1100"/>
              <a:t>patient_id: An ID code for the patient.</a:t>
            </a:r>
            <a:endParaRPr sz="1100"/>
          </a:p>
          <a:p>
            <a:pPr indent="0" lvl="0" marL="0" rtl="0" algn="l">
              <a:lnSpc>
                <a:spcPct val="90000"/>
              </a:lnSpc>
              <a:spcBef>
                <a:spcPts val="1000"/>
              </a:spcBef>
              <a:spcAft>
                <a:spcPts val="0"/>
              </a:spcAft>
              <a:buNone/>
            </a:pPr>
            <a:r>
              <a:rPr lang="en-GB" sz="1100"/>
              <a:t>visit_month: The month of the visit, relative to the first visit by the patient.</a:t>
            </a:r>
            <a:endParaRPr sz="1100"/>
          </a:p>
          <a:p>
            <a:pPr indent="0" lvl="0" marL="0" rtl="0" algn="l">
              <a:lnSpc>
                <a:spcPct val="90000"/>
              </a:lnSpc>
              <a:spcBef>
                <a:spcPts val="1000"/>
              </a:spcBef>
              <a:spcAft>
                <a:spcPts val="0"/>
              </a:spcAft>
              <a:buNone/>
            </a:pPr>
            <a:r>
              <a:rPr lang="en-GB" sz="1100"/>
              <a:t>UniProt : The UniProt ID code for the associated protein</a:t>
            </a:r>
            <a:endParaRPr sz="1100"/>
          </a:p>
          <a:p>
            <a:pPr indent="0" lvl="0" marL="0" rtl="0" algn="l">
              <a:lnSpc>
                <a:spcPct val="90000"/>
              </a:lnSpc>
              <a:spcBef>
                <a:spcPts val="1000"/>
              </a:spcBef>
              <a:spcAft>
                <a:spcPts val="0"/>
              </a:spcAft>
              <a:buNone/>
            </a:pPr>
            <a:r>
              <a:rPr lang="en-GB" sz="1100"/>
              <a:t>Peptide : The sequence of amino acids included in the peptide</a:t>
            </a:r>
            <a:endParaRPr sz="1100"/>
          </a:p>
          <a:p>
            <a:pPr indent="0" lvl="0" marL="0" rtl="0" algn="l">
              <a:lnSpc>
                <a:spcPct val="90000"/>
              </a:lnSpc>
              <a:spcBef>
                <a:spcPts val="1000"/>
              </a:spcBef>
              <a:spcAft>
                <a:spcPts val="0"/>
              </a:spcAft>
              <a:buNone/>
            </a:pPr>
            <a:r>
              <a:rPr lang="en-GB" sz="1100"/>
              <a:t>PeptideAbundance: The frequency of the amino acid in the sample.</a:t>
            </a:r>
            <a:endParaRPr sz="1100"/>
          </a:p>
          <a:p>
            <a:pPr indent="0" lvl="0" marL="0" rtl="0" algn="l">
              <a:lnSpc>
                <a:spcPct val="90000"/>
              </a:lnSpc>
              <a:spcBef>
                <a:spcPts val="1000"/>
              </a:spcBef>
              <a:spcAft>
                <a:spcPts val="0"/>
              </a:spcAft>
              <a:buNone/>
            </a:pPr>
            <a:r>
              <a:rPr lang="en-GB" sz="1100"/>
              <a:t>Clinical_state_on_medication: Whether or not the patient was taking medication</a:t>
            </a:r>
            <a:endParaRPr sz="1100"/>
          </a:p>
          <a:p>
            <a:pPr indent="0" lvl="0" marL="0" rtl="0" algn="l">
              <a:lnSpc>
                <a:spcPct val="90000"/>
              </a:lnSpc>
              <a:spcBef>
                <a:spcPts val="1000"/>
              </a:spcBef>
              <a:spcAft>
                <a:spcPts val="0"/>
              </a:spcAft>
              <a:buNone/>
            </a:pPr>
            <a:r>
              <a:rPr lang="en-GB" sz="1100"/>
              <a:t>NPX:  normalized measure of protein expression frequency in a sample</a:t>
            </a:r>
            <a:endParaRPr sz="1100"/>
          </a:p>
          <a:p>
            <a:pPr indent="0" lvl="0" marL="0" rtl="0" algn="l">
              <a:spcBef>
                <a:spcPts val="0"/>
              </a:spcBef>
              <a:spcAft>
                <a:spcPts val="0"/>
              </a:spcAft>
              <a:buNone/>
            </a:pPr>
            <a:r>
              <a:t/>
            </a:r>
            <a:endParaRPr sz="1100"/>
          </a:p>
          <a:p>
            <a:pPr indent="0" lvl="0" marL="0" rtl="0" algn="l">
              <a:lnSpc>
                <a:spcPct val="90000"/>
              </a:lnSpc>
              <a:spcBef>
                <a:spcPts val="1200"/>
              </a:spcBef>
              <a:spcAft>
                <a:spcPts val="0"/>
              </a:spcAft>
              <a:buNone/>
            </a:pPr>
            <a:r>
              <a:rPr b="1" lang="en-GB" sz="1100"/>
              <a:t>Response</a:t>
            </a:r>
            <a:r>
              <a:rPr lang="en-GB" sz="1100"/>
              <a:t>:</a:t>
            </a:r>
            <a:endParaRPr sz="1100"/>
          </a:p>
          <a:p>
            <a:pPr indent="0" lvl="0" marL="0" rtl="0" algn="l">
              <a:lnSpc>
                <a:spcPct val="90000"/>
              </a:lnSpc>
              <a:spcBef>
                <a:spcPts val="1000"/>
              </a:spcBef>
              <a:spcAft>
                <a:spcPts val="0"/>
              </a:spcAft>
              <a:buNone/>
            </a:pPr>
            <a:r>
              <a:rPr lang="en-GB" sz="1100"/>
              <a:t>updrs_[1-4]: rating score of the patient's symptoms for a particular category (N) of the Unified Parkinson's Disease Rating Scale.</a:t>
            </a:r>
            <a:endParaRPr sz="1100"/>
          </a:p>
          <a:p>
            <a:pPr indent="0" lvl="0" marL="0" rtl="0" algn="l">
              <a:spcBef>
                <a:spcPts val="0"/>
              </a:spcBef>
              <a:spcAft>
                <a:spcPts val="1200"/>
              </a:spcAft>
              <a:buNone/>
            </a:pPr>
            <a:r>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Data Pre-processing and Transformation</a:t>
            </a:r>
            <a:endParaRPr/>
          </a:p>
        </p:txBody>
      </p:sp>
      <p:sp>
        <p:nvSpPr>
          <p:cNvPr id="120" name="Google Shape;120;p18"/>
          <p:cNvSpPr txBox="1"/>
          <p:nvPr>
            <p:ph idx="1" type="body"/>
          </p:nvPr>
        </p:nvSpPr>
        <p:spPr>
          <a:xfrm>
            <a:off x="729450" y="1799675"/>
            <a:ext cx="4867800" cy="3215400"/>
          </a:xfrm>
          <a:prstGeom prst="rect">
            <a:avLst/>
          </a:prstGeom>
        </p:spPr>
        <p:txBody>
          <a:bodyPr anchorCtr="0" anchor="t" bIns="91425" lIns="91425" spcFirstLastPara="1" rIns="91425" wrap="square" tIns="91425">
            <a:noAutofit/>
          </a:bodyPr>
          <a:lstStyle/>
          <a:p>
            <a:pPr indent="-298450" lvl="0" marL="457200" rtl="0" algn="l">
              <a:lnSpc>
                <a:spcPct val="180000"/>
              </a:lnSpc>
              <a:spcBef>
                <a:spcPts val="1000"/>
              </a:spcBef>
              <a:spcAft>
                <a:spcPts val="0"/>
              </a:spcAft>
              <a:buSzPts val="1100"/>
              <a:buChar char="❏"/>
            </a:pPr>
            <a:r>
              <a:rPr lang="en-GB" sz="1100"/>
              <a:t>Merged protein, peptide, and clinical datasets before preprocessing</a:t>
            </a:r>
            <a:endParaRPr sz="1100"/>
          </a:p>
          <a:p>
            <a:pPr indent="-298450" lvl="0" marL="457200" rtl="0" algn="l">
              <a:lnSpc>
                <a:spcPct val="180000"/>
              </a:lnSpc>
              <a:spcBef>
                <a:spcPts val="0"/>
              </a:spcBef>
              <a:spcAft>
                <a:spcPts val="0"/>
              </a:spcAft>
              <a:buSzPts val="1100"/>
              <a:buChar char="❏"/>
            </a:pPr>
            <a:r>
              <a:rPr lang="en-GB" sz="1100"/>
              <a:t>Aggregated protein and peptide data by visit_id and calculated the mean value for each protein and peptide in that visit</a:t>
            </a:r>
            <a:endParaRPr sz="1100"/>
          </a:p>
          <a:p>
            <a:pPr indent="-298450" lvl="0" marL="457200" rtl="0" algn="l">
              <a:lnSpc>
                <a:spcPct val="180000"/>
              </a:lnSpc>
              <a:spcBef>
                <a:spcPts val="0"/>
              </a:spcBef>
              <a:spcAft>
                <a:spcPts val="0"/>
              </a:spcAft>
              <a:buSzPts val="1100"/>
              <a:buChar char="❏"/>
            </a:pPr>
            <a:r>
              <a:rPr lang="en-GB" sz="1100"/>
              <a:t>Scaled the predictors data using StandardScaler from the sklearn.preprocessing library</a:t>
            </a:r>
            <a:endParaRPr sz="1100"/>
          </a:p>
          <a:p>
            <a:pPr indent="-298450" lvl="0" marL="457200" rtl="0" algn="l">
              <a:lnSpc>
                <a:spcPct val="180000"/>
              </a:lnSpc>
              <a:spcBef>
                <a:spcPts val="0"/>
              </a:spcBef>
              <a:spcAft>
                <a:spcPts val="0"/>
              </a:spcAft>
              <a:buSzPts val="1100"/>
              <a:buChar char="❏"/>
            </a:pPr>
            <a:r>
              <a:rPr lang="en-GB" sz="1100"/>
              <a:t>Checked for missing values and used KNN imputation method from the fancyimpute library with k=3 to fill in the missing values</a:t>
            </a:r>
            <a:endParaRPr sz="1100"/>
          </a:p>
          <a:p>
            <a:pPr indent="-298450" lvl="0" marL="457200" rtl="0" algn="l">
              <a:lnSpc>
                <a:spcPct val="180000"/>
              </a:lnSpc>
              <a:spcBef>
                <a:spcPts val="0"/>
              </a:spcBef>
              <a:spcAft>
                <a:spcPts val="0"/>
              </a:spcAft>
              <a:buSzPts val="1100"/>
              <a:buChar char="❏"/>
            </a:pPr>
            <a:r>
              <a:rPr lang="en-GB" sz="1100"/>
              <a:t>Applied PCA to reduce data dimensionality and choose important features, our data contained over 1200 features </a:t>
            </a:r>
            <a:endParaRPr sz="1100"/>
          </a:p>
          <a:p>
            <a:pPr indent="-298450" lvl="0" marL="457200" rtl="0" algn="l">
              <a:lnSpc>
                <a:spcPct val="180000"/>
              </a:lnSpc>
              <a:spcBef>
                <a:spcPts val="0"/>
              </a:spcBef>
              <a:spcAft>
                <a:spcPts val="0"/>
              </a:spcAft>
              <a:buSzPts val="1100"/>
              <a:buChar char="❏"/>
            </a:pPr>
            <a:r>
              <a:rPr lang="en-GB" sz="1100"/>
              <a:t>Reduced the data to 400 features after PCA</a:t>
            </a:r>
            <a:endParaRPr sz="1100"/>
          </a:p>
          <a:p>
            <a:pPr indent="0" lvl="0" marL="457200" rtl="0" algn="l">
              <a:lnSpc>
                <a:spcPct val="180000"/>
              </a:lnSpc>
              <a:spcBef>
                <a:spcPts val="1000"/>
              </a:spcBef>
              <a:spcAft>
                <a:spcPts val="0"/>
              </a:spcAft>
              <a:buSzPts val="275"/>
              <a:buNone/>
            </a:pPr>
            <a:r>
              <a:t/>
            </a:r>
            <a:endParaRPr sz="1100"/>
          </a:p>
          <a:p>
            <a:pPr indent="0" lvl="0" marL="457200" rtl="0" algn="l">
              <a:lnSpc>
                <a:spcPct val="130000"/>
              </a:lnSpc>
              <a:spcBef>
                <a:spcPts val="1200"/>
              </a:spcBef>
              <a:spcAft>
                <a:spcPts val="0"/>
              </a:spcAft>
              <a:buSzPts val="275"/>
              <a:buNone/>
            </a:pPr>
            <a:r>
              <a:t/>
            </a:r>
            <a:endParaRPr sz="1100"/>
          </a:p>
          <a:p>
            <a:pPr indent="-298450" lvl="0" marL="457200" rtl="0" algn="l">
              <a:lnSpc>
                <a:spcPct val="130000"/>
              </a:lnSpc>
              <a:spcBef>
                <a:spcPts val="1200"/>
              </a:spcBef>
              <a:spcAft>
                <a:spcPts val="0"/>
              </a:spcAft>
              <a:buSzPts val="1100"/>
              <a:buChar char="❏"/>
            </a:pPr>
            <a:r>
              <a:t/>
            </a:r>
            <a:endParaRPr sz="1100"/>
          </a:p>
          <a:p>
            <a:pPr indent="0" lvl="0" marL="457200" rtl="0" algn="l">
              <a:lnSpc>
                <a:spcPct val="95000"/>
              </a:lnSpc>
              <a:spcBef>
                <a:spcPts val="1200"/>
              </a:spcBef>
              <a:spcAft>
                <a:spcPts val="1200"/>
              </a:spcAft>
              <a:buSzPts val="275"/>
              <a:buNone/>
            </a:pPr>
            <a:r>
              <a:t/>
            </a:r>
            <a:endParaRPr sz="1100"/>
          </a:p>
        </p:txBody>
      </p:sp>
      <p:pic>
        <p:nvPicPr>
          <p:cNvPr id="121" name="Google Shape;121;p18"/>
          <p:cNvPicPr preferRelativeResize="0"/>
          <p:nvPr/>
        </p:nvPicPr>
        <p:blipFill>
          <a:blip r:embed="rId3">
            <a:alphaModFix/>
          </a:blip>
          <a:stretch>
            <a:fillRect/>
          </a:stretch>
        </p:blipFill>
        <p:spPr>
          <a:xfrm>
            <a:off x="6582352" y="2548450"/>
            <a:ext cx="2535674" cy="1826200"/>
          </a:xfrm>
          <a:prstGeom prst="rect">
            <a:avLst/>
          </a:prstGeom>
          <a:noFill/>
          <a:ln>
            <a:noFill/>
          </a:ln>
        </p:spPr>
      </p:pic>
      <p:pic>
        <p:nvPicPr>
          <p:cNvPr id="122" name="Google Shape;122;p18"/>
          <p:cNvPicPr preferRelativeResize="0"/>
          <p:nvPr/>
        </p:nvPicPr>
        <p:blipFill>
          <a:blip r:embed="rId4">
            <a:alphaModFix/>
          </a:blip>
          <a:stretch>
            <a:fillRect/>
          </a:stretch>
        </p:blipFill>
        <p:spPr>
          <a:xfrm>
            <a:off x="6791524" y="673150"/>
            <a:ext cx="2117325" cy="1826200"/>
          </a:xfrm>
          <a:prstGeom prst="rect">
            <a:avLst/>
          </a:prstGeom>
          <a:noFill/>
          <a:ln>
            <a:noFill/>
          </a:ln>
        </p:spPr>
      </p:pic>
      <p:pic>
        <p:nvPicPr>
          <p:cNvPr id="123" name="Google Shape;123;p18"/>
          <p:cNvPicPr preferRelativeResize="0"/>
          <p:nvPr/>
        </p:nvPicPr>
        <p:blipFill>
          <a:blip r:embed="rId5">
            <a:alphaModFix/>
          </a:blip>
          <a:stretch>
            <a:fillRect/>
          </a:stretch>
        </p:blipFill>
        <p:spPr>
          <a:xfrm>
            <a:off x="4327750" y="4301825"/>
            <a:ext cx="3021475" cy="841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Summary of the Final Cleaned-Up Dataset Used for  </a:t>
            </a:r>
            <a:endParaRPr/>
          </a:p>
          <a:p>
            <a:pPr indent="0" lvl="0" marL="0" rtl="0" algn="l">
              <a:spcBef>
                <a:spcPts val="0"/>
              </a:spcBef>
              <a:spcAft>
                <a:spcPts val="0"/>
              </a:spcAft>
              <a:buNone/>
            </a:pPr>
            <a:r>
              <a:rPr lang="en-GB"/>
              <a:t> Modeling</a:t>
            </a:r>
            <a:endParaRPr/>
          </a:p>
        </p:txBody>
      </p:sp>
      <p:sp>
        <p:nvSpPr>
          <p:cNvPr id="129" name="Google Shape;129;p19"/>
          <p:cNvSpPr txBox="1"/>
          <p:nvPr>
            <p:ph idx="1" type="body"/>
          </p:nvPr>
        </p:nvSpPr>
        <p:spPr>
          <a:xfrm>
            <a:off x="729450" y="2166875"/>
            <a:ext cx="7688700" cy="2173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GB" sz="1200">
                <a:highlight>
                  <a:srgbClr val="FFFFFF"/>
                </a:highlight>
              </a:rPr>
              <a:t>X_train shape: (499, 1196)</a:t>
            </a:r>
            <a:endParaRPr sz="1200">
              <a:highlight>
                <a:srgbClr val="FFFFFF"/>
              </a:highlight>
            </a:endParaRPr>
          </a:p>
          <a:p>
            <a:pPr indent="-304800" lvl="0" marL="457200" rtl="0" algn="l">
              <a:spcBef>
                <a:spcPts val="0"/>
              </a:spcBef>
              <a:spcAft>
                <a:spcPts val="0"/>
              </a:spcAft>
              <a:buSzPts val="1200"/>
              <a:buChar char="❏"/>
            </a:pPr>
            <a:r>
              <a:rPr lang="en-GB" sz="1200">
                <a:highlight>
                  <a:srgbClr val="FFFFFF"/>
                </a:highlight>
              </a:rPr>
              <a:t>X_test shape: (214, 1196)</a:t>
            </a:r>
            <a:endParaRPr sz="1200">
              <a:highlight>
                <a:srgbClr val="FFFFFF"/>
              </a:highlight>
            </a:endParaRPr>
          </a:p>
          <a:p>
            <a:pPr indent="-304800" lvl="0" marL="457200" rtl="0" algn="l">
              <a:spcBef>
                <a:spcPts val="0"/>
              </a:spcBef>
              <a:spcAft>
                <a:spcPts val="0"/>
              </a:spcAft>
              <a:buSzPts val="1200"/>
              <a:buChar char="❏"/>
            </a:pPr>
            <a:r>
              <a:rPr lang="en-GB" sz="1200">
                <a:highlight>
                  <a:srgbClr val="FFFFFF"/>
                </a:highlight>
              </a:rPr>
              <a:t>y_train shape: (499, )</a:t>
            </a:r>
            <a:endParaRPr sz="1200">
              <a:highlight>
                <a:srgbClr val="FFFFFF"/>
              </a:highlight>
            </a:endParaRPr>
          </a:p>
          <a:p>
            <a:pPr indent="-304800" lvl="0" marL="457200" rtl="0" algn="l">
              <a:spcBef>
                <a:spcPts val="0"/>
              </a:spcBef>
              <a:spcAft>
                <a:spcPts val="0"/>
              </a:spcAft>
              <a:buSzPts val="1200"/>
              <a:buChar char="❏"/>
            </a:pPr>
            <a:r>
              <a:rPr lang="en-GB" sz="1200">
                <a:highlight>
                  <a:srgbClr val="FFFFFF"/>
                </a:highlight>
              </a:rPr>
              <a:t>y_test shape: (214, )</a:t>
            </a:r>
            <a:endParaRPr sz="1200">
              <a:highlight>
                <a:srgbClr val="FFFFFF"/>
              </a:highlight>
            </a:endParaRPr>
          </a:p>
          <a:p>
            <a:pPr indent="-304800" lvl="1" marL="914400" rtl="0" algn="l">
              <a:spcBef>
                <a:spcPts val="0"/>
              </a:spcBef>
              <a:spcAft>
                <a:spcPts val="0"/>
              </a:spcAft>
              <a:buSzPts val="1200"/>
              <a:buChar char="❏"/>
            </a:pPr>
            <a:r>
              <a:rPr lang="en-GB" sz="1200">
                <a:highlight>
                  <a:srgbClr val="FFFFFF"/>
                </a:highlight>
              </a:rPr>
              <a:t>Y2, y3, y4 also used</a:t>
            </a:r>
            <a:endParaRPr sz="1200">
              <a:highlight>
                <a:srgbClr val="FFFFFF"/>
              </a:highlight>
            </a:endParaRPr>
          </a:p>
          <a:p>
            <a:pPr indent="-304800" lvl="0" marL="457200" rtl="0" algn="l">
              <a:lnSpc>
                <a:spcPct val="135714"/>
              </a:lnSpc>
              <a:spcBef>
                <a:spcPts val="0"/>
              </a:spcBef>
              <a:spcAft>
                <a:spcPts val="0"/>
              </a:spcAft>
              <a:buSzPts val="1200"/>
              <a:buChar char="❏"/>
            </a:pPr>
            <a:r>
              <a:rPr lang="en-GB" sz="1200">
                <a:highlight>
                  <a:srgbClr val="FFFFFE"/>
                </a:highlight>
              </a:rPr>
              <a:t>X_train_pca</a:t>
            </a:r>
            <a:r>
              <a:rPr lang="en-GB" sz="1200">
                <a:highlight>
                  <a:srgbClr val="FFFFFF"/>
                </a:highlight>
              </a:rPr>
              <a:t> shape: (499, 400)</a:t>
            </a:r>
            <a:endParaRPr sz="1200">
              <a:highlight>
                <a:srgbClr val="FFFFFF"/>
              </a:highlight>
            </a:endParaRPr>
          </a:p>
          <a:p>
            <a:pPr indent="-304800" lvl="0" marL="457200" rtl="0" algn="l">
              <a:lnSpc>
                <a:spcPct val="135714"/>
              </a:lnSpc>
              <a:spcBef>
                <a:spcPts val="0"/>
              </a:spcBef>
              <a:spcAft>
                <a:spcPts val="0"/>
              </a:spcAft>
              <a:buSzPts val="1200"/>
              <a:buChar char="❏"/>
            </a:pPr>
            <a:r>
              <a:rPr lang="en-GB" sz="1200">
                <a:highlight>
                  <a:srgbClr val="FFFFFE"/>
                </a:highlight>
              </a:rPr>
              <a:t>X_test_pca</a:t>
            </a:r>
            <a:r>
              <a:rPr lang="en-GB" sz="1200">
                <a:highlight>
                  <a:srgbClr val="FFFFFF"/>
                </a:highlight>
              </a:rPr>
              <a:t> shape: (214, 400)</a:t>
            </a:r>
            <a:endParaRPr sz="120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Initial Modeling Methods</a:t>
            </a:r>
            <a:endParaRPr/>
          </a:p>
        </p:txBody>
      </p:sp>
      <p:sp>
        <p:nvSpPr>
          <p:cNvPr id="135" name="Google Shape;135;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GB"/>
              <a:t>These models were created before we used PCA on the dataset.</a:t>
            </a:r>
            <a:endParaRPr/>
          </a:p>
          <a:p>
            <a:pPr indent="-311150" lvl="0" marL="457200" rtl="0" algn="l">
              <a:lnSpc>
                <a:spcPct val="150000"/>
              </a:lnSpc>
              <a:spcBef>
                <a:spcPts val="0"/>
              </a:spcBef>
              <a:spcAft>
                <a:spcPts val="0"/>
              </a:spcAft>
              <a:buSzPts val="1300"/>
              <a:buChar char="❏"/>
            </a:pPr>
            <a:r>
              <a:rPr lang="en-GB"/>
              <a:t>Used all proteins and peptides as predictors with a 70/30 random train/test split.</a:t>
            </a:r>
            <a:endParaRPr/>
          </a:p>
          <a:p>
            <a:pPr indent="-311150" lvl="0" marL="457200" rtl="0" algn="l">
              <a:lnSpc>
                <a:spcPct val="150000"/>
              </a:lnSpc>
              <a:spcBef>
                <a:spcPts val="0"/>
              </a:spcBef>
              <a:spcAft>
                <a:spcPts val="0"/>
              </a:spcAft>
              <a:buSzPts val="1300"/>
              <a:buChar char="❏"/>
            </a:pPr>
            <a:r>
              <a:rPr lang="en-GB"/>
              <a:t>Created a separate model for each response variable. </a:t>
            </a:r>
            <a:endParaRPr/>
          </a:p>
          <a:p>
            <a:pPr indent="-311150" lvl="0" marL="457200" rtl="0" algn="l">
              <a:lnSpc>
                <a:spcPct val="150000"/>
              </a:lnSpc>
              <a:spcBef>
                <a:spcPts val="0"/>
              </a:spcBef>
              <a:spcAft>
                <a:spcPts val="0"/>
              </a:spcAft>
              <a:buSzPts val="1300"/>
              <a:buChar char="❏"/>
            </a:pPr>
            <a:r>
              <a:rPr lang="en-GB"/>
              <a:t>We wanted to use models that allowed us to examine feature importance as one of the goals of the grant is understanding the relationship between these proteins and peptides and the progression of Parkinson’s disease.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SMAPE	</a:t>
            </a:r>
            <a:endParaRPr/>
          </a:p>
        </p:txBody>
      </p:sp>
      <p:sp>
        <p:nvSpPr>
          <p:cNvPr id="141" name="Google Shape;141;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GB"/>
              <a:t>This Kaggle competition uses SMAPE, or symmetric mean absolute percentage error, as the scoring metric.</a:t>
            </a:r>
            <a:endParaRPr/>
          </a:p>
          <a:p>
            <a:pPr indent="-311150" lvl="0" marL="457200" rtl="0" algn="l">
              <a:lnSpc>
                <a:spcPct val="150000"/>
              </a:lnSpc>
              <a:spcBef>
                <a:spcPts val="0"/>
              </a:spcBef>
              <a:spcAft>
                <a:spcPts val="0"/>
              </a:spcAft>
              <a:buSzPts val="1300"/>
              <a:buChar char="❏"/>
            </a:pPr>
            <a:r>
              <a:rPr lang="en-GB"/>
              <a:t>Generally used to measure accuracy in time series models.</a:t>
            </a:r>
            <a:endParaRPr/>
          </a:p>
          <a:p>
            <a:pPr indent="-311150" lvl="0" marL="457200" rtl="0" algn="l">
              <a:lnSpc>
                <a:spcPct val="150000"/>
              </a:lnSpc>
              <a:spcBef>
                <a:spcPts val="0"/>
              </a:spcBef>
              <a:spcAft>
                <a:spcPts val="0"/>
              </a:spcAft>
              <a:buSzPts val="1300"/>
              <a:buChar char="❏"/>
            </a:pPr>
            <a:r>
              <a:rPr lang="en-GB"/>
              <a:t>Currently in the competition, the teams on the top of the leaderboard are achieving mid to high 50s for their models.</a:t>
            </a:r>
            <a:endParaRPr/>
          </a:p>
          <a:p>
            <a:pPr indent="0" lvl="0" marL="457200" rtl="0" algn="l">
              <a:spcBef>
                <a:spcPts val="1200"/>
              </a:spcBef>
              <a:spcAft>
                <a:spcPts val="1200"/>
              </a:spcAft>
              <a:buNone/>
            </a:pPr>
            <a:r>
              <a:t/>
            </a:r>
            <a:endParaRPr/>
          </a:p>
        </p:txBody>
      </p:sp>
      <p:pic>
        <p:nvPicPr>
          <p:cNvPr id="142" name="Google Shape;142;p21"/>
          <p:cNvPicPr preferRelativeResize="0"/>
          <p:nvPr/>
        </p:nvPicPr>
        <p:blipFill>
          <a:blip r:embed="rId3">
            <a:alphaModFix/>
          </a:blip>
          <a:stretch>
            <a:fillRect/>
          </a:stretch>
        </p:blipFill>
        <p:spPr>
          <a:xfrm>
            <a:off x="3465250" y="790425"/>
            <a:ext cx="3742796" cy="1013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