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Nunito" pitchFamily="2" charset="77"/>
      <p:regular r:id="rId26"/>
      <p:bold r:id="rId27"/>
      <p:italic r:id="rId28"/>
      <p:boldItalic r:id="rId29"/>
    </p:embeddedFont>
    <p:embeddedFont>
      <p:font typeface="Raleway" pitchFamily="2" charset="77"/>
      <p:regular r:id="rId30"/>
      <p:bold r:id="rId31"/>
      <p:italic r:id="rId32"/>
      <p:boldItalic r:id="rId33"/>
    </p:embeddedFont>
    <p:embeddedFont>
      <p:font typeface="Raleway Medium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9113c4bd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9113c4bd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113c4bd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9113c4bd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9113c4bd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9113c4bd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57e209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57e209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113c4bd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113c4bd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9113c4bd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9113c4bd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9113c4bd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9113c4bd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9113c4bd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9113c4bd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9113c4bd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9113c4bd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9113c4bd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9113c4bd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9113c4bd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9113c4bd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9113c4bd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9113c4bd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9113c4bd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9113c4bd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9113c4bd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9113c4bd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9113c4bd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9113c4bd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9113c4bd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9113c4bd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9113c4bd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9113c4bd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9113c4bd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9113c4bd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vcap.com/post/chatgpt-has-accelerated-the-flywheel" TargetMode="External"/><Relationship Id="rId7" Type="http://schemas.openxmlformats.org/officeDocument/2006/relationships/hyperlink" Target="https://www.expressanalytics.com/sentiment-analysi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ocal.media/geeks/the-dangers-of-having-an-opinion-in-the-21st-century" TargetMode="External"/><Relationship Id="rId5" Type="http://schemas.openxmlformats.org/officeDocument/2006/relationships/hyperlink" Target="https://about.twitter.com/en/who-we-are/brand-toolkit" TargetMode="External"/><Relationship Id="rId4" Type="http://schemas.openxmlformats.org/officeDocument/2006/relationships/hyperlink" Target="https://www.kdnuggets.com/2021/06/create-deploy-sentiment-analysis-app-api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bdcc7010035" TargetMode="External"/><Relationship Id="rId7" Type="http://schemas.openxmlformats.org/officeDocument/2006/relationships/hyperlink" Target="https://medium.com/geekculture/what-nlp-library-you-should-use-for-your-sentimental-analysis-project-bef6b357a6d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what-is-sentiment-analysis/" TargetMode="External"/><Relationship Id="rId5" Type="http://schemas.openxmlformats.org/officeDocument/2006/relationships/hyperlink" Target="https://jmlr.org/papers/volume3/blei03a/blei03a.pdf" TargetMode="External"/><Relationship Id="rId4" Type="http://schemas.openxmlformats.org/officeDocument/2006/relationships/hyperlink" Target="https://www.kaggle.com/code/sanlian/twitter-sentiment-analysis-for-chatgp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ChatGPT Sentiment Analysis</a:t>
            </a:r>
            <a:endParaRPr sz="3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98952" y="37706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Team 1: Brian Monter, Eliza Punnoose, Mitch Breeden, Rock Chan </a:t>
            </a:r>
            <a:endParaRPr sz="122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Professor: Maryam Heidari</a:t>
            </a:r>
            <a:endParaRPr sz="122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AIT 526-002: Natural Language Processing</a:t>
            </a:r>
            <a:endParaRPr sz="122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George Mason University</a:t>
            </a:r>
            <a:endParaRPr sz="122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Summer 2023 </a:t>
            </a:r>
            <a:endParaRPr sz="162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238" y="2107650"/>
            <a:ext cx="2598525" cy="15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Word Cloud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642725" y="2010175"/>
            <a:ext cx="4507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Top words for Neutral and Negative Sentiment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Words that stand out: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Chat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Asked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Bad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People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Think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Write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These words indicate that the user had a neutral or negative experience when asking ChatGPT to perform certain tasks such as writing.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038" y="701450"/>
            <a:ext cx="3178825" cy="17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925" y="2667625"/>
            <a:ext cx="3221050" cy="1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Sentiment Label Frequencies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2080375"/>
            <a:ext cx="3546300" cy="22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Column plot that shows the frequency of each sentiment label in the data.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Users tend to have a more positive or neutral experience with ChatGPT.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25" y="1761325"/>
            <a:ext cx="3875925" cy="32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Sentiment by Date and Hour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729450" y="4287400"/>
            <a:ext cx="7688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6702" algn="l" rtl="0">
              <a:spcBef>
                <a:spcPts val="0"/>
              </a:spcBef>
              <a:spcAft>
                <a:spcPts val="0"/>
              </a:spcAft>
              <a:buSzPts val="915"/>
              <a:buFont typeface="Raleway"/>
              <a:buChar char="●"/>
            </a:pPr>
            <a:r>
              <a:rPr lang="en" sz="914">
                <a:latin typeface="Raleway"/>
                <a:ea typeface="Raleway"/>
                <a:cs typeface="Raleway"/>
                <a:sym typeface="Raleway"/>
              </a:rPr>
              <a:t>Boxplot for Sentiment score is scaled from -1 to 1. </a:t>
            </a:r>
            <a:endParaRPr sz="914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6702" algn="l" rtl="0">
              <a:spcBef>
                <a:spcPts val="0"/>
              </a:spcBef>
              <a:spcAft>
                <a:spcPts val="0"/>
              </a:spcAft>
              <a:buSzPts val="915"/>
              <a:buFont typeface="Raleway"/>
              <a:buChar char="●"/>
            </a:pPr>
            <a:r>
              <a:rPr lang="en" sz="914">
                <a:latin typeface="Raleway"/>
                <a:ea typeface="Raleway"/>
                <a:cs typeface="Raleway"/>
                <a:sym typeface="Raleway"/>
              </a:rPr>
              <a:t>The 50% mean is 0 to 0.5. The range of sentiment score is from 1 to -0.75.</a:t>
            </a:r>
            <a:endParaRPr sz="914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6702" algn="l" rtl="0">
              <a:spcBef>
                <a:spcPts val="0"/>
              </a:spcBef>
              <a:spcAft>
                <a:spcPts val="0"/>
              </a:spcAft>
              <a:buSzPts val="915"/>
              <a:buFont typeface="Raleway"/>
              <a:buChar char="●"/>
            </a:pPr>
            <a:r>
              <a:rPr lang="en" sz="914">
                <a:latin typeface="Raleway"/>
                <a:ea typeface="Raleway"/>
                <a:cs typeface="Raleway"/>
                <a:sym typeface="Raleway"/>
              </a:rPr>
              <a:t>Less people twitter on March 18 and 19 which is Saturday and Sunday. </a:t>
            </a:r>
            <a:endParaRPr sz="914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6702" algn="l" rtl="0">
              <a:spcBef>
                <a:spcPts val="0"/>
              </a:spcBef>
              <a:spcAft>
                <a:spcPts val="0"/>
              </a:spcAft>
              <a:buSzPts val="915"/>
              <a:buFont typeface="Raleway"/>
              <a:buChar char="●"/>
            </a:pPr>
            <a:r>
              <a:rPr lang="en" sz="914">
                <a:latin typeface="Raleway"/>
                <a:ea typeface="Raleway"/>
                <a:cs typeface="Raleway"/>
                <a:sym typeface="Raleway"/>
              </a:rPr>
              <a:t>More people twitter at 12:00pm each day.</a:t>
            </a:r>
            <a:endParaRPr sz="914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916" y="1696850"/>
            <a:ext cx="3680257" cy="24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775" y="1742500"/>
            <a:ext cx="2801086" cy="24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39200" cy="468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6993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No clear pattern.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Most liked and most retweeted tweets were identified as neutral tweets.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Tend to be more green (positive) tweets that were liked/retweeted compared to negative tweets.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1"/>
            <a:ext cx="4336375" cy="33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Vader vs Pattern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738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 Approach - Text data mining tool that has a text-processing component.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 Approach - Approach specifically attuned to social media text. 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75" y="1853849"/>
            <a:ext cx="4658825" cy="28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75" y="3623000"/>
            <a:ext cx="3944800" cy="14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Pattern vs. Vader - Between different approaches, identifying sentiment is different.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Pattern seemed to identify sentiment in a better way - manually going through examples.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initial sentiment to ChatGPT was positive or neutral for the most part during the time frame from March 18th, 2023 to March 21st, 2023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086" y="3182824"/>
            <a:ext cx="3333425" cy="17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References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ChatGPT Has Accelerated the Flywheel (tsvcap.com)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How to Create and Deploy a Simple Sentiment Analysis App via API - KDnuggets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About Twitter | Our logo, brand guidelines, and Tweet tools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The Dangers of Having an Opinion in the 21st Century | Geeks (vocal.media)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Sentiment Analysis | Sentiment Analysis Tools | Express Analytics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Taecharungroj, V. (2023, February 16). “What Can ChatGPT Do?” Analyzing Early Reactions to the Innovative AI Chatbot on Twitter. Big Data and Cognitive Computing; MDPI. </a:t>
            </a:r>
            <a:r>
              <a:rPr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https://doi.org/10.3390/bdcc7010035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ANIL. (2023, March 25). Twitter Sentiment Analysis for ChatGPT. Kaggle. </a:t>
            </a:r>
            <a:r>
              <a:rPr lang="en" sz="10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https://www.kaggle.com/code/sanlian/twitter-sentiment-analysis-for-chatgpt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Blei, D. M., Ng, A. Y., &amp; Jordan, M. I. (2003, January). </a:t>
            </a:r>
            <a:r>
              <a:rPr lang="en" sz="10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Latent dirichlet allocation - Journal of Machine Learning Research</a:t>
            </a: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Latent Dirichlet Allocation. </a:t>
            </a:r>
            <a:r>
              <a:rPr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https://jmlr.org/papers/volume3/blei03a/blei03a.pdf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GeeksforGeeks. (2023, April 6). </a:t>
            </a:r>
            <a:r>
              <a:rPr lang="en" sz="10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sentiment analysis?</a:t>
            </a: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GeeksforGeeks. </a:t>
            </a:r>
            <a:r>
              <a:rPr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https://www.geeksforgeeks.org/what-is-sentiment-analysis/ 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Sahagian, G. (2021, April 13). </a:t>
            </a:r>
            <a:r>
              <a:rPr lang="en" sz="10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NLP Library you should use for your sentimental analysis project</a:t>
            </a: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Medium. </a:t>
            </a:r>
            <a:r>
              <a:rPr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https://medium.com/geekculture/what-nlp-library-you-should-use-for-your-sentimental-analysis-project-bef6b357a6db 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7650" y="1309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Any Questions? </a:t>
            </a:r>
            <a:endParaRPr sz="5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851000" cy="2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Abstract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System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Results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Questions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070" y="2046675"/>
            <a:ext cx="3833250" cy="2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30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Throughout the paper we will consider various questions, the two main being;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approach is best for determining sentiment for a tweet?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initial sentiment surrounding ChatGPT on twitter based on the tweets in the specified range?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two approaches that were used to determine sentiment were the Pattern approach and the Vader approach.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Based on the beginning days of ChatGPT’s popularity, the initial sentiment shows it is useful, helpful, and here to stay!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69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What is ChatGPT?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How is ChatGPT viewed in the public eye?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What is Sentiment Analysis?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How can we use Sentiment Analysis on tweets related to ChatGPT?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23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Studies on tweets about ChatGPT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6706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“What Can ChatGPT Do?” Analyzing Early Reactions to the Innovative AI Chatbot on Twitter - Viriya Taecharungroj 2023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6706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■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Latent Dirichlet Allocation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6706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○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Twitter Sentiment Analysis for ChatGPT - ANIL 2023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6706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aleway"/>
              <a:buChar char="■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Sentiment Analysis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351" y="2925950"/>
            <a:ext cx="1931800" cy="19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Identify opinions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Sort these opinions into relevant categories 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Identify the negative and neutral opinions 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Determine the best sentiment analysis approach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13" y="2962900"/>
            <a:ext cx="2973174" cy="2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About 100,000 Tweets in English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All contain the word ChatGPT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Range: March 18th, 2023 to March 21st, 2023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Variables: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ID: unique tweet id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Date: date the tweet was sent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Username: username of the person who tweeted (masked for this data and non-real ids are generated)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Tweet: content of the tweet (tags and links deleted)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ReplyCount: number of replies to tweets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RetweetCount: number of retweets to tweets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LikeCount: number of likes to tweets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QuotesCount: number of quotes to tweets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050" y="1318650"/>
            <a:ext cx="4765000" cy="17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Packages: Pandas, NLTK, Numpy, Emoji, Textblob, Wordcloud, Preprocessor, and Matplotlib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Transformer-based Sentiment Analysis Model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Processed and cleaned the data - created columns and removed emoji’s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Preprocessed tweets into a cleaner version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Lowercase conversion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Punctuation removal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Handling of dots and spaces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Removal of words starting with certain characters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Hashtag processing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Character repetition reduction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Stop word removal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Word Cloud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1997425"/>
            <a:ext cx="40311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Top Words for All and Positive Sentiment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Words that stand out: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Like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Help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Better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Good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All of these words indicate that the user is having more of a positive experience compared to a negative one and using ChatGPT for useful tasks such as writing or coding help.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00" y="803650"/>
            <a:ext cx="3306139" cy="1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02" y="2774927"/>
            <a:ext cx="3306125" cy="1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Macintosh PowerPoint</Application>
  <PresentationFormat>On-screen Show (16:9)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Lato</vt:lpstr>
      <vt:lpstr>Nunito</vt:lpstr>
      <vt:lpstr>Raleway</vt:lpstr>
      <vt:lpstr>Raleway Medium</vt:lpstr>
      <vt:lpstr>Streamline</vt:lpstr>
      <vt:lpstr>ChatGPT Sentiment Analysis</vt:lpstr>
      <vt:lpstr>Contents </vt:lpstr>
      <vt:lpstr>Abstract</vt:lpstr>
      <vt:lpstr>Introduction</vt:lpstr>
      <vt:lpstr>Related Work</vt:lpstr>
      <vt:lpstr>Objectives</vt:lpstr>
      <vt:lpstr>Dataset</vt:lpstr>
      <vt:lpstr>The System</vt:lpstr>
      <vt:lpstr>Results - Word Cloud</vt:lpstr>
      <vt:lpstr>Results - Word Cloud </vt:lpstr>
      <vt:lpstr>Results - Sentiment Label Frequencies </vt:lpstr>
      <vt:lpstr>Results - Sentiment by Date and Hour</vt:lpstr>
      <vt:lpstr>PowerPoint Presentation</vt:lpstr>
      <vt:lpstr>Results</vt:lpstr>
      <vt:lpstr>Results - Vader vs Pattern</vt:lpstr>
      <vt:lpstr>Conclusion</vt:lpstr>
      <vt:lpstr>Picture References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Sentiment Analysis</dc:title>
  <cp:lastModifiedBy>Mitchell Monroe Breeden</cp:lastModifiedBy>
  <cp:revision>1</cp:revision>
  <dcterms:modified xsi:type="dcterms:W3CDTF">2023-07-14T22:57:29Z</dcterms:modified>
</cp:coreProperties>
</file>