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63" r:id="rId5"/>
    <p:sldId id="266" r:id="rId6"/>
    <p:sldId id="264" r:id="rId7"/>
    <p:sldId id="268" r:id="rId8"/>
    <p:sldId id="267" r:id="rId9"/>
    <p:sldId id="265" r:id="rId10"/>
    <p:sldId id="272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D74D87-F973-D75C-7049-6C5967855D83}" name="Chad Breeden" initials="CB" userId="aa1410f8fc92ae0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9"/>
    <p:restoredTop sz="94700"/>
  </p:normalViewPr>
  <p:slideViewPr>
    <p:cSldViewPr snapToGrid="0">
      <p:cViewPr varScale="1">
        <p:scale>
          <a:sx n="118" d="100"/>
          <a:sy n="118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AE81A-C377-D54E-A494-5629BEDFEB2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74C22-3B95-FD46-8934-6B96A25B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74C22-3B95-FD46-8934-6B96A25BF7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1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8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20EDC9-3561-3546-8CF9-6AE0EFCAFFC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14B933C-4C38-544F-9602-A31747F3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s on an airport">
            <a:extLst>
              <a:ext uri="{FF2B5EF4-FFF2-40B4-BE49-F238E27FC236}">
                <a16:creationId xmlns:a16="http://schemas.microsoft.com/office/drawing/2014/main" id="{BD2D3E99-EDC9-1862-251B-D0A5089F0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933" r="-1" b="1640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BA660-CBCC-55A9-B4DC-1E393E129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5000" dirty="0"/>
              <a:t>Flight Delays</a:t>
            </a:r>
            <a:br>
              <a:rPr lang="en-US" sz="5000" dirty="0"/>
            </a:br>
            <a:r>
              <a:rPr lang="en-US" sz="50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56213-8130-5F57-5398-C94AAB611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dirty="0"/>
              <a:t>Mitchell Breeden</a:t>
            </a:r>
          </a:p>
          <a:p>
            <a:r>
              <a:rPr lang="en-US" dirty="0"/>
              <a:t>STAT-515-009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83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76671" y="900112"/>
            <a:ext cx="4066595" cy="4480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08727-096F-288F-E769-122FC0D4F846}"/>
              </a:ext>
            </a:extLst>
          </p:cNvPr>
          <p:cNvSpPr txBox="1"/>
          <p:nvPr/>
        </p:nvSpPr>
        <p:spPr>
          <a:xfrm>
            <a:off x="5236168" y="5380672"/>
            <a:ext cx="6955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Important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DAY, AIRLINE, ORIGIN_AIRPORT, ORIGIN_STATE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Least Important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DAY_OF_WEEK</a:t>
            </a:r>
          </a:p>
        </p:txBody>
      </p:sp>
    </p:spTree>
    <p:extLst>
      <p:ext uri="{BB962C8B-B14F-4D97-AF65-F5344CB8AC3E}">
        <p14:creationId xmlns:p14="http://schemas.microsoft.com/office/powerpoint/2010/main" val="244683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53523" y="591354"/>
            <a:ext cx="5674342" cy="3923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BE83C0-4881-AD26-C301-E0B237CECE2C}"/>
              </a:ext>
            </a:extLst>
          </p:cNvPr>
          <p:cNvSpPr txBox="1"/>
          <p:nvPr/>
        </p:nvSpPr>
        <p:spPr>
          <a:xfrm>
            <a:off x="4494031" y="4395787"/>
            <a:ext cx="76641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Call: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randomForest</a:t>
            </a:r>
            <a:r>
              <a:rPr lang="en-US" sz="1400" dirty="0"/>
              <a:t>(formula = </a:t>
            </a:r>
            <a:r>
              <a:rPr lang="en-US" sz="1400" dirty="0" err="1"/>
              <a:t>is_DELAYED</a:t>
            </a:r>
            <a:r>
              <a:rPr lang="en-US" sz="1400" dirty="0"/>
              <a:t> ~ ., data = train, importance = TRUE,      proximity = TRUE) </a:t>
            </a:r>
          </a:p>
          <a:p>
            <a:r>
              <a:rPr lang="en-US" sz="1400" dirty="0"/>
              <a:t>               Type of random forest: classification</a:t>
            </a:r>
          </a:p>
          <a:p>
            <a:r>
              <a:rPr lang="en-US" sz="1400" dirty="0"/>
              <a:t>                     Number of trees: 500</a:t>
            </a:r>
          </a:p>
          <a:p>
            <a:r>
              <a:rPr lang="en-US" sz="1400" dirty="0"/>
              <a:t>No. of variables tried at each split: 2</a:t>
            </a:r>
          </a:p>
          <a:p>
            <a:endParaRPr lang="en-US" sz="1400" dirty="0"/>
          </a:p>
          <a:p>
            <a:r>
              <a:rPr lang="en-US" sz="1400" dirty="0"/>
              <a:t>        OOB estimate of  error rate: 33.61%</a:t>
            </a:r>
          </a:p>
          <a:p>
            <a:r>
              <a:rPr lang="en-US" sz="1400" dirty="0"/>
              <a:t>Confusion matrix:</a:t>
            </a:r>
          </a:p>
          <a:p>
            <a:r>
              <a:rPr lang="en-US" sz="1400" dirty="0"/>
              <a:t>        0          1         </a:t>
            </a:r>
            <a:r>
              <a:rPr lang="en-US" sz="1400" dirty="0" err="1"/>
              <a:t>class.error</a:t>
            </a:r>
            <a:endParaRPr lang="en-US" sz="1400" dirty="0"/>
          </a:p>
          <a:p>
            <a:r>
              <a:rPr lang="en-US" sz="1400" dirty="0"/>
              <a:t>0   3873    355     0.08396405</a:t>
            </a:r>
          </a:p>
          <a:p>
            <a:r>
              <a:rPr lang="en-US" sz="1400" dirty="0"/>
              <a:t>1   1996    770     0.72161967</a:t>
            </a:r>
          </a:p>
        </p:txBody>
      </p:sp>
    </p:spTree>
    <p:extLst>
      <p:ext uri="{BB962C8B-B14F-4D97-AF65-F5344CB8AC3E}">
        <p14:creationId xmlns:p14="http://schemas.microsoft.com/office/powerpoint/2010/main" val="52198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5986F59-4E2D-2772-5E95-AF124AE228A5}"/>
              </a:ext>
            </a:extLst>
          </p:cNvPr>
          <p:cNvSpPr txBox="1">
            <a:spLocks/>
          </p:cNvSpPr>
          <p:nvPr/>
        </p:nvSpPr>
        <p:spPr>
          <a:xfrm>
            <a:off x="3657600" y="1574019"/>
            <a:ext cx="7975474" cy="33337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Determining factors helped build random forest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robust computing power would help improve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data can help travelers make informed decisions about their next flight</a:t>
            </a:r>
          </a:p>
        </p:txBody>
      </p:sp>
    </p:spTree>
    <p:extLst>
      <p:ext uri="{BB962C8B-B14F-4D97-AF65-F5344CB8AC3E}">
        <p14:creationId xmlns:p14="http://schemas.microsoft.com/office/powerpoint/2010/main" val="106523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Intro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CFCCDFC-BA5E-10D3-105C-7F2DC3BCB3B7}"/>
              </a:ext>
            </a:extLst>
          </p:cNvPr>
          <p:cNvSpPr txBox="1">
            <a:spLocks/>
          </p:cNvSpPr>
          <p:nvPr/>
        </p:nvSpPr>
        <p:spPr>
          <a:xfrm>
            <a:off x="3657600" y="1574019"/>
            <a:ext cx="8142514" cy="333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effectLst/>
              </a:rPr>
              <a:t>Flight data utilized was recorded in January 2015 - Kaggle</a:t>
            </a:r>
          </a:p>
          <a:p>
            <a:pPr lvl="2"/>
            <a:r>
              <a:rPr lang="en-US" dirty="0"/>
              <a:t># of Flights: 458,311</a:t>
            </a:r>
          </a:p>
          <a:p>
            <a:pPr lvl="2"/>
            <a:r>
              <a:rPr lang="en-US" dirty="0"/>
              <a:t># of Those Delayed: 176,627 (38.54%)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FAA requires delays on tarmac to be less than 3 hours</a:t>
            </a:r>
          </a:p>
          <a:p>
            <a:pPr lvl="2"/>
            <a:r>
              <a:rPr lang="en-US" dirty="0"/>
              <a:t>Longer delays and passengers must be afforded the opportunity to deplane</a:t>
            </a:r>
          </a:p>
        </p:txBody>
      </p:sp>
    </p:spTree>
    <p:extLst>
      <p:ext uri="{BB962C8B-B14F-4D97-AF65-F5344CB8AC3E}">
        <p14:creationId xmlns:p14="http://schemas.microsoft.com/office/powerpoint/2010/main" val="9769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Cleaning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A4580-2671-F18B-3FA3-FEAE55F3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526" y="1574019"/>
            <a:ext cx="7975474" cy="3333749"/>
          </a:xfrm>
        </p:spPr>
        <p:txBody>
          <a:bodyPr>
            <a:noAutofit/>
          </a:bodyPr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Merge origin/destination airports and airlines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Optimize columns for readability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Assign delayed thresholds</a:t>
            </a:r>
          </a:p>
          <a:p>
            <a:pPr lvl="2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&lt; 1 Hour</a:t>
            </a:r>
          </a:p>
          <a:p>
            <a:pPr lvl="2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1-2 Hours</a:t>
            </a:r>
          </a:p>
          <a:p>
            <a:pPr lvl="2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2-3 Hours</a:t>
            </a:r>
          </a:p>
          <a:p>
            <a:pPr lvl="2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&gt; 3 Hours</a:t>
            </a:r>
          </a:p>
        </p:txBody>
      </p:sp>
    </p:spTree>
    <p:extLst>
      <p:ext uri="{BB962C8B-B14F-4D97-AF65-F5344CB8AC3E}">
        <p14:creationId xmlns:p14="http://schemas.microsoft.com/office/powerpoint/2010/main" val="8071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27804" y="1047492"/>
            <a:ext cx="5555606" cy="4386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DF5FD-930B-C237-5F1B-235DF0DD1F8C}"/>
              </a:ext>
            </a:extLst>
          </p:cNvPr>
          <p:cNvSpPr txBox="1"/>
          <p:nvPr/>
        </p:nvSpPr>
        <p:spPr>
          <a:xfrm>
            <a:off x="4527804" y="5434296"/>
            <a:ext cx="713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		 </a:t>
            </a:r>
            <a:r>
              <a:rPr lang="en-US" b="1" dirty="0"/>
              <a:t>DEPARTURE_DELAY            ARRIVAL_DELAY</a:t>
            </a:r>
          </a:p>
          <a:p>
            <a:r>
              <a:rPr lang="en-US" b="1" dirty="0"/>
              <a:t>DEPARTURE_DELAY        </a:t>
            </a:r>
            <a:r>
              <a:rPr lang="en-US" dirty="0"/>
              <a:t>1.000000      		 0.938116</a:t>
            </a:r>
          </a:p>
          <a:p>
            <a:r>
              <a:rPr lang="en-US" b="1" dirty="0"/>
              <a:t>ARRIVAL_DELAY              </a:t>
            </a:r>
            <a:r>
              <a:rPr lang="en-US" dirty="0"/>
              <a:t>0.938116     		 1.000000</a:t>
            </a:r>
          </a:p>
        </p:txBody>
      </p:sp>
    </p:spTree>
    <p:extLst>
      <p:ext uri="{BB962C8B-B14F-4D97-AF65-F5344CB8AC3E}">
        <p14:creationId xmlns:p14="http://schemas.microsoft.com/office/powerpoint/2010/main" val="428994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93551" y="996696"/>
            <a:ext cx="4074234" cy="4477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148365-EB24-E8AA-F2EB-495521FB0BD5}"/>
              </a:ext>
            </a:extLst>
          </p:cNvPr>
          <p:cNvSpPr txBox="1"/>
          <p:nvPr/>
        </p:nvSpPr>
        <p:spPr>
          <a:xfrm>
            <a:off x="5376672" y="5473706"/>
            <a:ext cx="319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in beginning of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variance in ‘&lt; 1 Hour’</a:t>
            </a:r>
          </a:p>
        </p:txBody>
      </p:sp>
    </p:spTree>
    <p:extLst>
      <p:ext uri="{BB962C8B-B14F-4D97-AF65-F5344CB8AC3E}">
        <p14:creationId xmlns:p14="http://schemas.microsoft.com/office/powerpoint/2010/main" val="265429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18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 of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03522" y="1000614"/>
            <a:ext cx="4057865" cy="4480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5F2892-27F2-882F-3D19-2EB8CFEE2B27}"/>
              </a:ext>
            </a:extLst>
          </p:cNvPr>
          <p:cNvSpPr txBox="1"/>
          <p:nvPr/>
        </p:nvSpPr>
        <p:spPr>
          <a:xfrm>
            <a:off x="5376671" y="5481174"/>
            <a:ext cx="4602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Least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Tuesday</a:t>
            </a:r>
          </a:p>
        </p:txBody>
      </p:sp>
    </p:spTree>
    <p:extLst>
      <p:ext uri="{BB962C8B-B14F-4D97-AF65-F5344CB8AC3E}">
        <p14:creationId xmlns:p14="http://schemas.microsoft.com/office/powerpoint/2010/main" val="328123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93722" y="1000614"/>
            <a:ext cx="4077464" cy="4480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845CA9-7CF9-1839-FCF2-47443BFA6347}"/>
              </a:ext>
            </a:extLst>
          </p:cNvPr>
          <p:cNvSpPr txBox="1"/>
          <p:nvPr/>
        </p:nvSpPr>
        <p:spPr>
          <a:xfrm>
            <a:off x="5376671" y="5481174"/>
            <a:ext cx="551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Airlines have different number of 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Frontier Airlines Inc. has the most ‘&gt; 3 hours’ delays</a:t>
            </a:r>
          </a:p>
        </p:txBody>
      </p:sp>
    </p:spTree>
    <p:extLst>
      <p:ext uri="{BB962C8B-B14F-4D97-AF65-F5344CB8AC3E}">
        <p14:creationId xmlns:p14="http://schemas.microsoft.com/office/powerpoint/2010/main" val="364571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76119" y="427209"/>
            <a:ext cx="7207030" cy="4480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531AE-486F-4A84-52C5-A6747A894FFD}"/>
              </a:ext>
            </a:extLst>
          </p:cNvPr>
          <p:cNvSpPr txBox="1"/>
          <p:nvPr/>
        </p:nvSpPr>
        <p:spPr>
          <a:xfrm>
            <a:off x="5829300" y="576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424C4-7506-427F-E66D-9CA0898860C1}"/>
              </a:ext>
            </a:extLst>
          </p:cNvPr>
          <p:cNvSpPr txBox="1"/>
          <p:nvPr/>
        </p:nvSpPr>
        <p:spPr>
          <a:xfrm>
            <a:off x="3976119" y="4907769"/>
            <a:ext cx="6415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Texas, California, Illinois, Florida, Georgia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Least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Delaware, Maine, West Virginia, Vermont, New Hampshire</a:t>
            </a:r>
          </a:p>
        </p:txBody>
      </p:sp>
    </p:spTree>
    <p:extLst>
      <p:ext uri="{BB962C8B-B14F-4D97-AF65-F5344CB8AC3E}">
        <p14:creationId xmlns:p14="http://schemas.microsoft.com/office/powerpoint/2010/main" val="263026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D740-B5D8-8CDD-5AC2-DAB43FD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85196-0AAB-3BFD-3825-CF357E52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99485" y="996696"/>
            <a:ext cx="4065941" cy="4480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0F4B2-9559-C4ED-2902-4CA2A9BCBFD7}"/>
              </a:ext>
            </a:extLst>
          </p:cNvPr>
          <p:cNvSpPr txBox="1"/>
          <p:nvPr/>
        </p:nvSpPr>
        <p:spPr>
          <a:xfrm>
            <a:off x="5376672" y="5380672"/>
            <a:ext cx="4367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Chicago O’Hare International Airport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Least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Minneapolis-Saint Paul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9118894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{487857AE-9AB8-6946-9BCD-304D630B0B4D}tf10001124</Template>
  <TotalTime>6847</TotalTime>
  <Words>313</Words>
  <Application>Microsoft Macintosh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 2</vt:lpstr>
      <vt:lpstr>Frame</vt:lpstr>
      <vt:lpstr>Flight Delays Final Project</vt:lpstr>
      <vt:lpstr>Intro</vt:lpstr>
      <vt:lpstr>Cleaning</vt:lpstr>
      <vt:lpstr>Correlation</vt:lpstr>
      <vt:lpstr>Date</vt:lpstr>
      <vt:lpstr>Day of Week</vt:lpstr>
      <vt:lpstr>Airline</vt:lpstr>
      <vt:lpstr>Map</vt:lpstr>
      <vt:lpstr>Airport</vt:lpstr>
      <vt:lpstr>Variable Importance</vt:lpstr>
      <vt:lpstr>Random Forest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Redesign Project 2016 US Election Map</dc:title>
  <dc:creator>Microsoft Office User</dc:creator>
  <cp:lastModifiedBy>Microsoft Office User</cp:lastModifiedBy>
  <cp:revision>28</cp:revision>
  <dcterms:created xsi:type="dcterms:W3CDTF">2022-11-16T14:39:58Z</dcterms:created>
  <dcterms:modified xsi:type="dcterms:W3CDTF">2022-12-05T05:13:55Z</dcterms:modified>
</cp:coreProperties>
</file>