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80" r:id="rId11"/>
    <p:sldId id="270" r:id="rId12"/>
    <p:sldId id="267" r:id="rId13"/>
    <p:sldId id="275" r:id="rId14"/>
    <p:sldId id="266" r:id="rId15"/>
    <p:sldId id="272" r:id="rId16"/>
    <p:sldId id="274" r:id="rId17"/>
    <p:sldId id="273" r:id="rId18"/>
    <p:sldId id="269" r:id="rId19"/>
    <p:sldId id="278" r:id="rId20"/>
    <p:sldId id="279" r:id="rId21"/>
    <p:sldId id="281" r:id="rId22"/>
    <p:sldId id="282" r:id="rId23"/>
    <p:sldId id="283" r:id="rId24"/>
    <p:sldId id="271" r:id="rId25"/>
    <p:sldId id="294" r:id="rId26"/>
    <p:sldId id="295" r:id="rId27"/>
    <p:sldId id="296" r:id="rId28"/>
    <p:sldId id="289" r:id="rId29"/>
    <p:sldId id="290" r:id="rId30"/>
    <p:sldId id="292" r:id="rId31"/>
    <p:sldId id="293" r:id="rId32"/>
    <p:sldId id="2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7CB08-D275-4BF7-A3F4-46441CC3FEE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9EDFD-0529-440F-98AC-FFD7682C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3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9EDFD-0529-440F-98AC-FFD7682CE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3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6BD8-AAFF-CCAB-84BE-76604E5AB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E80CD-B9C1-D072-8840-3598A0040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B2A8-308F-7B20-0967-4E6F7644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F81CB-3F5F-D57D-A6EC-91B4AE02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082E-09D4-C957-D29D-147617A3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7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2B39-CB60-32A1-F514-299A8425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8B545-7672-C10B-4294-1E13B340F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A9D63-39DB-BB01-DC18-D6CBEC46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DD4F-6E07-1987-549E-70A421D3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00C4C-A03A-C7A4-D45C-592AD06F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3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496C8-7337-C50F-2D12-FE052B6F9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83AD9-7611-287B-2AF5-34ADBD97B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43E85-2BE0-3B1C-2475-E6434CF3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94307-5A34-D774-DD48-506EA49C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FCAD-2381-6D39-8547-C23602CD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7FD1-DD17-EE38-BC0B-AAA889EF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6474-88AE-CDE9-15F5-754381E8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F3FF-944F-C22D-C21E-5FCFFB5E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E82F-0CA4-A054-D4F6-1C8D345A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A7140-F985-AFAD-B729-CD9F7199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6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9FC8-D8AE-19EF-07A6-91816EB0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BADF-4125-FCBE-CDF6-2C05FCEC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C6D73-46F5-11AA-C4DC-510A3955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484CA-95F2-B12F-E593-88972F77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B67C-A82E-F6C6-DD6A-C2299D67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5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AA57-1369-6F9D-62C9-00FB428C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1AB8-BBF8-0F3D-3572-C6D0CF2E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2FE0C-CC3B-6AB0-9F91-405FD785F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AC30-A963-D0E1-81E0-5136FABD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B02-4CAA-55FA-E722-8F200246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9CBB5-5D6D-D938-0073-EE006EEE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4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B935-F8EB-1200-06FF-C6B7875C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63DE8-B1E7-23A5-8781-C824C0CB3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03728-3450-C0DB-A8BD-BD88A8339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01988-AE15-087B-921E-F0A4964E9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8306A-014A-BB15-08D9-15ED1D021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E4242-D8F1-04CB-E4B3-5C130507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021FC-7D56-DB1F-CEAB-3B6F786F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69BE5-9C7A-A7F8-2EEB-CFEB5E20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E8B8-0278-AD5D-146C-B89F4787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34AC7-42CF-726E-C501-26BE6D5F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8DF35-A1FD-0DF3-B8AF-C332E709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0E1D-D353-9696-695F-71BA78CB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64ABC-CD64-0167-7F81-6A69CA18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3761E-C758-D0B7-5884-A72BBCEF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30AF1-2249-20FD-2301-A49083CB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5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230-E262-3922-5BB3-554305DA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A5AD-CA9F-C5C5-FFB4-4F807399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88416-8A95-7103-1016-110CE51BD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33778-83DC-8639-3BEC-0F3AA41E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15EB-8EE8-8840-4F47-E95423F1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98699-758A-4866-FDBF-BFC89265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5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58F8-B5B9-F6CC-77B0-0213EB6C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F930B-F6B4-587D-FEF3-499DF2696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12143-63C2-0520-CC05-0808FA150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B988B-196B-A206-6D51-F46F4D97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1132D-FA98-5FC5-7748-20A30FA2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C02F3-D9B0-AE76-598D-DDAEF4C9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0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35648-10E4-A4A2-7931-F1E23368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82A4F-4510-93F1-5C67-BD8E95D6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2858-4A2C-0D11-99EE-90F26118A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04DF-6E1F-4E69-A08D-0F6CB8A37C4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CBD2-9E30-E5F1-4D56-97BCD357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ADD3-6926-52C6-3447-570830308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indoor, station, platform&#10;&#10;Description automatically generated">
            <a:extLst>
              <a:ext uri="{FF2B5EF4-FFF2-40B4-BE49-F238E27FC236}">
                <a16:creationId xmlns:a16="http://schemas.microsoft.com/office/drawing/2014/main" id="{79A7B7D8-D5AE-91B8-EBF5-020278A235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" r="23298" b="80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C89D60-268E-8F5B-7D96-269573B2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Exploratory Analysis and Data Visualization </a:t>
            </a:r>
            <a:r>
              <a:rPr lang="en-US" sz="4800" b="1" dirty="0"/>
              <a:t>Adidas Sales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C98CE-EE57-856D-2B11-6B8C32F4B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08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February 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22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2CC36-E798-C38C-211E-DCF020B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Analysis Tools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681628"/>
            <a:ext cx="6085900" cy="113310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dirty="0"/>
              <a:t>Technologies used to build data pipeline;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AA9F94-E911-FF30-2F50-9408B4177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55402"/>
              </p:ext>
            </p:extLst>
          </p:nvPr>
        </p:nvGraphicFramePr>
        <p:xfrm>
          <a:off x="5576217" y="2082022"/>
          <a:ext cx="6128103" cy="386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1691">
                  <a:extLst>
                    <a:ext uri="{9D8B030D-6E8A-4147-A177-3AD203B41FA5}">
                      <a16:colId xmlns:a16="http://schemas.microsoft.com/office/drawing/2014/main" val="510013003"/>
                    </a:ext>
                  </a:extLst>
                </a:gridCol>
                <a:gridCol w="3826412">
                  <a:extLst>
                    <a:ext uri="{9D8B030D-6E8A-4147-A177-3AD203B41FA5}">
                      <a16:colId xmlns:a16="http://schemas.microsoft.com/office/drawing/2014/main" val="4104993887"/>
                    </a:ext>
                  </a:extLst>
                </a:gridCol>
              </a:tblGrid>
              <a:tr h="496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Statistical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89220"/>
                  </a:ext>
                </a:extLst>
              </a:tr>
              <a:tr h="868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Python - Jupyter Notebook - Pandas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preprocessing through ETL procedures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383994"/>
                  </a:ext>
                </a:extLst>
              </a:tr>
              <a:tr h="868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AWS + Postgres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Relational Databases and database administration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338209"/>
                  </a:ext>
                </a:extLst>
              </a:tr>
              <a:tr h="889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Python - Jupyter Notebook – SK Learn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 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560089"/>
                  </a:ext>
                </a:extLst>
              </a:tr>
              <a:tr h="745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Tableau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Data Visualizations and Dashboards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084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28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2CC36-E798-C38C-211E-DCF020B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1856935"/>
            <a:ext cx="4985018" cy="23331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Exploration through ETL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681628"/>
            <a:ext cx="6085900" cy="562069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Pandas library was utilized for data exploration;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Clean Data (Drop null values, recreate columns with calculations, and IDs)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ETL to breakdown datasheet to main table and lookup tables for RDB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Preprocess data for tableau visualizations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Preprocess data for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63957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2CC36-E798-C38C-211E-DCF020B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1484159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Questions &amp; Outcomes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Relational Data 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681628"/>
            <a:ext cx="6085900" cy="562069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Breakdown of sales and census data into the following relational database;</a:t>
            </a:r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Retailers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States (US Census Data)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Outcome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draw insight of sales in relation to retailers, products, regions and consumer demographics</a:t>
            </a:r>
          </a:p>
        </p:txBody>
      </p:sp>
    </p:spTree>
    <p:extLst>
      <p:ext uri="{BB962C8B-B14F-4D97-AF65-F5344CB8AC3E}">
        <p14:creationId xmlns:p14="http://schemas.microsoft.com/office/powerpoint/2010/main" val="199850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Relational Data Base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9D838E-1228-5C4F-1AE1-AF1B42E40F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82" b="20594"/>
          <a:stretch/>
        </p:blipFill>
        <p:spPr>
          <a:xfrm>
            <a:off x="490538" y="1551394"/>
            <a:ext cx="11210924" cy="513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06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Tableau Dashboards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681628"/>
            <a:ext cx="6085900" cy="562069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Data visualization dashboards to gauge the following consumer and sales insights;</a:t>
            </a:r>
          </a:p>
          <a:p>
            <a:pPr marL="0" indent="0">
              <a:buNone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Overview of US demographics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Performance of Retailers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Performance of Products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Performance of Sales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Relationship between consumer groups and sales performance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033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2CC36-E798-C38C-211E-DCF020B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8" y="2236762"/>
            <a:ext cx="5119711" cy="192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– US Demographics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2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US Census Data - 2">
            <a:extLst>
              <a:ext uri="{FF2B5EF4-FFF2-40B4-BE49-F238E27FC236}">
                <a16:creationId xmlns:a16="http://schemas.microsoft.com/office/drawing/2014/main" id="{5B289E9F-1E97-4FD1-AD29-646547577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4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3A64D5A-6F06-159C-A925-CEE48D6F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0734F-E6F3-A76C-B566-20B10668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456" y="1166934"/>
            <a:ext cx="5716988" cy="426319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Topic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Exploration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Analysis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Analytical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913245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US Census Data">
            <a:extLst>
              <a:ext uri="{FF2B5EF4-FFF2-40B4-BE49-F238E27FC236}">
                <a16:creationId xmlns:a16="http://schemas.microsoft.com/office/drawing/2014/main" id="{BF5DC7D6-1BA0-4611-AB78-7D78C8F5F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2CC36-E798-C38C-211E-DCF020B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Dashboard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Sales">
            <a:extLst>
              <a:ext uri="{FF2B5EF4-FFF2-40B4-BE49-F238E27FC236}">
                <a16:creationId xmlns:a16="http://schemas.microsoft.com/office/drawing/2014/main" id="{3647A731-1513-4EC0-8113-DDC18E50E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48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Dashboard">
            <a:extLst>
              <a:ext uri="{FF2B5EF4-FFF2-40B4-BE49-F238E27FC236}">
                <a16:creationId xmlns:a16="http://schemas.microsoft.com/office/drawing/2014/main" id="{75377FCD-7FE4-42E9-B810-76EA1F108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42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681628"/>
            <a:ext cx="6085900" cy="562069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This Analysis utilizes machine learning within the Scikit-learn library with the following techniques;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Unsupervised Machine Learning Clustering </a:t>
            </a:r>
          </a:p>
          <a:p>
            <a:pPr marL="457200" indent="-457200">
              <a:buFont typeface="+mj-lt"/>
              <a:buAutoNum type="arabicPeriod"/>
            </a:pPr>
            <a:endParaRPr lang="en-US" sz="9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Predictive Multiple Linear Regression Models</a:t>
            </a:r>
          </a:p>
          <a:p>
            <a:pPr marL="457200" indent="-457200">
              <a:buFont typeface="+mj-lt"/>
              <a:buAutoNum type="arabicPeriod"/>
            </a:pPr>
            <a:endParaRPr lang="en-US" sz="9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Binary Classification Supervised Machine Learning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8609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Unsupervised Machine Learning Clustering </a:t>
            </a:r>
          </a:p>
        </p:txBody>
      </p:sp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2F0DB6BB-BC0E-47E2-E563-40D2BCDA3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8" t="13789" b="16769"/>
          <a:stretch/>
        </p:blipFill>
        <p:spPr>
          <a:xfrm>
            <a:off x="5206005" y="303726"/>
            <a:ext cx="6864220" cy="2976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061460-7C38-87D7-C717-5216973ABCEC}"/>
              </a:ext>
            </a:extLst>
          </p:cNvPr>
          <p:cNvSpPr txBox="1"/>
          <p:nvPr/>
        </p:nvSpPr>
        <p:spPr>
          <a:xfrm>
            <a:off x="5116653" y="3824087"/>
            <a:ext cx="64870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Cluster Analysis using K-means and PCA to determine demographic clusters in terms of total population, median income and median age on US Census Data</a:t>
            </a:r>
            <a:endParaRPr lang="en-CA" dirty="0"/>
          </a:p>
          <a:p>
            <a:endParaRPr lang="en-CA" dirty="0"/>
          </a:p>
          <a:p>
            <a:r>
              <a:rPr lang="en-CA" dirty="0"/>
              <a:t>Key Insights:</a:t>
            </a:r>
          </a:p>
          <a:p>
            <a:pPr marL="285750" indent="-285750">
              <a:buFontTx/>
              <a:buChar char="-"/>
            </a:pPr>
            <a:r>
              <a:rPr lang="en-CA" dirty="0"/>
              <a:t>States can be separated into five distinct  groups based on demographic and economic data</a:t>
            </a:r>
          </a:p>
          <a:p>
            <a:pPr marL="285750" indent="-285750">
              <a:buFontTx/>
              <a:buChar char="-"/>
            </a:pPr>
            <a:r>
              <a:rPr lang="en-CA" dirty="0"/>
              <a:t>This can be used to further optimize administrative organization based on region population size and sales</a:t>
            </a:r>
          </a:p>
        </p:txBody>
      </p:sp>
    </p:spTree>
    <p:extLst>
      <p:ext uri="{BB962C8B-B14F-4D97-AF65-F5344CB8AC3E}">
        <p14:creationId xmlns:p14="http://schemas.microsoft.com/office/powerpoint/2010/main" val="3159405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Predictive Multiple Linear Regression Models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63C347A-9B62-8C1E-377A-A83D4F689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 t="6388" r="13501" b="11897"/>
          <a:stretch/>
        </p:blipFill>
        <p:spPr>
          <a:xfrm>
            <a:off x="4748276" y="918160"/>
            <a:ext cx="7443724" cy="206422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5CBF7D0-5BFA-8FA7-A911-E47136002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33" t="22283" r="1046" b="53650"/>
          <a:stretch/>
        </p:blipFill>
        <p:spPr>
          <a:xfrm>
            <a:off x="4980981" y="1369902"/>
            <a:ext cx="1502230" cy="830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C6372E-85E9-33FD-8727-DE61EAC1336A}"/>
              </a:ext>
            </a:extLst>
          </p:cNvPr>
          <p:cNvSpPr txBox="1"/>
          <p:nvPr/>
        </p:nvSpPr>
        <p:spPr>
          <a:xfrm>
            <a:off x="4980981" y="3422333"/>
            <a:ext cx="6045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Multiple Linear Regression using multiple algorithms to predict future sales and operating profit based on demographic and economic data</a:t>
            </a:r>
            <a:endParaRPr lang="en-CA" dirty="0"/>
          </a:p>
          <a:p>
            <a:endParaRPr lang="en-CA" dirty="0"/>
          </a:p>
          <a:p>
            <a:r>
              <a:rPr lang="en-CA" dirty="0"/>
              <a:t>Key Insights:</a:t>
            </a:r>
          </a:p>
          <a:p>
            <a:pPr marL="285750" indent="-285750">
              <a:buFontTx/>
              <a:buChar char="-"/>
            </a:pPr>
            <a:r>
              <a:rPr lang="en-CA" dirty="0"/>
              <a:t>Root Mean Squared Error (RMSE): ~618,379, corresponding directly to dollar amount</a:t>
            </a:r>
          </a:p>
          <a:p>
            <a:pPr marL="285750" indent="-285750">
              <a:buFontTx/>
              <a:buChar char="-"/>
            </a:pPr>
            <a:r>
              <a:rPr lang="en-CA" dirty="0"/>
              <a:t>Future monthly sales upwards of 8 million sales and 4 million operating profit</a:t>
            </a:r>
          </a:p>
          <a:p>
            <a:pPr marL="285750" indent="-285750">
              <a:buFontTx/>
              <a:buChar char="-"/>
            </a:pPr>
            <a:r>
              <a:rPr lang="en-CA" dirty="0"/>
              <a:t>Further demographic data can drastically increase accuracy</a:t>
            </a:r>
          </a:p>
        </p:txBody>
      </p:sp>
    </p:spTree>
    <p:extLst>
      <p:ext uri="{BB962C8B-B14F-4D97-AF65-F5344CB8AC3E}">
        <p14:creationId xmlns:p14="http://schemas.microsoft.com/office/powerpoint/2010/main" val="278451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Binary Classification Supervised 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6372E-85E9-33FD-8727-DE61EAC1336A}"/>
              </a:ext>
            </a:extLst>
          </p:cNvPr>
          <p:cNvSpPr txBox="1"/>
          <p:nvPr/>
        </p:nvSpPr>
        <p:spPr>
          <a:xfrm>
            <a:off x="4808198" y="4069904"/>
            <a:ext cx="6045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Supervised machine learning using multiple machine learning algorithms to predict operating margin based on input features</a:t>
            </a:r>
            <a:endParaRPr lang="en-CA" dirty="0"/>
          </a:p>
          <a:p>
            <a:endParaRPr lang="en-CA" dirty="0"/>
          </a:p>
          <a:p>
            <a:r>
              <a:rPr lang="en-CA" dirty="0"/>
              <a:t>Key Insights:</a:t>
            </a:r>
          </a:p>
          <a:p>
            <a:pPr marL="285750" indent="-285750">
              <a:buFontTx/>
              <a:buChar char="-"/>
            </a:pPr>
            <a:r>
              <a:rPr lang="en-CA" dirty="0"/>
              <a:t>Predictions based on median operating margin of 35% or greater</a:t>
            </a:r>
          </a:p>
          <a:p>
            <a:pPr marL="285750" indent="-285750">
              <a:buFontTx/>
              <a:buChar char="-"/>
            </a:pPr>
            <a:r>
              <a:rPr lang="en-CA" dirty="0"/>
              <a:t>SMOTEENN model offers a highly accurate predictive model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88BFEC-B493-EBFB-2F31-B9D0EB033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584285"/>
              </p:ext>
            </p:extLst>
          </p:nvPr>
        </p:nvGraphicFramePr>
        <p:xfrm>
          <a:off x="4808198" y="604642"/>
          <a:ext cx="727015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6218">
                  <a:extLst>
                    <a:ext uri="{9D8B030D-6E8A-4147-A177-3AD203B41FA5}">
                      <a16:colId xmlns:a16="http://schemas.microsoft.com/office/drawing/2014/main" val="1972858631"/>
                    </a:ext>
                  </a:extLst>
                </a:gridCol>
                <a:gridCol w="1673525">
                  <a:extLst>
                    <a:ext uri="{9D8B030D-6E8A-4147-A177-3AD203B41FA5}">
                      <a16:colId xmlns:a16="http://schemas.microsoft.com/office/drawing/2014/main" val="2669780356"/>
                    </a:ext>
                  </a:extLst>
                </a:gridCol>
                <a:gridCol w="1777042">
                  <a:extLst>
                    <a:ext uri="{9D8B030D-6E8A-4147-A177-3AD203B41FA5}">
                      <a16:colId xmlns:a16="http://schemas.microsoft.com/office/drawing/2014/main" val="2488221935"/>
                    </a:ext>
                  </a:extLst>
                </a:gridCol>
                <a:gridCol w="1723367">
                  <a:extLst>
                    <a:ext uri="{9D8B030D-6E8A-4147-A177-3AD203B41FA5}">
                      <a16:colId xmlns:a16="http://schemas.microsoft.com/office/drawing/2014/main" val="2895124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6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Negative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6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Positive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1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707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DC3B35-9DDF-F3D2-657B-DA2B01EDC752}"/>
              </a:ext>
            </a:extLst>
          </p:cNvPr>
          <p:cNvSpPr txBox="1"/>
          <p:nvPr/>
        </p:nvSpPr>
        <p:spPr>
          <a:xfrm>
            <a:off x="4808198" y="132312"/>
            <a:ext cx="604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Classification 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D3877-5DC6-3609-CF8D-B6DF7889375E}"/>
              </a:ext>
            </a:extLst>
          </p:cNvPr>
          <p:cNvSpPr txBox="1"/>
          <p:nvPr/>
        </p:nvSpPr>
        <p:spPr>
          <a:xfrm>
            <a:off x="4808198" y="2191000"/>
            <a:ext cx="604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Confusion Matrix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314024A-4470-202B-E662-9307FAF54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96332"/>
              </p:ext>
            </p:extLst>
          </p:nvPr>
        </p:nvGraphicFramePr>
        <p:xfrm>
          <a:off x="4808198" y="2605784"/>
          <a:ext cx="727015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3384">
                  <a:extLst>
                    <a:ext uri="{9D8B030D-6E8A-4147-A177-3AD203B41FA5}">
                      <a16:colId xmlns:a16="http://schemas.microsoft.com/office/drawing/2014/main" val="349158524"/>
                    </a:ext>
                  </a:extLst>
                </a:gridCol>
                <a:gridCol w="2423384">
                  <a:extLst>
                    <a:ext uri="{9D8B030D-6E8A-4147-A177-3AD203B41FA5}">
                      <a16:colId xmlns:a16="http://schemas.microsoft.com/office/drawing/2014/main" val="4239652745"/>
                    </a:ext>
                  </a:extLst>
                </a:gridCol>
                <a:gridCol w="2423384">
                  <a:extLst>
                    <a:ext uri="{9D8B030D-6E8A-4147-A177-3AD203B41FA5}">
                      <a16:colId xmlns:a16="http://schemas.microsoft.com/office/drawing/2014/main" val="3961114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Predicted Negative</a:t>
                      </a:r>
                      <a:endParaRPr kumimoji="0" lang="en-CA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Predicted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3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6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9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158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2CC36-E798-C38C-211E-DCF020B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2194559"/>
            <a:ext cx="5120320" cy="1758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 – Future Analysis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0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1166932"/>
            <a:ext cx="3575640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Future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681628"/>
            <a:ext cx="6085900" cy="562069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The following are additional exploratory analysis that can be considered as an extension to current analysis;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Determine how sex ratio of a State impacts sales across the product categories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Determine how median age of State population impact sales based on sales method/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Determine median income has an impact on the average price of units across the product categories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Determine if sex ratio has an impact on the average price of units across the product categories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016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2CC36-E798-C38C-211E-DCF020B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 of Data Topic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66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2CC36-E798-C38C-211E-DCF020B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2011681"/>
            <a:ext cx="5120320" cy="19132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Alternative Approaches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6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Alternative Approaches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681628"/>
            <a:ext cx="6085900" cy="5620698"/>
          </a:xfrm>
        </p:spPr>
        <p:txBody>
          <a:bodyPr anchor="ctr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Neural Networks to forecast sales of Canadian provinces using US sales, US demographic and Canadian demographic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Access to additional sales data (5-6 years) to utilize multiple linear regression and predict future sales across country/ states/ product categories,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Develop individual product dashboards if specific SKU based information was present across product categories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9696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02CC36-E798-C38C-211E-DCF020B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67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Topic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1139482"/>
            <a:ext cx="5734114" cy="47267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US Adidas data explores sales and financial information based on following categorical data;</a:t>
            </a:r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 states (50 States)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 regions (05 regions)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Retailers (06 retailers)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Product Categories (06 categories)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Sales Channels (03 channels)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816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Selection Criteria of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1166932"/>
            <a:ext cx="5734114" cy="48111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basis for data selection;</a:t>
            </a:r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2 years historical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Comprehensive geographical coverage - 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Extensive categorical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Extensive numerical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Machine learning &amp; visualization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72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2CC36-E798-C38C-211E-DCF020B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 of Data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9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Tables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681628"/>
            <a:ext cx="6085900" cy="562069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Two key input data tables;</a:t>
            </a:r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Adidas Sales Data – 2020/21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 Census Data - 2020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Above data simplified to following output relational databases;</a:t>
            </a:r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Retailers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States – US Census Summaries</a:t>
            </a:r>
          </a:p>
        </p:txBody>
      </p:sp>
    </p:spTree>
    <p:extLst>
      <p:ext uri="{BB962C8B-B14F-4D97-AF65-F5344CB8AC3E}">
        <p14:creationId xmlns:p14="http://schemas.microsoft.com/office/powerpoint/2010/main" val="311635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Adidas Sales Data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6818BE-5498-A382-287D-B6E2BCB07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76770"/>
              </p:ext>
            </p:extLst>
          </p:nvPr>
        </p:nvGraphicFramePr>
        <p:xfrm>
          <a:off x="6096000" y="1049997"/>
          <a:ext cx="4750819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3725">
                  <a:extLst>
                    <a:ext uri="{9D8B030D-6E8A-4147-A177-3AD203B41FA5}">
                      <a16:colId xmlns:a16="http://schemas.microsoft.com/office/drawing/2014/main" val="1427502211"/>
                    </a:ext>
                  </a:extLst>
                </a:gridCol>
                <a:gridCol w="2257094">
                  <a:extLst>
                    <a:ext uri="{9D8B030D-6E8A-4147-A177-3AD203B41FA5}">
                      <a16:colId xmlns:a16="http://schemas.microsoft.com/office/drawing/2014/main" val="51001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8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Object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8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Retailer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3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Invoice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6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Object (String)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8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Object (String)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6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Object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8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8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3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9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Operating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Integer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5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Operating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Floating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2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57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0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US Census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4899B2-34B7-2949-25E1-3B5FB381A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68187"/>
              </p:ext>
            </p:extLst>
          </p:nvPr>
        </p:nvGraphicFramePr>
        <p:xfrm>
          <a:off x="6096000" y="1081746"/>
          <a:ext cx="4694548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941">
                  <a:extLst>
                    <a:ext uri="{9D8B030D-6E8A-4147-A177-3AD203B41FA5}">
                      <a16:colId xmlns:a16="http://schemas.microsoft.com/office/drawing/2014/main" val="1427502211"/>
                    </a:ext>
                  </a:extLst>
                </a:gridCol>
                <a:gridCol w="2141607">
                  <a:extLst>
                    <a:ext uri="{9D8B030D-6E8A-4147-A177-3AD203B41FA5}">
                      <a16:colId xmlns:a16="http://schemas.microsoft.com/office/drawing/2014/main" val="51001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8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Object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8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3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6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8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6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 Median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Floating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8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Female Median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Floating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8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Floating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3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Floating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9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Earning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5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29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827</Words>
  <Application>Microsoft Office PowerPoint</Application>
  <PresentationFormat>Widescreen</PresentationFormat>
  <Paragraphs>202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Exploratory Analysis and Data Visualization Adidas Sales</vt:lpstr>
      <vt:lpstr>Project Overview</vt:lpstr>
      <vt:lpstr>Review of Data Topic</vt:lpstr>
      <vt:lpstr>Data Topic</vt:lpstr>
      <vt:lpstr>Selection Criteria of Data</vt:lpstr>
      <vt:lpstr>Description of Data</vt:lpstr>
      <vt:lpstr>Data Tables</vt:lpstr>
      <vt:lpstr>Adidas Sales Data</vt:lpstr>
      <vt:lpstr>US Census Data</vt:lpstr>
      <vt:lpstr>Analysis Tools</vt:lpstr>
      <vt:lpstr>Analysis Tools</vt:lpstr>
      <vt:lpstr>Data Exploration</vt:lpstr>
      <vt:lpstr>Data Exploration through ETL</vt:lpstr>
      <vt:lpstr>Data Questions &amp; Outcomes</vt:lpstr>
      <vt:lpstr>Relational Data Base</vt:lpstr>
      <vt:lpstr>Relational Data Base</vt:lpstr>
      <vt:lpstr>Tableau Dashboards</vt:lpstr>
      <vt:lpstr>Overview – US Demographics</vt:lpstr>
      <vt:lpstr>PowerPoint Presentation</vt:lpstr>
      <vt:lpstr>PowerPoint Presentation</vt:lpstr>
      <vt:lpstr>Sales Dashboard</vt:lpstr>
      <vt:lpstr>PowerPoint Presentation</vt:lpstr>
      <vt:lpstr>PowerPoint Presentation</vt:lpstr>
      <vt:lpstr>Machine Learning</vt:lpstr>
      <vt:lpstr> Unsupervised Machine Learning Clustering </vt:lpstr>
      <vt:lpstr> Predictive Multiple Linear Regression Models</vt:lpstr>
      <vt:lpstr> Binary Classification Supervised Machine Learning</vt:lpstr>
      <vt:lpstr>Recommendations – Future Analysis</vt:lpstr>
      <vt:lpstr>Future Analysis</vt:lpstr>
      <vt:lpstr>Alternative Approaches</vt:lpstr>
      <vt:lpstr>Alternative Approaches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and Visualization Adidas Sales Data</dc:title>
  <dc:creator>Jude Sahabandu</dc:creator>
  <cp:lastModifiedBy>Jude Sahabandu</cp:lastModifiedBy>
  <cp:revision>43</cp:revision>
  <dcterms:created xsi:type="dcterms:W3CDTF">2023-02-01T02:54:50Z</dcterms:created>
  <dcterms:modified xsi:type="dcterms:W3CDTF">2023-02-08T02:30:54Z</dcterms:modified>
</cp:coreProperties>
</file>