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12192000"/>
  <p:notesSz cx="6858000" cy="9144000"/>
  <p:embeddedFontLst>
    <p:embeddedFont>
      <p:font typeface="Century Gothic"/>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1DDF27E-D796-419C-A4AA-39203B31EE94}">
  <a:tblStyle styleId="{81DDF27E-D796-419C-A4AA-39203B31EE9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enturyGothic-regular.fntdata"/><Relationship Id="rId25" Type="http://schemas.openxmlformats.org/officeDocument/2006/relationships/slide" Target="slides/slide19.xml"/><Relationship Id="rId28" Type="http://schemas.openxmlformats.org/officeDocument/2006/relationships/font" Target="fonts/CenturyGothic-italic.fntdata"/><Relationship Id="rId27" Type="http://schemas.openxmlformats.org/officeDocument/2006/relationships/font" Target="fonts/CenturyGothic-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CenturyGothic-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38e9d0b540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238e9d0b540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38e9d0b540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238e9d0b54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38e9d0b540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238e9d0b540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38e9d0b540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238e9d0b540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5" name="Google Shape;24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2" name="Google Shape;25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9" name="Google Shape;25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6" name="Google Shape;26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38e9d0b540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3" name="Google Shape;273;g238e9d0b540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38e9d0b540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g238e9d0b540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C0-HD-BTM.png" id="13" name="Google Shape;13;p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4" name="Google Shape;14;p2"/>
          <p:cNvSpPr txBox="1"/>
          <p:nvPr>
            <p:ph type="ctrTitle"/>
          </p:nvPr>
        </p:nvSpPr>
        <p:spPr>
          <a:xfrm>
            <a:off x="1371600" y="1803405"/>
            <a:ext cx="9448800" cy="182509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 type="subTitle"/>
          </p:nvPr>
        </p:nvSpPr>
        <p:spPr>
          <a:xfrm>
            <a:off x="1371600" y="3632201"/>
            <a:ext cx="9448800" cy="685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6" name="Google Shape;16;p2"/>
          <p:cNvSpPr txBox="1"/>
          <p:nvPr>
            <p:ph idx="10" type="dt"/>
          </p:nvPr>
        </p:nvSpPr>
        <p:spPr>
          <a:xfrm>
            <a:off x="7909561" y="4314328"/>
            <a:ext cx="2910840" cy="37464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1371600" y="4323845"/>
            <a:ext cx="640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8077200" y="1430866"/>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1" name="Shape 71"/>
        <p:cNvGrpSpPr/>
        <p:nvPr/>
      </p:nvGrpSpPr>
      <p:grpSpPr>
        <a:xfrm>
          <a:off x="0" y="0"/>
          <a:ext cx="0" cy="0"/>
          <a:chOff x="0" y="0"/>
          <a:chExt cx="0" cy="0"/>
        </a:xfrm>
      </p:grpSpPr>
      <p:sp>
        <p:nvSpPr>
          <p:cNvPr id="72" name="Google Shape;72;p11"/>
          <p:cNvSpPr txBox="1"/>
          <p:nvPr>
            <p:ph type="title"/>
          </p:nvPr>
        </p:nvSpPr>
        <p:spPr>
          <a:xfrm>
            <a:off x="685777" y="4697360"/>
            <a:ext cx="10822034"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p:nvPr>
            <p:ph idx="2" type="pic"/>
          </p:nvPr>
        </p:nvSpPr>
        <p:spPr>
          <a:xfrm>
            <a:off x="681727" y="941439"/>
            <a:ext cx="10821840" cy="3478161"/>
          </a:xfrm>
          <a:prstGeom prst="rect">
            <a:avLst/>
          </a:prstGeom>
          <a:noFill/>
          <a:ln>
            <a:noFill/>
          </a:ln>
        </p:spPr>
      </p:sp>
      <p:sp>
        <p:nvSpPr>
          <p:cNvPr id="74" name="Google Shape;74;p11"/>
          <p:cNvSpPr txBox="1"/>
          <p:nvPr>
            <p:ph idx="1" type="body"/>
          </p:nvPr>
        </p:nvSpPr>
        <p:spPr>
          <a:xfrm>
            <a:off x="685800" y="5516715"/>
            <a:ext cx="10820400" cy="7019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5" name="Google Shape;75;p1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78" name="Shape 78"/>
        <p:cNvGrpSpPr/>
        <p:nvPr/>
      </p:nvGrpSpPr>
      <p:grpSpPr>
        <a:xfrm>
          <a:off x="0" y="0"/>
          <a:ext cx="0" cy="0"/>
          <a:chOff x="0" y="0"/>
          <a:chExt cx="0" cy="0"/>
        </a:xfrm>
      </p:grpSpPr>
      <p:pic>
        <p:nvPicPr>
          <p:cNvPr descr="C0-HD-BTM.png" id="79" name="Google Shape;79;p1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0" name="Google Shape;80;p12"/>
          <p:cNvSpPr txBox="1"/>
          <p:nvPr>
            <p:ph type="title"/>
          </p:nvPr>
        </p:nvSpPr>
        <p:spPr>
          <a:xfrm>
            <a:off x="685800" y="753532"/>
            <a:ext cx="10820400" cy="28024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 type="body"/>
          </p:nvPr>
        </p:nvSpPr>
        <p:spPr>
          <a:xfrm>
            <a:off x="1024467" y="3649133"/>
            <a:ext cx="10130516" cy="99906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2" name="Google Shape;82;p12"/>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2"/>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85" name="Shape 85"/>
        <p:cNvGrpSpPr/>
        <p:nvPr/>
      </p:nvGrpSpPr>
      <p:grpSpPr>
        <a:xfrm>
          <a:off x="0" y="0"/>
          <a:ext cx="0" cy="0"/>
          <a:chOff x="0" y="0"/>
          <a:chExt cx="0" cy="0"/>
        </a:xfrm>
      </p:grpSpPr>
      <p:pic>
        <p:nvPicPr>
          <p:cNvPr descr="C0-HD-BTM.png" id="86" name="Google Shape;86;p13"/>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7" name="Google Shape;87;p13"/>
          <p:cNvSpPr txBox="1"/>
          <p:nvPr>
            <p:ph type="title"/>
          </p:nvPr>
        </p:nvSpPr>
        <p:spPr>
          <a:xfrm>
            <a:off x="1024467" y="753533"/>
            <a:ext cx="10151533" cy="260449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3"/>
          <p:cNvSpPr txBox="1"/>
          <p:nvPr>
            <p:ph idx="1" type="body"/>
          </p:nvPr>
        </p:nvSpPr>
        <p:spPr>
          <a:xfrm>
            <a:off x="1303865" y="3365556"/>
            <a:ext cx="9592736" cy="4444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13"/>
          <p:cNvSpPr txBox="1"/>
          <p:nvPr>
            <p:ph idx="2" type="body"/>
          </p:nvPr>
        </p:nvSpPr>
        <p:spPr>
          <a:xfrm>
            <a:off x="1024467" y="3959862"/>
            <a:ext cx="10151533" cy="67987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0" name="Google Shape;90;p13"/>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3"/>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3"/>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13"/>
          <p:cNvSpPr txBox="1"/>
          <p:nvPr/>
        </p:nvSpPr>
        <p:spPr>
          <a:xfrm>
            <a:off x="476250" y="933450"/>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94" name="Google Shape;94;p13"/>
          <p:cNvSpPr txBox="1"/>
          <p:nvPr/>
        </p:nvSpPr>
        <p:spPr>
          <a:xfrm>
            <a:off x="10984230" y="2701290"/>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95" name="Shape 95"/>
        <p:cNvGrpSpPr/>
        <p:nvPr/>
      </p:nvGrpSpPr>
      <p:grpSpPr>
        <a:xfrm>
          <a:off x="0" y="0"/>
          <a:ext cx="0" cy="0"/>
          <a:chOff x="0" y="0"/>
          <a:chExt cx="0" cy="0"/>
        </a:xfrm>
      </p:grpSpPr>
      <p:pic>
        <p:nvPicPr>
          <p:cNvPr descr="C0-HD-BTM.png" id="96" name="Google Shape;96;p14"/>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97" name="Google Shape;97;p14"/>
          <p:cNvSpPr txBox="1"/>
          <p:nvPr>
            <p:ph type="title"/>
          </p:nvPr>
        </p:nvSpPr>
        <p:spPr>
          <a:xfrm>
            <a:off x="1024495" y="1124701"/>
            <a:ext cx="10146186"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4"/>
          <p:cNvSpPr txBox="1"/>
          <p:nvPr>
            <p:ph idx="1" type="body"/>
          </p:nvPr>
        </p:nvSpPr>
        <p:spPr>
          <a:xfrm>
            <a:off x="1024467" y="3648315"/>
            <a:ext cx="10144654" cy="9998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9" name="Google Shape;99;p14"/>
          <p:cNvSpPr txBox="1"/>
          <p:nvPr>
            <p:ph idx="10" type="dt"/>
          </p:nvPr>
        </p:nvSpPr>
        <p:spPr>
          <a:xfrm>
            <a:off x="7814452" y="378883"/>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4"/>
          <p:cNvSpPr txBox="1"/>
          <p:nvPr>
            <p:ph idx="11" type="ftr"/>
          </p:nvPr>
        </p:nvSpPr>
        <p:spPr>
          <a:xfrm>
            <a:off x="685800" y="378883"/>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4"/>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15"/>
          <p:cNvSpPr txBox="1"/>
          <p:nvPr>
            <p:ph type="title"/>
          </p:nvPr>
        </p:nvSpPr>
        <p:spPr>
          <a:xfrm>
            <a:off x="2895600" y="761999"/>
            <a:ext cx="8610599" cy="1303867"/>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5"/>
          <p:cNvSpPr txBox="1"/>
          <p:nvPr>
            <p:ph idx="1" type="body"/>
          </p:nvPr>
        </p:nvSpPr>
        <p:spPr>
          <a:xfrm>
            <a:off x="685800" y="2202080"/>
            <a:ext cx="3456432" cy="6173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5" name="Google Shape;105;p15"/>
          <p:cNvSpPr txBox="1"/>
          <p:nvPr>
            <p:ph idx="2" type="body"/>
          </p:nvPr>
        </p:nvSpPr>
        <p:spPr>
          <a:xfrm>
            <a:off x="685799"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6" name="Google Shape;106;p15"/>
          <p:cNvSpPr txBox="1"/>
          <p:nvPr>
            <p:ph idx="3" type="body"/>
          </p:nvPr>
        </p:nvSpPr>
        <p:spPr>
          <a:xfrm>
            <a:off x="4368800" y="2201333"/>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7" name="Google Shape;107;p15"/>
          <p:cNvSpPr txBox="1"/>
          <p:nvPr>
            <p:ph idx="4" type="body"/>
          </p:nvPr>
        </p:nvSpPr>
        <p:spPr>
          <a:xfrm>
            <a:off x="4366858" y="2904067"/>
            <a:ext cx="3456432" cy="331461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8" name="Google Shape;108;p15"/>
          <p:cNvSpPr txBox="1"/>
          <p:nvPr>
            <p:ph idx="5" type="body"/>
          </p:nvPr>
        </p:nvSpPr>
        <p:spPr>
          <a:xfrm>
            <a:off x="8051800" y="2192866"/>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9" name="Google Shape;109;p15"/>
          <p:cNvSpPr txBox="1"/>
          <p:nvPr>
            <p:ph idx="6" type="body"/>
          </p:nvPr>
        </p:nvSpPr>
        <p:spPr>
          <a:xfrm>
            <a:off x="8051801"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0" name="Google Shape;110;p1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3" name="Shape 113"/>
        <p:cNvGrpSpPr/>
        <p:nvPr/>
      </p:nvGrpSpPr>
      <p:grpSpPr>
        <a:xfrm>
          <a:off x="0" y="0"/>
          <a:ext cx="0" cy="0"/>
          <a:chOff x="0" y="0"/>
          <a:chExt cx="0" cy="0"/>
        </a:xfrm>
      </p:grpSpPr>
      <p:sp>
        <p:nvSpPr>
          <p:cNvPr id="114" name="Google Shape;114;p16"/>
          <p:cNvSpPr txBox="1"/>
          <p:nvPr>
            <p:ph type="title"/>
          </p:nvPr>
        </p:nvSpPr>
        <p:spPr>
          <a:xfrm>
            <a:off x="2895600" y="762000"/>
            <a:ext cx="8610599"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16"/>
          <p:cNvSpPr txBox="1"/>
          <p:nvPr>
            <p:ph idx="1" type="body"/>
          </p:nvPr>
        </p:nvSpPr>
        <p:spPr>
          <a:xfrm>
            <a:off x="688618" y="4191000"/>
            <a:ext cx="3451582"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6" name="Google Shape;116;p16"/>
          <p:cNvSpPr/>
          <p:nvPr>
            <p:ph idx="2" type="pic"/>
          </p:nvPr>
        </p:nvSpPr>
        <p:spPr>
          <a:xfrm>
            <a:off x="688618" y="2362200"/>
            <a:ext cx="3451582"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17" name="Google Shape;117;p16"/>
          <p:cNvSpPr txBox="1"/>
          <p:nvPr>
            <p:ph idx="3" type="body"/>
          </p:nvPr>
        </p:nvSpPr>
        <p:spPr>
          <a:xfrm>
            <a:off x="688618" y="4873764"/>
            <a:ext cx="3451582"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8" name="Google Shape;118;p16"/>
          <p:cNvSpPr txBox="1"/>
          <p:nvPr>
            <p:ph idx="4" type="body"/>
          </p:nvPr>
        </p:nvSpPr>
        <p:spPr>
          <a:xfrm>
            <a:off x="4374263" y="4191000"/>
            <a:ext cx="3448935"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9" name="Google Shape;119;p16"/>
          <p:cNvSpPr/>
          <p:nvPr>
            <p:ph idx="5" type="pic"/>
          </p:nvPr>
        </p:nvSpPr>
        <p:spPr>
          <a:xfrm>
            <a:off x="4374263" y="2362200"/>
            <a:ext cx="3448936"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20" name="Google Shape;120;p16"/>
          <p:cNvSpPr txBox="1"/>
          <p:nvPr>
            <p:ph idx="6" type="body"/>
          </p:nvPr>
        </p:nvSpPr>
        <p:spPr>
          <a:xfrm>
            <a:off x="4374264" y="4873763"/>
            <a:ext cx="344893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1" name="Google Shape;121;p16"/>
          <p:cNvSpPr txBox="1"/>
          <p:nvPr>
            <p:ph idx="7" type="body"/>
          </p:nvPr>
        </p:nvSpPr>
        <p:spPr>
          <a:xfrm>
            <a:off x="8049731" y="4191000"/>
            <a:ext cx="3456469"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2" name="Google Shape;122;p16"/>
          <p:cNvSpPr/>
          <p:nvPr>
            <p:ph idx="8" type="pic"/>
          </p:nvPr>
        </p:nvSpPr>
        <p:spPr>
          <a:xfrm>
            <a:off x="8049855" y="2362200"/>
            <a:ext cx="3447878"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23" name="Google Shape;123;p16"/>
          <p:cNvSpPr txBox="1"/>
          <p:nvPr>
            <p:ph idx="9" type="body"/>
          </p:nvPr>
        </p:nvSpPr>
        <p:spPr>
          <a:xfrm>
            <a:off x="8049731" y="4873761"/>
            <a:ext cx="345244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4" name="Google Shape;124;p16"/>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6"/>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17"/>
          <p:cNvSpPr txBox="1"/>
          <p:nvPr>
            <p:ph idx="1" type="body"/>
          </p:nvPr>
        </p:nvSpPr>
        <p:spPr>
          <a:xfrm rot="5400000">
            <a:off x="4083937" y="-1203579"/>
            <a:ext cx="4024125" cy="10820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0" name="Google Shape;130;p1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1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33" name="Shape 133"/>
        <p:cNvGrpSpPr/>
        <p:nvPr/>
      </p:nvGrpSpPr>
      <p:grpSpPr>
        <a:xfrm>
          <a:off x="0" y="0"/>
          <a:ext cx="0" cy="0"/>
          <a:chOff x="0" y="0"/>
          <a:chExt cx="0" cy="0"/>
        </a:xfrm>
      </p:grpSpPr>
      <p:pic>
        <p:nvPicPr>
          <p:cNvPr descr="C0-HD-BTM.png" id="134" name="Google Shape;134;p18"/>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35" name="Google Shape;135;p18"/>
          <p:cNvSpPr txBox="1"/>
          <p:nvPr>
            <p:ph type="title"/>
          </p:nvPr>
        </p:nvSpPr>
        <p:spPr>
          <a:xfrm rot="5400000">
            <a:off x="8525933" y="1667933"/>
            <a:ext cx="3903133" cy="2057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18"/>
          <p:cNvSpPr txBox="1"/>
          <p:nvPr>
            <p:ph idx="1" type="body"/>
          </p:nvPr>
        </p:nvSpPr>
        <p:spPr>
          <a:xfrm rot="5400000">
            <a:off x="3175000" y="-1405467"/>
            <a:ext cx="3903133" cy="82042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7" name="Google Shape;137;p18"/>
          <p:cNvSpPr txBox="1"/>
          <p:nvPr>
            <p:ph idx="10" type="dt"/>
          </p:nvPr>
        </p:nvSpPr>
        <p:spPr>
          <a:xfrm>
            <a:off x="7814452" y="379941"/>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18"/>
          <p:cNvSpPr txBox="1"/>
          <p:nvPr>
            <p:ph idx="11" type="ftr"/>
          </p:nvPr>
        </p:nvSpPr>
        <p:spPr>
          <a:xfrm>
            <a:off x="685800" y="381000"/>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2" name="Google Shape;22;p3"/>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5" name="Shape 25"/>
        <p:cNvGrpSpPr/>
        <p:nvPr/>
      </p:nvGrpSpPr>
      <p:grpSpPr>
        <a:xfrm>
          <a:off x="0" y="0"/>
          <a:ext cx="0" cy="0"/>
          <a:chOff x="0" y="0"/>
          <a:chExt cx="0" cy="0"/>
        </a:xfrm>
      </p:grpSpPr>
      <p:pic>
        <p:nvPicPr>
          <p:cNvPr descr="C0-HD-BTM.png" id="26" name="Google Shape;26;p4"/>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27" name="Google Shape;27;p4"/>
          <p:cNvSpPr txBox="1"/>
          <p:nvPr>
            <p:ph type="title"/>
          </p:nvPr>
        </p:nvSpPr>
        <p:spPr>
          <a:xfrm>
            <a:off x="685800" y="753533"/>
            <a:ext cx="10820399" cy="2801935"/>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 type="body"/>
          </p:nvPr>
        </p:nvSpPr>
        <p:spPr>
          <a:xfrm>
            <a:off x="1024467" y="3641725"/>
            <a:ext cx="10490200" cy="95567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200"/>
              <a:buNone/>
              <a:defRPr sz="22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29" name="Google Shape;29;p4"/>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1" type="ftr"/>
          </p:nvPr>
        </p:nvSpPr>
        <p:spPr>
          <a:xfrm>
            <a:off x="685800" y="381001"/>
            <a:ext cx="6991492" cy="36406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 type="body"/>
          </p:nvPr>
        </p:nvSpPr>
        <p:spPr>
          <a:xfrm>
            <a:off x="6858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5" name="Google Shape;35;p5"/>
          <p:cNvSpPr txBox="1"/>
          <p:nvPr>
            <p:ph idx="2" type="body"/>
          </p:nvPr>
        </p:nvSpPr>
        <p:spPr>
          <a:xfrm>
            <a:off x="61722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6" name="Google Shape;36;p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6"/>
          <p:cNvSpPr txBox="1"/>
          <p:nvPr>
            <p:ph type="title"/>
          </p:nvPr>
        </p:nvSpPr>
        <p:spPr>
          <a:xfrm>
            <a:off x="2895600" y="762000"/>
            <a:ext cx="8610600"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 type="body"/>
          </p:nvPr>
        </p:nvSpPr>
        <p:spPr>
          <a:xfrm>
            <a:off x="914409" y="2183802"/>
            <a:ext cx="50799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2" name="Google Shape;42;p6"/>
          <p:cNvSpPr txBox="1"/>
          <p:nvPr>
            <p:ph idx="2" type="body"/>
          </p:nvPr>
        </p:nvSpPr>
        <p:spPr>
          <a:xfrm>
            <a:off x="685800" y="3132666"/>
            <a:ext cx="5311775"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3" name="Google Shape;43;p6"/>
          <p:cNvSpPr txBox="1"/>
          <p:nvPr>
            <p:ph idx="3" type="body"/>
          </p:nvPr>
        </p:nvSpPr>
        <p:spPr>
          <a:xfrm>
            <a:off x="6400800" y="2183802"/>
            <a:ext cx="510540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4" name="Google Shape;44;p6"/>
          <p:cNvSpPr txBox="1"/>
          <p:nvPr>
            <p:ph idx="4" type="body"/>
          </p:nvPr>
        </p:nvSpPr>
        <p:spPr>
          <a:xfrm>
            <a:off x="6172200" y="3132666"/>
            <a:ext cx="5334000"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6"/>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685800" y="1524000"/>
            <a:ext cx="41148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 type="body"/>
          </p:nvPr>
        </p:nvSpPr>
        <p:spPr>
          <a:xfrm>
            <a:off x="4995582" y="746759"/>
            <a:ext cx="6510618" cy="5471925"/>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0" name="Google Shape;60;p9"/>
          <p:cNvSpPr txBox="1"/>
          <p:nvPr>
            <p:ph idx="2" type="body"/>
          </p:nvPr>
        </p:nvSpPr>
        <p:spPr>
          <a:xfrm>
            <a:off x="685800" y="3124199"/>
            <a:ext cx="411480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1" name="Google Shape;61;p9"/>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685800" y="1524000"/>
            <a:ext cx="687324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p:nvPr>
            <p:ph idx="2" type="pic"/>
          </p:nvPr>
        </p:nvSpPr>
        <p:spPr>
          <a:xfrm>
            <a:off x="7861238" y="751241"/>
            <a:ext cx="3644962" cy="5467443"/>
          </a:xfrm>
          <a:prstGeom prst="rect">
            <a:avLst/>
          </a:prstGeom>
          <a:noFill/>
          <a:ln>
            <a:noFill/>
          </a:ln>
        </p:spPr>
      </p:sp>
      <p:sp>
        <p:nvSpPr>
          <p:cNvPr id="67" name="Google Shape;67;p10"/>
          <p:cNvSpPr txBox="1"/>
          <p:nvPr>
            <p:ph idx="1" type="body"/>
          </p:nvPr>
        </p:nvSpPr>
        <p:spPr>
          <a:xfrm>
            <a:off x="685800" y="3124199"/>
            <a:ext cx="687324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8" name="Google Shape;68;p10"/>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pic>
        <p:nvPicPr>
          <p:cNvPr descr="C0-HD-TOP.png" id="6" name="Google Shape;6;p1"/>
          <p:cNvPicPr preferRelativeResize="0"/>
          <p:nvPr/>
        </p:nvPicPr>
        <p:blipFill rotWithShape="1">
          <a:blip r:embed="rId1">
            <a:alphaModFix/>
          </a:blip>
          <a:srcRect b="0" l="0" r="0" t="0"/>
          <a:stretch/>
        </p:blipFill>
        <p:spPr>
          <a:xfrm>
            <a:off x="0" y="0"/>
            <a:ext cx="12192000" cy="1441450"/>
          </a:xfrm>
          <a:prstGeom prst="rect">
            <a:avLst/>
          </a:prstGeom>
          <a:noFill/>
          <a:ln>
            <a:noFill/>
          </a:ln>
        </p:spPr>
      </p:pic>
      <p:sp>
        <p:nvSpPr>
          <p:cNvPr id="7" name="Google Shape;7;p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marR="0" rtl="0" algn="r">
              <a:lnSpc>
                <a:spcPct val="90000"/>
              </a:lnSpc>
              <a:spcBef>
                <a:spcPts val="0"/>
              </a:spcBef>
              <a:spcAft>
                <a:spcPts val="0"/>
              </a:spcAft>
              <a:buClr>
                <a:schemeClr val="lt1"/>
              </a:buClr>
              <a:buSzPts val="4000"/>
              <a:buFont typeface="Century Gothic"/>
              <a:buNone/>
              <a:defRPr b="0" i="0" sz="40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90000"/>
              </a:lnSpc>
              <a:spcBef>
                <a:spcPts val="1000"/>
              </a:spcBef>
              <a:spcAft>
                <a:spcPts val="0"/>
              </a:spcAft>
              <a:buClr>
                <a:schemeClr val="lt1"/>
              </a:buClr>
              <a:buSzPts val="2200"/>
              <a:buFont typeface="Arial"/>
              <a:buChar char="•"/>
              <a:defRPr b="0" i="0" sz="22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9" name="Google Shape;9;p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0" name="Google Shape;10;p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1" name="Google Shape;11;p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5.jpg"/><Relationship Id="rId5"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4.jpg"/><Relationship Id="rId5"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9.jpg"/><Relationship Id="rId5"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2.jpg"/><Relationship Id="rId5"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ctrTitle"/>
          </p:nvPr>
        </p:nvSpPr>
        <p:spPr>
          <a:xfrm>
            <a:off x="1371600" y="1790153"/>
            <a:ext cx="9448800" cy="182509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9"/>
          <p:cNvSpPr txBox="1"/>
          <p:nvPr>
            <p:ph idx="1" type="subTitle"/>
          </p:nvPr>
        </p:nvSpPr>
        <p:spPr>
          <a:xfrm>
            <a:off x="1371600" y="3632200"/>
            <a:ext cx="9448800" cy="1561592"/>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lt1"/>
              </a:buClr>
              <a:buSzPts val="1850"/>
              <a:buNone/>
            </a:pPr>
            <a:r>
              <a:rPr lang="en-US" sz="1850"/>
              <a:t>Security Policy Presentation</a:t>
            </a:r>
            <a:endParaRPr/>
          </a:p>
          <a:p>
            <a:pPr indent="0" lvl="0" marL="0" rtl="0" algn="l">
              <a:lnSpc>
                <a:spcPct val="70000"/>
              </a:lnSpc>
              <a:spcBef>
                <a:spcPts val="1000"/>
              </a:spcBef>
              <a:spcAft>
                <a:spcPts val="0"/>
              </a:spcAft>
              <a:buClr>
                <a:schemeClr val="lt1"/>
              </a:buClr>
              <a:buSzPts val="1850"/>
              <a:buNone/>
            </a:pPr>
            <a:r>
              <a:rPr lang="en-US" sz="1850"/>
              <a:t>Developer: Mitchell Lynds</a:t>
            </a:r>
            <a:endParaRPr/>
          </a:p>
          <a:p>
            <a:pPr indent="0" lvl="0" marL="0" rtl="0" algn="l">
              <a:lnSpc>
                <a:spcPct val="70000"/>
              </a:lnSpc>
              <a:spcBef>
                <a:spcPts val="1000"/>
              </a:spcBef>
              <a:spcAft>
                <a:spcPts val="0"/>
              </a:spcAft>
              <a:buClr>
                <a:schemeClr val="lt1"/>
              </a:buClr>
              <a:buSzPts val="1850"/>
              <a:buNone/>
            </a:pPr>
            <a:r>
              <a:t/>
            </a:r>
            <a:endParaRPr i="1" sz="1850"/>
          </a:p>
          <a:p>
            <a:pPr indent="0" lvl="0" marL="0" rtl="0" algn="l">
              <a:lnSpc>
                <a:spcPct val="70000"/>
              </a:lnSpc>
              <a:spcBef>
                <a:spcPts val="1000"/>
              </a:spcBef>
              <a:spcAft>
                <a:spcPts val="0"/>
              </a:spcAft>
              <a:buSzPts val="1850"/>
              <a:buNone/>
            </a:pPr>
            <a:r>
              <a:t/>
            </a:r>
            <a:endParaRPr i="1"/>
          </a:p>
        </p:txBody>
      </p:sp>
      <p:pic>
        <p:nvPicPr>
          <p:cNvPr descr="Green Pace logo" id="146" name="Google Shape;146;p19"/>
          <p:cNvPicPr preferRelativeResize="0"/>
          <p:nvPr/>
        </p:nvPicPr>
        <p:blipFill rotWithShape="1">
          <a:blip r:embed="rId3">
            <a:alphaModFix/>
          </a:blip>
          <a:srcRect b="0" l="0" r="0" t="0"/>
          <a:stretch/>
        </p:blipFill>
        <p:spPr>
          <a:xfrm>
            <a:off x="7440774" y="659854"/>
            <a:ext cx="2921424" cy="378677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8"/>
          <p:cNvSpPr txBox="1"/>
          <p:nvPr>
            <p:ph type="title"/>
          </p:nvPr>
        </p:nvSpPr>
        <p:spPr>
          <a:xfrm>
            <a:off x="3116850" y="469398"/>
            <a:ext cx="86106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a:t>Does</a:t>
            </a:r>
            <a:r>
              <a:rPr lang="en-US"/>
              <a:t> reserve() change capacity without changing size?</a:t>
            </a:r>
            <a:endParaRPr/>
          </a:p>
        </p:txBody>
      </p:sp>
      <p:pic>
        <p:nvPicPr>
          <p:cNvPr descr="Green Pace logo" id="209" name="Google Shape;209;p28"/>
          <p:cNvPicPr preferRelativeResize="0"/>
          <p:nvPr/>
        </p:nvPicPr>
        <p:blipFill rotWithShape="1">
          <a:blip r:embed="rId3">
            <a:alphaModFix/>
          </a:blip>
          <a:srcRect b="0" l="0" r="0" t="0"/>
          <a:stretch/>
        </p:blipFill>
        <p:spPr>
          <a:xfrm>
            <a:off x="11084074" y="5440526"/>
            <a:ext cx="886603" cy="1149223"/>
          </a:xfrm>
          <a:prstGeom prst="rect">
            <a:avLst/>
          </a:prstGeom>
          <a:noFill/>
          <a:ln>
            <a:noFill/>
          </a:ln>
        </p:spPr>
      </p:pic>
      <p:pic>
        <p:nvPicPr>
          <p:cNvPr id="210" name="Google Shape;210;p28"/>
          <p:cNvPicPr preferRelativeResize="0"/>
          <p:nvPr/>
        </p:nvPicPr>
        <p:blipFill>
          <a:blip r:embed="rId4">
            <a:alphaModFix/>
          </a:blip>
          <a:stretch>
            <a:fillRect/>
          </a:stretch>
        </p:blipFill>
        <p:spPr>
          <a:xfrm>
            <a:off x="152400" y="1889823"/>
            <a:ext cx="10649436" cy="3078353"/>
          </a:xfrm>
          <a:prstGeom prst="rect">
            <a:avLst/>
          </a:prstGeom>
          <a:noFill/>
          <a:ln>
            <a:noFill/>
          </a:ln>
        </p:spPr>
      </p:pic>
      <p:pic>
        <p:nvPicPr>
          <p:cNvPr id="211" name="Google Shape;211;p28"/>
          <p:cNvPicPr preferRelativeResize="0"/>
          <p:nvPr/>
        </p:nvPicPr>
        <p:blipFill>
          <a:blip r:embed="rId5">
            <a:alphaModFix/>
          </a:blip>
          <a:stretch>
            <a:fillRect/>
          </a:stretch>
        </p:blipFill>
        <p:spPr>
          <a:xfrm>
            <a:off x="152400" y="5263125"/>
            <a:ext cx="8574961" cy="45957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9"/>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a:t>Does accessing an out of range index throw an exception?</a:t>
            </a:r>
            <a:endParaRPr/>
          </a:p>
        </p:txBody>
      </p:sp>
      <p:pic>
        <p:nvPicPr>
          <p:cNvPr descr="Green Pace logo" id="217" name="Google Shape;217;p29"/>
          <p:cNvPicPr preferRelativeResize="0"/>
          <p:nvPr/>
        </p:nvPicPr>
        <p:blipFill rotWithShape="1">
          <a:blip r:embed="rId3">
            <a:alphaModFix/>
          </a:blip>
          <a:srcRect b="0" l="0" r="0" t="0"/>
          <a:stretch/>
        </p:blipFill>
        <p:spPr>
          <a:xfrm>
            <a:off x="11084074" y="5440526"/>
            <a:ext cx="886603" cy="1149223"/>
          </a:xfrm>
          <a:prstGeom prst="rect">
            <a:avLst/>
          </a:prstGeom>
          <a:noFill/>
          <a:ln>
            <a:noFill/>
          </a:ln>
        </p:spPr>
      </p:pic>
      <p:pic>
        <p:nvPicPr>
          <p:cNvPr id="218" name="Google Shape;218;p29"/>
          <p:cNvPicPr preferRelativeResize="0"/>
          <p:nvPr/>
        </p:nvPicPr>
        <p:blipFill>
          <a:blip r:embed="rId4">
            <a:alphaModFix/>
          </a:blip>
          <a:stretch>
            <a:fillRect/>
          </a:stretch>
        </p:blipFill>
        <p:spPr>
          <a:xfrm>
            <a:off x="152400" y="2209773"/>
            <a:ext cx="11887201" cy="1636812"/>
          </a:xfrm>
          <a:prstGeom prst="rect">
            <a:avLst/>
          </a:prstGeom>
          <a:noFill/>
          <a:ln>
            <a:noFill/>
          </a:ln>
        </p:spPr>
      </p:pic>
      <p:pic>
        <p:nvPicPr>
          <p:cNvPr id="219" name="Google Shape;219;p29"/>
          <p:cNvPicPr preferRelativeResize="0"/>
          <p:nvPr/>
        </p:nvPicPr>
        <p:blipFill>
          <a:blip r:embed="rId5">
            <a:alphaModFix/>
          </a:blip>
          <a:stretch>
            <a:fillRect/>
          </a:stretch>
        </p:blipFill>
        <p:spPr>
          <a:xfrm>
            <a:off x="152400" y="4304922"/>
            <a:ext cx="11887199" cy="67726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0"/>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a:t>Does resizing to an invalid value throw an exception?</a:t>
            </a:r>
            <a:endParaRPr/>
          </a:p>
        </p:txBody>
      </p:sp>
      <p:pic>
        <p:nvPicPr>
          <p:cNvPr descr="Green Pace logo" id="225" name="Google Shape;225;p30"/>
          <p:cNvPicPr preferRelativeResize="0"/>
          <p:nvPr/>
        </p:nvPicPr>
        <p:blipFill rotWithShape="1">
          <a:blip r:embed="rId3">
            <a:alphaModFix/>
          </a:blip>
          <a:srcRect b="0" l="0" r="0" t="0"/>
          <a:stretch/>
        </p:blipFill>
        <p:spPr>
          <a:xfrm>
            <a:off x="11084074" y="5440526"/>
            <a:ext cx="886603" cy="1149223"/>
          </a:xfrm>
          <a:prstGeom prst="rect">
            <a:avLst/>
          </a:prstGeom>
          <a:noFill/>
          <a:ln>
            <a:noFill/>
          </a:ln>
        </p:spPr>
      </p:pic>
      <p:pic>
        <p:nvPicPr>
          <p:cNvPr id="226" name="Google Shape;226;p30"/>
          <p:cNvPicPr preferRelativeResize="0"/>
          <p:nvPr/>
        </p:nvPicPr>
        <p:blipFill>
          <a:blip r:embed="rId4">
            <a:alphaModFix/>
          </a:blip>
          <a:stretch>
            <a:fillRect/>
          </a:stretch>
        </p:blipFill>
        <p:spPr>
          <a:xfrm>
            <a:off x="152400" y="2209773"/>
            <a:ext cx="11887199" cy="1738765"/>
          </a:xfrm>
          <a:prstGeom prst="rect">
            <a:avLst/>
          </a:prstGeom>
          <a:noFill/>
          <a:ln>
            <a:noFill/>
          </a:ln>
        </p:spPr>
      </p:pic>
      <p:pic>
        <p:nvPicPr>
          <p:cNvPr id="227" name="Google Shape;227;p30"/>
          <p:cNvPicPr preferRelativeResize="0"/>
          <p:nvPr/>
        </p:nvPicPr>
        <p:blipFill>
          <a:blip r:embed="rId5">
            <a:alphaModFix/>
          </a:blip>
          <a:stretch>
            <a:fillRect/>
          </a:stretch>
        </p:blipFill>
        <p:spPr>
          <a:xfrm>
            <a:off x="152400" y="4364763"/>
            <a:ext cx="11887202" cy="6595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1"/>
          <p:cNvSpPr txBox="1"/>
          <p:nvPr>
            <p:ph type="title"/>
          </p:nvPr>
        </p:nvSpPr>
        <p:spPr>
          <a:xfrm>
            <a:off x="3360075" y="199023"/>
            <a:ext cx="86106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a:t>Does shrink_to_fit() change capacity but not size?</a:t>
            </a:r>
            <a:endParaRPr/>
          </a:p>
        </p:txBody>
      </p:sp>
      <p:pic>
        <p:nvPicPr>
          <p:cNvPr descr="Green Pace logo" id="233" name="Google Shape;233;p31"/>
          <p:cNvPicPr preferRelativeResize="0"/>
          <p:nvPr/>
        </p:nvPicPr>
        <p:blipFill rotWithShape="1">
          <a:blip r:embed="rId3">
            <a:alphaModFix/>
          </a:blip>
          <a:srcRect b="0" l="0" r="0" t="0"/>
          <a:stretch/>
        </p:blipFill>
        <p:spPr>
          <a:xfrm>
            <a:off x="11084074" y="5440526"/>
            <a:ext cx="886603" cy="1149223"/>
          </a:xfrm>
          <a:prstGeom prst="rect">
            <a:avLst/>
          </a:prstGeom>
          <a:noFill/>
          <a:ln>
            <a:noFill/>
          </a:ln>
        </p:spPr>
      </p:pic>
      <p:pic>
        <p:nvPicPr>
          <p:cNvPr id="234" name="Google Shape;234;p31"/>
          <p:cNvPicPr preferRelativeResize="0"/>
          <p:nvPr/>
        </p:nvPicPr>
        <p:blipFill>
          <a:blip r:embed="rId4">
            <a:alphaModFix/>
          </a:blip>
          <a:stretch>
            <a:fillRect/>
          </a:stretch>
        </p:blipFill>
        <p:spPr>
          <a:xfrm>
            <a:off x="196650" y="1395762"/>
            <a:ext cx="6990093" cy="4066474"/>
          </a:xfrm>
          <a:prstGeom prst="rect">
            <a:avLst/>
          </a:prstGeom>
          <a:noFill/>
          <a:ln>
            <a:noFill/>
          </a:ln>
        </p:spPr>
      </p:pic>
      <p:pic>
        <p:nvPicPr>
          <p:cNvPr id="235" name="Google Shape;235;p31"/>
          <p:cNvPicPr preferRelativeResize="0"/>
          <p:nvPr/>
        </p:nvPicPr>
        <p:blipFill>
          <a:blip r:embed="rId5">
            <a:alphaModFix/>
          </a:blip>
          <a:stretch>
            <a:fillRect/>
          </a:stretch>
        </p:blipFill>
        <p:spPr>
          <a:xfrm>
            <a:off x="196650" y="5462225"/>
            <a:ext cx="10887426" cy="654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2"/>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AUTOMATION SUMMARY</a:t>
            </a:r>
            <a:endParaRPr/>
          </a:p>
        </p:txBody>
      </p:sp>
      <p:pic>
        <p:nvPicPr>
          <p:cNvPr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id="241" name="Google Shape;241;p32"/>
          <p:cNvPicPr preferRelativeResize="0"/>
          <p:nvPr>
            <p:ph idx="1" type="body"/>
          </p:nvPr>
        </p:nvPicPr>
        <p:blipFill rotWithShape="1">
          <a:blip r:embed="rId3">
            <a:alphaModFix/>
          </a:blip>
          <a:srcRect b="0" l="0" r="0" t="0"/>
          <a:stretch/>
        </p:blipFill>
        <p:spPr>
          <a:xfrm>
            <a:off x="2127250" y="2199481"/>
            <a:ext cx="7937500" cy="4013200"/>
          </a:xfrm>
          <a:prstGeom prst="rect">
            <a:avLst/>
          </a:prstGeom>
          <a:noFill/>
          <a:ln>
            <a:noFill/>
          </a:ln>
        </p:spPr>
      </p:pic>
      <p:pic>
        <p:nvPicPr>
          <p:cNvPr descr="Green Pace logo" id="242" name="Google Shape;242;p32"/>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TOOLS</a:t>
            </a:r>
            <a:endParaRPr/>
          </a:p>
        </p:txBody>
      </p:sp>
      <p:sp>
        <p:nvSpPr>
          <p:cNvPr id="248" name="Google Shape;248;p33"/>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500"/>
              </a:spcBef>
              <a:spcAft>
                <a:spcPts val="0"/>
              </a:spcAft>
              <a:buNone/>
            </a:pPr>
            <a:r>
              <a:rPr lang="en-US" sz="3100"/>
              <a:t>Automation in the DevSecOps Pipeline:</a:t>
            </a:r>
            <a:endParaRPr sz="3100"/>
          </a:p>
          <a:p>
            <a:pPr indent="0" lvl="0" marL="0" rtl="0" algn="l">
              <a:lnSpc>
                <a:spcPct val="90000"/>
              </a:lnSpc>
              <a:spcBef>
                <a:spcPts val="500"/>
              </a:spcBef>
              <a:spcAft>
                <a:spcPts val="0"/>
              </a:spcAft>
              <a:buNone/>
            </a:pPr>
            <a:r>
              <a:t/>
            </a:r>
            <a:endParaRPr sz="3100"/>
          </a:p>
          <a:p>
            <a:pPr indent="-323850" lvl="1" marL="685800" rtl="0" algn="l">
              <a:lnSpc>
                <a:spcPct val="90000"/>
              </a:lnSpc>
              <a:spcBef>
                <a:spcPts val="500"/>
              </a:spcBef>
              <a:spcAft>
                <a:spcPts val="0"/>
              </a:spcAft>
              <a:buClr>
                <a:schemeClr val="lt1"/>
              </a:buClr>
              <a:buSzPts val="3500"/>
              <a:buChar char="•"/>
            </a:pPr>
            <a:r>
              <a:rPr lang="en-US" sz="3100"/>
              <a:t>Design</a:t>
            </a:r>
            <a:endParaRPr sz="3100"/>
          </a:p>
          <a:p>
            <a:pPr indent="0" lvl="0" marL="914400" rtl="0" algn="l">
              <a:lnSpc>
                <a:spcPct val="90000"/>
              </a:lnSpc>
              <a:spcBef>
                <a:spcPts val="500"/>
              </a:spcBef>
              <a:spcAft>
                <a:spcPts val="0"/>
              </a:spcAft>
              <a:buNone/>
            </a:pPr>
            <a:r>
              <a:t/>
            </a:r>
            <a:endParaRPr sz="3100"/>
          </a:p>
          <a:p>
            <a:pPr indent="-298450" lvl="1" marL="685800" rtl="0" algn="l">
              <a:lnSpc>
                <a:spcPct val="90000"/>
              </a:lnSpc>
              <a:spcBef>
                <a:spcPts val="500"/>
              </a:spcBef>
              <a:spcAft>
                <a:spcPts val="0"/>
              </a:spcAft>
              <a:buSzPts val="3100"/>
              <a:buChar char="•"/>
            </a:pPr>
            <a:r>
              <a:rPr lang="en-US" sz="3100"/>
              <a:t>Build</a:t>
            </a:r>
            <a:endParaRPr sz="3100"/>
          </a:p>
          <a:p>
            <a:pPr indent="0" lvl="0" marL="914400" rtl="0" algn="l">
              <a:lnSpc>
                <a:spcPct val="90000"/>
              </a:lnSpc>
              <a:spcBef>
                <a:spcPts val="500"/>
              </a:spcBef>
              <a:spcAft>
                <a:spcPts val="0"/>
              </a:spcAft>
              <a:buNone/>
            </a:pPr>
            <a:r>
              <a:t/>
            </a:r>
            <a:endParaRPr sz="3100"/>
          </a:p>
          <a:p>
            <a:pPr indent="-298450" lvl="1" marL="685800" rtl="0" algn="l">
              <a:lnSpc>
                <a:spcPct val="90000"/>
              </a:lnSpc>
              <a:spcBef>
                <a:spcPts val="500"/>
              </a:spcBef>
              <a:spcAft>
                <a:spcPts val="0"/>
              </a:spcAft>
              <a:buSzPts val="3100"/>
              <a:buChar char="•"/>
            </a:pPr>
            <a:r>
              <a:rPr lang="en-US" sz="3100"/>
              <a:t>Verify and Test</a:t>
            </a:r>
            <a:endParaRPr sz="3100"/>
          </a:p>
        </p:txBody>
      </p:sp>
      <p:pic>
        <p:nvPicPr>
          <p:cNvPr descr="Green Pace logo" id="249" name="Google Shape;249;p33"/>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RISKS AND BENEFITS</a:t>
            </a:r>
            <a:endParaRPr/>
          </a:p>
        </p:txBody>
      </p:sp>
      <p:sp>
        <p:nvSpPr>
          <p:cNvPr id="255" name="Google Shape;255;p34"/>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0" lvl="0" marL="457200" rtl="0" algn="l">
              <a:lnSpc>
                <a:spcPct val="90000"/>
              </a:lnSpc>
              <a:spcBef>
                <a:spcPts val="0"/>
              </a:spcBef>
              <a:spcAft>
                <a:spcPts val="0"/>
              </a:spcAft>
              <a:buNone/>
            </a:pPr>
            <a:r>
              <a:rPr lang="en-US" sz="3000"/>
              <a:t>Act now:</a:t>
            </a:r>
            <a:endParaRPr sz="3000"/>
          </a:p>
          <a:p>
            <a:pPr indent="457200" lvl="0" marL="457200" rtl="0" algn="l">
              <a:lnSpc>
                <a:spcPct val="90000"/>
              </a:lnSpc>
              <a:spcBef>
                <a:spcPts val="0"/>
              </a:spcBef>
              <a:spcAft>
                <a:spcPts val="0"/>
              </a:spcAft>
              <a:buNone/>
            </a:pPr>
            <a:r>
              <a:rPr lang="en-US" sz="3000"/>
              <a:t>-Risks</a:t>
            </a:r>
            <a:endParaRPr sz="3000"/>
          </a:p>
          <a:p>
            <a:pPr indent="0" lvl="0" marL="457200" rtl="0" algn="l">
              <a:lnSpc>
                <a:spcPct val="90000"/>
              </a:lnSpc>
              <a:spcBef>
                <a:spcPts val="0"/>
              </a:spcBef>
              <a:spcAft>
                <a:spcPts val="0"/>
              </a:spcAft>
              <a:buNone/>
            </a:pPr>
            <a:r>
              <a:rPr lang="en-US" sz="3000"/>
              <a:t>	-Benefits</a:t>
            </a:r>
            <a:endParaRPr sz="3000"/>
          </a:p>
          <a:p>
            <a:pPr indent="0" lvl="0" marL="457200" rtl="0" algn="l">
              <a:lnSpc>
                <a:spcPct val="90000"/>
              </a:lnSpc>
              <a:spcBef>
                <a:spcPts val="0"/>
              </a:spcBef>
              <a:spcAft>
                <a:spcPts val="0"/>
              </a:spcAft>
              <a:buNone/>
            </a:pPr>
            <a:r>
              <a:t/>
            </a:r>
            <a:endParaRPr sz="3000"/>
          </a:p>
          <a:p>
            <a:pPr indent="0" lvl="0" marL="457200" rtl="0" algn="l">
              <a:lnSpc>
                <a:spcPct val="90000"/>
              </a:lnSpc>
              <a:spcBef>
                <a:spcPts val="0"/>
              </a:spcBef>
              <a:spcAft>
                <a:spcPts val="0"/>
              </a:spcAft>
              <a:buNone/>
            </a:pPr>
            <a:r>
              <a:rPr lang="en-US" sz="3000"/>
              <a:t>Wait to act:</a:t>
            </a:r>
            <a:endParaRPr sz="3000"/>
          </a:p>
          <a:p>
            <a:pPr indent="0" lvl="0" marL="457200" rtl="0" algn="l">
              <a:lnSpc>
                <a:spcPct val="90000"/>
              </a:lnSpc>
              <a:spcBef>
                <a:spcPts val="0"/>
              </a:spcBef>
              <a:spcAft>
                <a:spcPts val="0"/>
              </a:spcAft>
              <a:buNone/>
            </a:pPr>
            <a:r>
              <a:rPr lang="en-US" sz="3000"/>
              <a:t>	-Risks</a:t>
            </a:r>
            <a:endParaRPr sz="3000"/>
          </a:p>
          <a:p>
            <a:pPr indent="0" lvl="0" marL="457200" rtl="0" algn="l">
              <a:lnSpc>
                <a:spcPct val="90000"/>
              </a:lnSpc>
              <a:spcBef>
                <a:spcPts val="0"/>
              </a:spcBef>
              <a:spcAft>
                <a:spcPts val="0"/>
              </a:spcAft>
              <a:buNone/>
            </a:pPr>
            <a:r>
              <a:rPr lang="en-US" sz="3000"/>
              <a:t>	-Benefits</a:t>
            </a:r>
            <a:endParaRPr sz="3000"/>
          </a:p>
        </p:txBody>
      </p:sp>
      <p:pic>
        <p:nvPicPr>
          <p:cNvPr descr="Green Pace logo" id="256" name="Google Shape;256;p34"/>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RECOMMENDATIONS</a:t>
            </a:r>
            <a:endParaRPr/>
          </a:p>
        </p:txBody>
      </p:sp>
      <p:sp>
        <p:nvSpPr>
          <p:cNvPr id="262" name="Google Shape;262;p35"/>
          <p:cNvSpPr txBox="1"/>
          <p:nvPr>
            <p:ph idx="1" type="body"/>
          </p:nvPr>
        </p:nvSpPr>
        <p:spPr>
          <a:xfrm>
            <a:off x="685800" y="2194560"/>
            <a:ext cx="10820400" cy="4024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3000"/>
              <a:t>Existing violations:</a:t>
            </a:r>
            <a:endParaRPr sz="3000"/>
          </a:p>
          <a:p>
            <a:pPr indent="0" lvl="0" marL="0" rtl="0" algn="l">
              <a:lnSpc>
                <a:spcPct val="90000"/>
              </a:lnSpc>
              <a:spcBef>
                <a:spcPts val="0"/>
              </a:spcBef>
              <a:spcAft>
                <a:spcPts val="0"/>
              </a:spcAft>
              <a:buNone/>
            </a:pPr>
            <a:r>
              <a:t/>
            </a:r>
            <a:endParaRPr sz="3000"/>
          </a:p>
          <a:p>
            <a:pPr indent="0" lvl="0" marL="0" rtl="0" algn="l">
              <a:lnSpc>
                <a:spcPct val="90000"/>
              </a:lnSpc>
              <a:spcBef>
                <a:spcPts val="0"/>
              </a:spcBef>
              <a:spcAft>
                <a:spcPts val="0"/>
              </a:spcAft>
              <a:buNone/>
            </a:pPr>
            <a:r>
              <a:rPr lang="en-US" sz="3000"/>
              <a:t>	-Address on a priority basis.</a:t>
            </a:r>
            <a:endParaRPr sz="3000"/>
          </a:p>
          <a:p>
            <a:pPr indent="0" lvl="0" marL="0" rtl="0" algn="l">
              <a:lnSpc>
                <a:spcPct val="90000"/>
              </a:lnSpc>
              <a:spcBef>
                <a:spcPts val="0"/>
              </a:spcBef>
              <a:spcAft>
                <a:spcPts val="0"/>
              </a:spcAft>
              <a:buNone/>
            </a:pPr>
            <a:r>
              <a:t/>
            </a:r>
            <a:endParaRPr sz="1800"/>
          </a:p>
        </p:txBody>
      </p:sp>
      <p:pic>
        <p:nvPicPr>
          <p:cNvPr descr="Green Pace logo" id="263" name="Google Shape;263;p35"/>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6"/>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CONCLUSIONS</a:t>
            </a:r>
            <a:endParaRPr/>
          </a:p>
        </p:txBody>
      </p:sp>
      <p:sp>
        <p:nvSpPr>
          <p:cNvPr id="269" name="Google Shape;269;p36"/>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rPr lang="en-US" sz="1800"/>
              <a:t>Current Gaps:</a:t>
            </a:r>
            <a:endParaRPr sz="1800"/>
          </a:p>
          <a:p>
            <a:pPr indent="-342900" lvl="0" marL="457200" rtl="0" algn="l">
              <a:spcBef>
                <a:spcPts val="0"/>
              </a:spcBef>
              <a:spcAft>
                <a:spcPts val="0"/>
              </a:spcAft>
              <a:buSzPts val="1800"/>
              <a:buChar char="•"/>
            </a:pPr>
            <a:r>
              <a:rPr lang="en-US" sz="1800"/>
              <a:t>Do not use an additive operator on an iterator if the result would overflow</a:t>
            </a:r>
            <a:endParaRPr sz="1800"/>
          </a:p>
          <a:p>
            <a:pPr indent="-342900" lvl="0" marL="457200" rtl="0" algn="l">
              <a:spcBef>
                <a:spcPts val="0"/>
              </a:spcBef>
              <a:spcAft>
                <a:spcPts val="0"/>
              </a:spcAft>
              <a:buSzPts val="1800"/>
              <a:buChar char="•"/>
            </a:pPr>
            <a:r>
              <a:rPr lang="en-US" sz="1800"/>
              <a:t>Guarantee that library functions do not overflow</a:t>
            </a:r>
            <a:endParaRPr sz="1800"/>
          </a:p>
          <a:p>
            <a:pPr indent="-342900" lvl="0" marL="457200" rtl="0" algn="l">
              <a:spcBef>
                <a:spcPts val="0"/>
              </a:spcBef>
              <a:spcAft>
                <a:spcPts val="0"/>
              </a:spcAft>
              <a:buSzPts val="1800"/>
              <a:buChar char="•"/>
            </a:pPr>
            <a:r>
              <a:rPr lang="en-US" sz="1800"/>
              <a:t>Catch handlers should order their parameter types from most derived to least derived</a:t>
            </a:r>
            <a:endParaRPr sz="1800"/>
          </a:p>
          <a:p>
            <a:pPr indent="-342900" lvl="0" marL="457200" rtl="0" algn="l">
              <a:spcBef>
                <a:spcPts val="0"/>
              </a:spcBef>
              <a:spcAft>
                <a:spcPts val="0"/>
              </a:spcAft>
              <a:buSzPts val="1800"/>
              <a:buChar char="•"/>
            </a:pPr>
            <a:r>
              <a:rPr lang="en-US" sz="1800"/>
              <a:t>Properly deallocate dynamically allocated resources</a:t>
            </a:r>
            <a:endParaRPr sz="1800"/>
          </a:p>
          <a:p>
            <a:pPr indent="-342900" lvl="0" marL="457200" rtl="0" algn="l">
              <a:spcBef>
                <a:spcPts val="0"/>
              </a:spcBef>
              <a:spcAft>
                <a:spcPts val="0"/>
              </a:spcAft>
              <a:buSzPts val="1800"/>
              <a:buChar char="•"/>
            </a:pPr>
            <a:r>
              <a:rPr lang="en-US" sz="1800"/>
              <a:t>Detect and handle memory allocation errors</a:t>
            </a:r>
            <a:endParaRPr sz="1800"/>
          </a:p>
          <a:p>
            <a:pPr indent="-342900" lvl="0" marL="457200" rtl="0" algn="l">
              <a:spcBef>
                <a:spcPts val="0"/>
              </a:spcBef>
              <a:spcAft>
                <a:spcPts val="0"/>
              </a:spcAft>
              <a:buSzPts val="1800"/>
              <a:buChar char="•"/>
            </a:pPr>
            <a:r>
              <a:rPr lang="en-US" sz="1800"/>
              <a:t>And More…</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rPr lang="en-US" sz="1800"/>
              <a:t>https://wiki.sei.cmu.edu/confluence/display/cplusplus/EE.+Risk+Assessments</a:t>
            </a:r>
            <a:endParaRPr/>
          </a:p>
        </p:txBody>
      </p:sp>
      <p:pic>
        <p:nvPicPr>
          <p:cNvPr descr="Green Pace logo" id="270" name="Google Shape;270;p36"/>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7"/>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References</a:t>
            </a:r>
            <a:endParaRPr/>
          </a:p>
        </p:txBody>
      </p:sp>
      <p:sp>
        <p:nvSpPr>
          <p:cNvPr id="276" name="Google Shape;276;p37"/>
          <p:cNvSpPr txBox="1"/>
          <p:nvPr>
            <p:ph idx="1" type="body"/>
          </p:nvPr>
        </p:nvSpPr>
        <p:spPr>
          <a:xfrm>
            <a:off x="685800" y="2194560"/>
            <a:ext cx="10820400" cy="4024200"/>
          </a:xfrm>
          <a:prstGeom prst="rect">
            <a:avLst/>
          </a:prstGeom>
          <a:noFill/>
          <a:ln>
            <a:noFill/>
          </a:ln>
        </p:spPr>
        <p:txBody>
          <a:bodyPr anchorCtr="0" anchor="t" bIns="45700" lIns="91425" spcFirstLastPara="1" rIns="91425" wrap="square" tIns="45700">
            <a:normAutofit/>
          </a:bodyPr>
          <a:lstStyle/>
          <a:p>
            <a:pPr indent="-88900" lvl="0" marL="228600" rtl="0" algn="l">
              <a:lnSpc>
                <a:spcPct val="90000"/>
              </a:lnSpc>
              <a:spcBef>
                <a:spcPts val="1000"/>
              </a:spcBef>
              <a:spcAft>
                <a:spcPts val="0"/>
              </a:spcAft>
              <a:buClr>
                <a:schemeClr val="lt1"/>
              </a:buClr>
              <a:buSzPts val="2200"/>
              <a:buNone/>
            </a:pPr>
            <a:r>
              <a:rPr lang="en-US"/>
              <a:t>Snavely, W. (2022, March 15). Ee. risk assessments. EE. Risk Assessments - SEI CERT C++ Coding Standard - Confluence. Retrieved April 23, 2023, from https://wiki.sei.cmu.edu/confluence/display/cplusplus/EE.+Risk+Assessments </a:t>
            </a:r>
            <a:endParaRPr/>
          </a:p>
        </p:txBody>
      </p:sp>
      <p:pic>
        <p:nvPicPr>
          <p:cNvPr descr="Green Pace logo" id="277" name="Google Shape;277;p37"/>
          <p:cNvPicPr preferRelativeResize="0"/>
          <p:nvPr/>
        </p:nvPicPr>
        <p:blipFill rotWithShape="1">
          <a:blip r:embed="rId3">
            <a:alphaModFix/>
          </a:blip>
          <a:srcRect b="0" l="0" r="0" t="0"/>
          <a:stretch/>
        </p:blipFill>
        <p:spPr>
          <a:xfrm>
            <a:off x="11084074" y="5440526"/>
            <a:ext cx="886603" cy="11492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20"/>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0" lvl="0" marL="685800" rtl="0" algn="l">
              <a:lnSpc>
                <a:spcPct val="90000"/>
              </a:lnSpc>
              <a:spcBef>
                <a:spcPts val="0"/>
              </a:spcBef>
              <a:spcAft>
                <a:spcPts val="0"/>
              </a:spcAft>
              <a:buSzPts val="1800"/>
              <a:buNone/>
            </a:pPr>
            <a:r>
              <a:t/>
            </a:r>
            <a:endParaRPr sz="1600"/>
          </a:p>
          <a:p>
            <a:pPr indent="0" lvl="0" marL="0" rtl="0" algn="l">
              <a:lnSpc>
                <a:spcPct val="90000"/>
              </a:lnSpc>
              <a:spcBef>
                <a:spcPts val="1000"/>
              </a:spcBef>
              <a:spcAft>
                <a:spcPts val="0"/>
              </a:spcAft>
              <a:buClr>
                <a:schemeClr val="lt1"/>
              </a:buClr>
              <a:buSzPts val="2200"/>
              <a:buNone/>
            </a:pPr>
            <a:r>
              <a:t/>
            </a:r>
            <a:endParaRPr/>
          </a:p>
        </p:txBody>
      </p:sp>
      <p:pic>
        <p:nvPicPr>
          <p:cNvPr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id="153" name="Google Shape;153;p20"/>
          <p:cNvPicPr preferRelativeResize="0"/>
          <p:nvPr/>
        </p:nvPicPr>
        <p:blipFill rotWithShape="1">
          <a:blip r:embed="rId3">
            <a:alphaModFix/>
          </a:blip>
          <a:srcRect b="0" l="0" r="0" t="0"/>
          <a:stretch/>
        </p:blipFill>
        <p:spPr>
          <a:xfrm>
            <a:off x="3013143" y="2194561"/>
            <a:ext cx="6453258" cy="3797196"/>
          </a:xfrm>
          <a:prstGeom prst="rect">
            <a:avLst/>
          </a:prstGeom>
          <a:noFill/>
          <a:ln>
            <a:noFill/>
          </a:ln>
        </p:spPr>
      </p:pic>
      <p:pic>
        <p:nvPicPr>
          <p:cNvPr descr="Green Pace logo" id="154" name="Google Shape;154;p20"/>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THREATS MATRIX</a:t>
            </a:r>
            <a:endParaRPr/>
          </a:p>
        </p:txBody>
      </p:sp>
      <p:pic>
        <p:nvPicPr>
          <p:cNvPr descr="Green Pace logo" id="160" name="Google Shape;160;p21"/>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graphicFrame>
        <p:nvGraphicFramePr>
          <p:cNvPr id="161" name="Google Shape;161;p21"/>
          <p:cNvGraphicFramePr/>
          <p:nvPr/>
        </p:nvGraphicFramePr>
        <p:xfrm>
          <a:off x="810025" y="1932850"/>
          <a:ext cx="3000000" cy="3000000"/>
        </p:xfrm>
        <a:graphic>
          <a:graphicData uri="http://schemas.openxmlformats.org/drawingml/2006/table">
            <a:tbl>
              <a:tblPr>
                <a:noFill/>
                <a:tableStyleId>{81DDF27E-D796-419C-A4AA-39203B31EE94}</a:tableStyleId>
              </a:tblPr>
              <a:tblGrid>
                <a:gridCol w="2326350"/>
                <a:gridCol w="2326350"/>
                <a:gridCol w="2326350"/>
                <a:gridCol w="2326350"/>
              </a:tblGrid>
              <a:tr h="1082700">
                <a:tc>
                  <a:txBody>
                    <a:bodyPr/>
                    <a:lstStyle/>
                    <a:p>
                      <a:pPr indent="0" lvl="0" marL="0" rtl="0" algn="ctr">
                        <a:spcBef>
                          <a:spcPts val="0"/>
                        </a:spcBef>
                        <a:spcAft>
                          <a:spcPts val="0"/>
                        </a:spcAft>
                        <a:buNone/>
                      </a:pPr>
                      <a:r>
                        <a:t/>
                      </a:r>
                      <a:endParaRPr/>
                    </a:p>
                  </a:txBody>
                  <a:tcPr marT="91425" marB="91425" marR="91425" marL="91425" anchor="ctr">
                    <a:solidFill>
                      <a:schemeClr val="lt2"/>
                    </a:solidFill>
                  </a:tcPr>
                </a:tc>
                <a:tc>
                  <a:txBody>
                    <a:bodyPr/>
                    <a:lstStyle/>
                    <a:p>
                      <a:pPr indent="0" lvl="0" marL="0" rtl="0" algn="ctr">
                        <a:spcBef>
                          <a:spcPts val="0"/>
                        </a:spcBef>
                        <a:spcAft>
                          <a:spcPts val="0"/>
                        </a:spcAft>
                        <a:buNone/>
                      </a:pPr>
                      <a:r>
                        <a:rPr lang="en-US" sz="3000"/>
                        <a:t>Low</a:t>
                      </a:r>
                      <a:endParaRPr sz="3000"/>
                    </a:p>
                    <a:p>
                      <a:pPr indent="0" lvl="0" marL="0" rtl="0" algn="ctr">
                        <a:spcBef>
                          <a:spcPts val="0"/>
                        </a:spcBef>
                        <a:spcAft>
                          <a:spcPts val="0"/>
                        </a:spcAft>
                        <a:buNone/>
                      </a:pPr>
                      <a:r>
                        <a:rPr lang="en-US" sz="3000"/>
                        <a:t>Severity</a:t>
                      </a:r>
                      <a:endParaRPr sz="3000"/>
                    </a:p>
                  </a:txBody>
                  <a:tcPr marT="91425" marB="91425" marR="91425" marL="91425" anchor="ctr">
                    <a:lnB cap="flat" cmpd="sng" w="9525">
                      <a:solidFill>
                        <a:srgbClr val="EA9999"/>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US" sz="3000"/>
                        <a:t>Medium Severity</a:t>
                      </a:r>
                      <a:endParaRPr sz="3000"/>
                    </a:p>
                  </a:txBody>
                  <a:tcPr marT="91425" marB="91425" marR="91425" marL="91425" anchor="ctr">
                    <a:solidFill>
                      <a:schemeClr val="lt2"/>
                    </a:solidFill>
                  </a:tcPr>
                </a:tc>
                <a:tc>
                  <a:txBody>
                    <a:bodyPr/>
                    <a:lstStyle/>
                    <a:p>
                      <a:pPr indent="0" lvl="0" marL="0" rtl="0" algn="ctr">
                        <a:spcBef>
                          <a:spcPts val="0"/>
                        </a:spcBef>
                        <a:spcAft>
                          <a:spcPts val="0"/>
                        </a:spcAft>
                        <a:buNone/>
                      </a:pPr>
                      <a:r>
                        <a:rPr lang="en-US" sz="3000"/>
                        <a:t>High Severity</a:t>
                      </a:r>
                      <a:endParaRPr sz="3000"/>
                    </a:p>
                  </a:txBody>
                  <a:tcPr marT="91425" marB="91425" marR="91425" marL="91425" anchor="ctr">
                    <a:solidFill>
                      <a:schemeClr val="lt2"/>
                    </a:solidFill>
                  </a:tcPr>
                </a:tc>
              </a:tr>
              <a:tr h="1082700">
                <a:tc>
                  <a:txBody>
                    <a:bodyPr/>
                    <a:lstStyle/>
                    <a:p>
                      <a:pPr indent="0" lvl="0" marL="0" rtl="0" algn="ctr">
                        <a:spcBef>
                          <a:spcPts val="0"/>
                        </a:spcBef>
                        <a:spcAft>
                          <a:spcPts val="0"/>
                        </a:spcAft>
                        <a:buNone/>
                      </a:pPr>
                      <a:r>
                        <a:rPr lang="en-US" sz="3000"/>
                        <a:t>Likely</a:t>
                      </a:r>
                      <a:endParaRPr sz="3000"/>
                    </a:p>
                  </a:txBody>
                  <a:tcPr marT="91425" marB="91425" marR="91425" marL="91425" anchor="ctr">
                    <a:lnR cap="flat" cmpd="sng" w="9525">
                      <a:solidFill>
                        <a:srgbClr val="EA9999"/>
                      </a:solidFill>
                      <a:prstDash val="solid"/>
                      <a:round/>
                      <a:headEnd len="sm" w="sm" type="none"/>
                      <a:tailEnd len="sm" w="sm" type="none"/>
                    </a:lnR>
                    <a:solidFill>
                      <a:schemeClr val="lt2"/>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EA9999"/>
                      </a:solidFill>
                      <a:prstDash val="solid"/>
                      <a:round/>
                      <a:headEnd len="sm" w="sm" type="none"/>
                      <a:tailEnd len="sm" w="sm" type="none"/>
                    </a:lnL>
                    <a:lnR cap="flat" cmpd="sng" w="9525">
                      <a:solidFill>
                        <a:srgbClr val="EA9999"/>
                      </a:solidFill>
                      <a:prstDash val="solid"/>
                      <a:round/>
                      <a:headEnd len="sm" w="sm" type="none"/>
                      <a:tailEnd len="sm" w="sm" type="none"/>
                    </a:lnR>
                    <a:lnT cap="flat" cmpd="sng" w="9525">
                      <a:solidFill>
                        <a:srgbClr val="EA9999"/>
                      </a:solidFill>
                      <a:prstDash val="solid"/>
                      <a:round/>
                      <a:headEnd len="sm" w="sm" type="none"/>
                      <a:tailEnd len="sm" w="sm" type="none"/>
                    </a:lnT>
                    <a:lnB cap="flat" cmpd="sng" w="9525">
                      <a:solidFill>
                        <a:srgbClr val="EA9999"/>
                      </a:solidFill>
                      <a:prstDash val="solid"/>
                      <a:round/>
                      <a:headEnd len="sm" w="sm" type="none"/>
                      <a:tailEnd len="sm" w="sm" type="none"/>
                    </a:lnB>
                    <a:solidFill>
                      <a:srgbClr val="E69138"/>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EA9999"/>
                      </a:solidFill>
                      <a:prstDash val="solid"/>
                      <a:round/>
                      <a:headEnd len="sm" w="sm" type="none"/>
                      <a:tailEnd len="sm" w="sm" type="none"/>
                    </a:lnL>
                    <a:solidFill>
                      <a:srgbClr val="E06666"/>
                    </a:solidFill>
                  </a:tcPr>
                </a:tc>
                <a:tc>
                  <a:txBody>
                    <a:bodyPr/>
                    <a:lstStyle/>
                    <a:p>
                      <a:pPr indent="0" lvl="0" marL="0" rtl="0" algn="ctr">
                        <a:spcBef>
                          <a:spcPts val="0"/>
                        </a:spcBef>
                        <a:spcAft>
                          <a:spcPts val="0"/>
                        </a:spcAft>
                        <a:buNone/>
                      </a:pPr>
                      <a:r>
                        <a:rPr lang="en-US"/>
                        <a:t>STD-002-CPP</a:t>
                      </a:r>
                      <a:endParaRPr/>
                    </a:p>
                    <a:p>
                      <a:pPr indent="0" lvl="0" marL="0" rtl="0" algn="ctr">
                        <a:spcBef>
                          <a:spcPts val="0"/>
                        </a:spcBef>
                        <a:spcAft>
                          <a:spcPts val="0"/>
                        </a:spcAft>
                        <a:buNone/>
                      </a:pPr>
                      <a:r>
                        <a:rPr lang="en-US"/>
                        <a:t>STD-003-CPP</a:t>
                      </a:r>
                      <a:endParaRPr/>
                    </a:p>
                    <a:p>
                      <a:pPr indent="0" lvl="0" marL="0" rtl="0" algn="ctr">
                        <a:spcBef>
                          <a:spcPts val="0"/>
                        </a:spcBef>
                        <a:spcAft>
                          <a:spcPts val="0"/>
                        </a:spcAft>
                        <a:buNone/>
                      </a:pPr>
                      <a:r>
                        <a:rPr lang="en-US"/>
                        <a:t>STD-005-CPP</a:t>
                      </a:r>
                      <a:endParaRPr/>
                    </a:p>
                    <a:p>
                      <a:pPr indent="0" lvl="0" marL="0" rtl="0" algn="ctr">
                        <a:spcBef>
                          <a:spcPts val="0"/>
                        </a:spcBef>
                        <a:spcAft>
                          <a:spcPts val="0"/>
                        </a:spcAft>
                        <a:buNone/>
                      </a:pPr>
                      <a:r>
                        <a:rPr lang="en-US"/>
                        <a:t>STD-008-CPP</a:t>
                      </a:r>
                      <a:endParaRPr/>
                    </a:p>
                  </a:txBody>
                  <a:tcPr marT="91425" marB="91425" marR="91425" marL="91425" anchor="ctr">
                    <a:solidFill>
                      <a:srgbClr val="CC0000"/>
                    </a:solidFill>
                  </a:tcPr>
                </a:tc>
              </a:tr>
              <a:tr h="1082700">
                <a:tc>
                  <a:txBody>
                    <a:bodyPr/>
                    <a:lstStyle/>
                    <a:p>
                      <a:pPr indent="0" lvl="0" marL="0" rtl="0" algn="ctr">
                        <a:spcBef>
                          <a:spcPts val="0"/>
                        </a:spcBef>
                        <a:spcAft>
                          <a:spcPts val="0"/>
                        </a:spcAft>
                        <a:buNone/>
                      </a:pPr>
                      <a:r>
                        <a:rPr lang="en-US" sz="3000"/>
                        <a:t>Probable</a:t>
                      </a:r>
                      <a:endParaRPr sz="3000"/>
                    </a:p>
                  </a:txBody>
                  <a:tcPr marT="91425" marB="91425" marR="91425" marL="91425" anchor="ctr">
                    <a:solidFill>
                      <a:schemeClr val="lt2"/>
                    </a:solidFill>
                  </a:tcPr>
                </a:tc>
                <a:tc>
                  <a:txBody>
                    <a:bodyPr/>
                    <a:lstStyle/>
                    <a:p>
                      <a:pPr indent="0" lvl="0" marL="0" rtl="0" algn="ctr">
                        <a:spcBef>
                          <a:spcPts val="0"/>
                        </a:spcBef>
                        <a:spcAft>
                          <a:spcPts val="0"/>
                        </a:spcAft>
                        <a:buNone/>
                      </a:pPr>
                      <a:r>
                        <a:rPr lang="en-US"/>
                        <a:t>STD-007-CPP</a:t>
                      </a:r>
                      <a:endParaRPr/>
                    </a:p>
                  </a:txBody>
                  <a:tcPr marT="91425" marB="91425" marR="91425" marL="91425" anchor="ctr">
                    <a:lnT cap="flat" cmpd="sng" w="9525">
                      <a:solidFill>
                        <a:srgbClr val="EA9999"/>
                      </a:solidFill>
                      <a:prstDash val="solid"/>
                      <a:round/>
                      <a:headEnd len="sm" w="sm" type="none"/>
                      <a:tailEnd len="sm" w="sm" type="none"/>
                    </a:lnT>
                    <a:solidFill>
                      <a:srgbClr val="FFD966"/>
                    </a:solidFill>
                  </a:tcPr>
                </a:tc>
                <a:tc>
                  <a:txBody>
                    <a:bodyPr/>
                    <a:lstStyle/>
                    <a:p>
                      <a:pPr indent="0" lvl="0" marL="0" rtl="0" algn="ctr">
                        <a:spcBef>
                          <a:spcPts val="0"/>
                        </a:spcBef>
                        <a:spcAft>
                          <a:spcPts val="0"/>
                        </a:spcAft>
                        <a:buNone/>
                      </a:pPr>
                      <a:r>
                        <a:rPr lang="en-US"/>
                        <a:t>STD-009-CPP</a:t>
                      </a:r>
                      <a:endParaRPr/>
                    </a:p>
                  </a:txBody>
                  <a:tcPr marT="91425" marB="91425" marR="91425" marL="91425" anchor="ctr">
                    <a:solidFill>
                      <a:srgbClr val="E69138"/>
                    </a:solidFill>
                  </a:tcPr>
                </a:tc>
                <a:tc>
                  <a:txBody>
                    <a:bodyPr/>
                    <a:lstStyle/>
                    <a:p>
                      <a:pPr indent="0" lvl="0" marL="0" rtl="0" algn="ctr">
                        <a:spcBef>
                          <a:spcPts val="0"/>
                        </a:spcBef>
                        <a:spcAft>
                          <a:spcPts val="0"/>
                        </a:spcAft>
                        <a:buNone/>
                      </a:pPr>
                      <a:r>
                        <a:rPr lang="en-US"/>
                        <a:t>STD-004-CPP</a:t>
                      </a:r>
                      <a:endParaRPr/>
                    </a:p>
                  </a:txBody>
                  <a:tcPr marT="91425" marB="91425" marR="91425" marL="91425" anchor="ctr">
                    <a:solidFill>
                      <a:srgbClr val="E06666"/>
                    </a:solidFill>
                  </a:tcPr>
                </a:tc>
              </a:tr>
              <a:tr h="1082700">
                <a:tc>
                  <a:txBody>
                    <a:bodyPr/>
                    <a:lstStyle/>
                    <a:p>
                      <a:pPr indent="0" lvl="0" marL="0" rtl="0" algn="ctr">
                        <a:spcBef>
                          <a:spcPts val="0"/>
                        </a:spcBef>
                        <a:spcAft>
                          <a:spcPts val="0"/>
                        </a:spcAft>
                        <a:buNone/>
                      </a:pPr>
                      <a:r>
                        <a:rPr lang="en-US" sz="3000"/>
                        <a:t>Unlikely</a:t>
                      </a:r>
                      <a:endParaRPr sz="3000"/>
                    </a:p>
                  </a:txBody>
                  <a:tcPr marT="91425" marB="91425" marR="91425" marL="91425" anchor="ctr">
                    <a:solidFill>
                      <a:schemeClr val="lt2"/>
                    </a:solidFill>
                  </a:tcPr>
                </a:tc>
                <a:tc>
                  <a:txBody>
                    <a:bodyPr/>
                    <a:lstStyle/>
                    <a:p>
                      <a:pPr indent="0" lvl="0" marL="0" rtl="0" algn="ctr">
                        <a:spcBef>
                          <a:spcPts val="0"/>
                        </a:spcBef>
                        <a:spcAft>
                          <a:spcPts val="0"/>
                        </a:spcAft>
                        <a:buNone/>
                      </a:pPr>
                      <a:r>
                        <a:rPr lang="en-US"/>
                        <a:t>STD-001-CPP</a:t>
                      </a:r>
                      <a:endParaRPr/>
                    </a:p>
                    <a:p>
                      <a:pPr indent="0" lvl="0" marL="0" rtl="0" algn="ctr">
                        <a:spcBef>
                          <a:spcPts val="0"/>
                        </a:spcBef>
                        <a:spcAft>
                          <a:spcPts val="0"/>
                        </a:spcAft>
                        <a:buNone/>
                      </a:pPr>
                      <a:r>
                        <a:rPr lang="en-US"/>
                        <a:t>STD-006-CPP</a:t>
                      </a:r>
                      <a:endParaRPr/>
                    </a:p>
                  </a:txBody>
                  <a:tcPr marT="91425" marB="91425" marR="91425" marL="91425" anchor="ctr">
                    <a:solidFill>
                      <a:srgbClr val="FFE599"/>
                    </a:solidFill>
                  </a:tcPr>
                </a:tc>
                <a:tc>
                  <a:txBody>
                    <a:bodyPr/>
                    <a:lstStyle/>
                    <a:p>
                      <a:pPr indent="0" lvl="0" marL="0" rtl="0" algn="ctr">
                        <a:spcBef>
                          <a:spcPts val="0"/>
                        </a:spcBef>
                        <a:spcAft>
                          <a:spcPts val="0"/>
                        </a:spcAft>
                        <a:buNone/>
                      </a:pPr>
                      <a:r>
                        <a:t/>
                      </a:r>
                      <a:endParaRPr/>
                    </a:p>
                  </a:txBody>
                  <a:tcPr marT="91425" marB="91425" marR="91425" marL="91425" anchor="ctr">
                    <a:solidFill>
                      <a:srgbClr val="FFD966"/>
                    </a:solidFill>
                  </a:tcPr>
                </a:tc>
                <a:tc>
                  <a:txBody>
                    <a:bodyPr/>
                    <a:lstStyle/>
                    <a:p>
                      <a:pPr indent="0" lvl="0" marL="0" rtl="0" algn="ctr">
                        <a:spcBef>
                          <a:spcPts val="0"/>
                        </a:spcBef>
                        <a:spcAft>
                          <a:spcPts val="0"/>
                        </a:spcAft>
                        <a:buNone/>
                      </a:pPr>
                      <a:r>
                        <a:rPr lang="en-US"/>
                        <a:t>STD-010-CPP</a:t>
                      </a:r>
                      <a:endParaRPr/>
                    </a:p>
                  </a:txBody>
                  <a:tcPr marT="91425" marB="91425" marR="91425" marL="91425" anchor="ctr">
                    <a:solidFill>
                      <a:srgbClr val="E69138"/>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Detection Automation</a:t>
            </a:r>
            <a:endParaRPr/>
          </a:p>
        </p:txBody>
      </p:sp>
      <p:pic>
        <p:nvPicPr>
          <p:cNvPr descr="Green Pace logo" id="167" name="Google Shape;167;p22"/>
          <p:cNvPicPr preferRelativeResize="0"/>
          <p:nvPr/>
        </p:nvPicPr>
        <p:blipFill rotWithShape="1">
          <a:blip r:embed="rId3">
            <a:alphaModFix/>
          </a:blip>
          <a:srcRect b="0" l="0" r="0" t="0"/>
          <a:stretch/>
        </p:blipFill>
        <p:spPr>
          <a:xfrm>
            <a:off x="11084074" y="5440526"/>
            <a:ext cx="886603" cy="1149223"/>
          </a:xfrm>
          <a:prstGeom prst="rect">
            <a:avLst/>
          </a:prstGeom>
          <a:noFill/>
          <a:ln>
            <a:noFill/>
          </a:ln>
        </p:spPr>
      </p:pic>
      <p:pic>
        <p:nvPicPr>
          <p:cNvPr id="168" name="Google Shape;168;p22"/>
          <p:cNvPicPr preferRelativeResize="0"/>
          <p:nvPr/>
        </p:nvPicPr>
        <p:blipFill>
          <a:blip r:embed="rId4">
            <a:alphaModFix/>
          </a:blip>
          <a:stretch>
            <a:fillRect/>
          </a:stretch>
        </p:blipFill>
        <p:spPr>
          <a:xfrm>
            <a:off x="127825" y="2057373"/>
            <a:ext cx="10779274" cy="420012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3"/>
          <p:cNvSpPr txBox="1"/>
          <p:nvPr>
            <p:ph type="title"/>
          </p:nvPr>
        </p:nvSpPr>
        <p:spPr>
          <a:xfrm>
            <a:off x="2895600" y="390473"/>
            <a:ext cx="8610600" cy="12930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10 PRINCIPLES</a:t>
            </a:r>
            <a:endParaRPr/>
          </a:p>
        </p:txBody>
      </p:sp>
      <p:sp>
        <p:nvSpPr>
          <p:cNvPr id="174" name="Google Shape;174;p23"/>
          <p:cNvSpPr txBox="1"/>
          <p:nvPr>
            <p:ph idx="1" type="body"/>
          </p:nvPr>
        </p:nvSpPr>
        <p:spPr>
          <a:xfrm>
            <a:off x="685800" y="1293625"/>
            <a:ext cx="10820400" cy="5296200"/>
          </a:xfrm>
          <a:prstGeom prst="rect">
            <a:avLst/>
          </a:prstGeom>
          <a:noFill/>
          <a:ln>
            <a:noFill/>
          </a:ln>
        </p:spPr>
        <p:txBody>
          <a:bodyPr anchorCtr="0" anchor="t" bIns="45700" lIns="91425" spcFirstLastPara="1" rIns="91425" wrap="square" tIns="45700">
            <a:normAutofit lnSpcReduction="10000"/>
          </a:bodyPr>
          <a:lstStyle/>
          <a:p>
            <a:pPr indent="-342900" lvl="0" marL="457200" rtl="0" algn="l">
              <a:lnSpc>
                <a:spcPct val="90000"/>
              </a:lnSpc>
              <a:spcBef>
                <a:spcPts val="0"/>
              </a:spcBef>
              <a:spcAft>
                <a:spcPts val="0"/>
              </a:spcAft>
              <a:buSzPts val="1800"/>
              <a:buAutoNum type="arabicPeriod"/>
            </a:pPr>
            <a:r>
              <a:rPr lang="en-US"/>
              <a:t>Validate Input Data</a:t>
            </a:r>
            <a:endParaRPr/>
          </a:p>
          <a:p>
            <a:pPr indent="-342900" lvl="1" marL="1371600" rtl="0" algn="l">
              <a:lnSpc>
                <a:spcPct val="90000"/>
              </a:lnSpc>
              <a:spcBef>
                <a:spcPts val="0"/>
              </a:spcBef>
              <a:spcAft>
                <a:spcPts val="0"/>
              </a:spcAft>
              <a:buSzPts val="1800"/>
              <a:buAutoNum type="arabicPeriod"/>
            </a:pPr>
            <a:r>
              <a:rPr lang="en-US"/>
              <a:t>STD-002-CPP, STD-003-CPP, STD-004-CPP, STD-008-CPP, STD-010-CPP</a:t>
            </a:r>
            <a:endParaRPr/>
          </a:p>
          <a:p>
            <a:pPr indent="-342900" lvl="0" marL="457200" rtl="0" algn="l">
              <a:lnSpc>
                <a:spcPct val="90000"/>
              </a:lnSpc>
              <a:spcBef>
                <a:spcPts val="0"/>
              </a:spcBef>
              <a:spcAft>
                <a:spcPts val="0"/>
              </a:spcAft>
              <a:buSzPts val="1800"/>
              <a:buAutoNum type="arabicPeriod"/>
            </a:pPr>
            <a:r>
              <a:rPr lang="en-US"/>
              <a:t>Heed Compiler Warnings</a:t>
            </a:r>
            <a:endParaRPr/>
          </a:p>
          <a:p>
            <a:pPr indent="-342900" lvl="1" marL="1371600" rtl="0" algn="l">
              <a:lnSpc>
                <a:spcPct val="90000"/>
              </a:lnSpc>
              <a:spcBef>
                <a:spcPts val="0"/>
              </a:spcBef>
              <a:spcAft>
                <a:spcPts val="0"/>
              </a:spcAft>
              <a:buSzPts val="1800"/>
              <a:buAutoNum type="arabicPeriod"/>
            </a:pPr>
            <a:r>
              <a:rPr lang="en-US"/>
              <a:t>STD-001-CPP, STD-005-CPP</a:t>
            </a:r>
            <a:endParaRPr/>
          </a:p>
          <a:p>
            <a:pPr indent="-342900" lvl="0" marL="457200" rtl="0" algn="l">
              <a:lnSpc>
                <a:spcPct val="90000"/>
              </a:lnSpc>
              <a:spcBef>
                <a:spcPts val="0"/>
              </a:spcBef>
              <a:spcAft>
                <a:spcPts val="0"/>
              </a:spcAft>
              <a:buSzPts val="1800"/>
              <a:buAutoNum type="arabicPeriod"/>
            </a:pPr>
            <a:r>
              <a:rPr lang="en-US"/>
              <a:t>Architect and Design for Security Policies</a:t>
            </a:r>
            <a:endParaRPr/>
          </a:p>
          <a:p>
            <a:pPr indent="0" lvl="0" marL="1371600" rtl="0" algn="l">
              <a:lnSpc>
                <a:spcPct val="90000"/>
              </a:lnSpc>
              <a:spcBef>
                <a:spcPts val="0"/>
              </a:spcBef>
              <a:spcAft>
                <a:spcPts val="0"/>
              </a:spcAft>
              <a:buNone/>
            </a:pPr>
            <a:r>
              <a:t/>
            </a:r>
            <a:endParaRPr/>
          </a:p>
          <a:p>
            <a:pPr indent="-342900" lvl="0" marL="457200" rtl="0" algn="l">
              <a:lnSpc>
                <a:spcPct val="90000"/>
              </a:lnSpc>
              <a:spcBef>
                <a:spcPts val="0"/>
              </a:spcBef>
              <a:spcAft>
                <a:spcPts val="0"/>
              </a:spcAft>
              <a:buSzPts val="1800"/>
              <a:buAutoNum type="arabicPeriod"/>
            </a:pPr>
            <a:r>
              <a:rPr lang="en-US"/>
              <a:t>Keep it Simple</a:t>
            </a:r>
            <a:endParaRPr/>
          </a:p>
          <a:p>
            <a:pPr indent="-342900" lvl="1" marL="1371600" rtl="0" algn="l">
              <a:lnSpc>
                <a:spcPct val="90000"/>
              </a:lnSpc>
              <a:spcBef>
                <a:spcPts val="0"/>
              </a:spcBef>
              <a:spcAft>
                <a:spcPts val="0"/>
              </a:spcAft>
              <a:buSzPts val="1800"/>
              <a:buAutoNum type="arabicPeriod"/>
            </a:pPr>
            <a:r>
              <a:rPr lang="en-US"/>
              <a:t>STD-001-CPP, STD-009-CPP</a:t>
            </a:r>
            <a:endParaRPr/>
          </a:p>
          <a:p>
            <a:pPr indent="-342900" lvl="0" marL="457200" rtl="0" algn="l">
              <a:lnSpc>
                <a:spcPct val="90000"/>
              </a:lnSpc>
              <a:spcBef>
                <a:spcPts val="0"/>
              </a:spcBef>
              <a:spcAft>
                <a:spcPts val="0"/>
              </a:spcAft>
              <a:buSzPts val="1800"/>
              <a:buAutoNum type="arabicPeriod"/>
            </a:pPr>
            <a:r>
              <a:rPr lang="en-US"/>
              <a:t>Default Deny</a:t>
            </a:r>
            <a:endParaRPr/>
          </a:p>
          <a:p>
            <a:pPr indent="0" lvl="0" marL="1371600" rtl="0" algn="l">
              <a:lnSpc>
                <a:spcPct val="90000"/>
              </a:lnSpc>
              <a:spcBef>
                <a:spcPts val="0"/>
              </a:spcBef>
              <a:spcAft>
                <a:spcPts val="0"/>
              </a:spcAft>
              <a:buNone/>
            </a:pPr>
            <a:r>
              <a:t/>
            </a:r>
            <a:endParaRPr/>
          </a:p>
          <a:p>
            <a:pPr indent="-342900" lvl="0" marL="457200" rtl="0" algn="l">
              <a:lnSpc>
                <a:spcPct val="90000"/>
              </a:lnSpc>
              <a:spcBef>
                <a:spcPts val="0"/>
              </a:spcBef>
              <a:spcAft>
                <a:spcPts val="0"/>
              </a:spcAft>
              <a:buSzPts val="1800"/>
              <a:buAutoNum type="arabicPeriod"/>
            </a:pPr>
            <a:r>
              <a:rPr lang="en-US"/>
              <a:t>Adhere to the Principle of Least Privilege</a:t>
            </a:r>
            <a:endParaRPr/>
          </a:p>
          <a:p>
            <a:pPr indent="0" lvl="0" marL="1371600" rtl="0" algn="l">
              <a:lnSpc>
                <a:spcPct val="90000"/>
              </a:lnSpc>
              <a:spcBef>
                <a:spcPts val="0"/>
              </a:spcBef>
              <a:spcAft>
                <a:spcPts val="0"/>
              </a:spcAft>
              <a:buNone/>
            </a:pPr>
            <a:r>
              <a:t/>
            </a:r>
            <a:endParaRPr/>
          </a:p>
          <a:p>
            <a:pPr indent="-342900" lvl="0" marL="457200" rtl="0" algn="l">
              <a:lnSpc>
                <a:spcPct val="90000"/>
              </a:lnSpc>
              <a:spcBef>
                <a:spcPts val="0"/>
              </a:spcBef>
              <a:spcAft>
                <a:spcPts val="0"/>
              </a:spcAft>
              <a:buSzPts val="1800"/>
              <a:buAutoNum type="arabicPeriod"/>
            </a:pPr>
            <a:r>
              <a:rPr lang="en-US"/>
              <a:t>Sanitize Data Sent to Other Systems</a:t>
            </a:r>
            <a:endParaRPr/>
          </a:p>
          <a:p>
            <a:pPr indent="-342900" lvl="1" marL="1371600" rtl="0" algn="l">
              <a:lnSpc>
                <a:spcPct val="90000"/>
              </a:lnSpc>
              <a:spcBef>
                <a:spcPts val="0"/>
              </a:spcBef>
              <a:spcAft>
                <a:spcPts val="0"/>
              </a:spcAft>
              <a:buSzPts val="1800"/>
              <a:buAutoNum type="arabicPeriod"/>
            </a:pPr>
            <a:r>
              <a:rPr lang="en-US"/>
              <a:t>STD-007-CPP</a:t>
            </a:r>
            <a:endParaRPr/>
          </a:p>
          <a:p>
            <a:pPr indent="-342900" lvl="0" marL="457200" rtl="0" algn="l">
              <a:lnSpc>
                <a:spcPct val="90000"/>
              </a:lnSpc>
              <a:spcBef>
                <a:spcPts val="0"/>
              </a:spcBef>
              <a:spcAft>
                <a:spcPts val="0"/>
              </a:spcAft>
              <a:buSzPts val="1800"/>
              <a:buAutoNum type="arabicPeriod"/>
            </a:pPr>
            <a:r>
              <a:rPr lang="en-US"/>
              <a:t>Practice Defense in Depth</a:t>
            </a:r>
            <a:endParaRPr/>
          </a:p>
          <a:p>
            <a:pPr indent="0" lvl="0" marL="1371600" rtl="0" algn="l">
              <a:lnSpc>
                <a:spcPct val="90000"/>
              </a:lnSpc>
              <a:spcBef>
                <a:spcPts val="0"/>
              </a:spcBef>
              <a:spcAft>
                <a:spcPts val="0"/>
              </a:spcAft>
              <a:buNone/>
            </a:pPr>
            <a:r>
              <a:t/>
            </a:r>
            <a:endParaRPr/>
          </a:p>
          <a:p>
            <a:pPr indent="-342900" lvl="0" marL="457200" rtl="0" algn="l">
              <a:lnSpc>
                <a:spcPct val="90000"/>
              </a:lnSpc>
              <a:spcBef>
                <a:spcPts val="0"/>
              </a:spcBef>
              <a:spcAft>
                <a:spcPts val="0"/>
              </a:spcAft>
              <a:buSzPts val="1800"/>
              <a:buAutoNum type="arabicPeriod"/>
            </a:pPr>
            <a:r>
              <a:rPr lang="en-US"/>
              <a:t>Use Effective Quality Assurance Techniques</a:t>
            </a:r>
            <a:endParaRPr/>
          </a:p>
          <a:p>
            <a:pPr indent="-342900" lvl="1" marL="1371600" rtl="0" algn="l">
              <a:lnSpc>
                <a:spcPct val="90000"/>
              </a:lnSpc>
              <a:spcBef>
                <a:spcPts val="0"/>
              </a:spcBef>
              <a:spcAft>
                <a:spcPts val="0"/>
              </a:spcAft>
              <a:buSzPts val="1800"/>
              <a:buAutoNum type="arabicPeriod"/>
            </a:pPr>
            <a:r>
              <a:rPr lang="en-US"/>
              <a:t>STD-006-CPP</a:t>
            </a:r>
            <a:endParaRPr/>
          </a:p>
          <a:p>
            <a:pPr indent="-342900" lvl="0" marL="457200" rtl="0" algn="l">
              <a:lnSpc>
                <a:spcPct val="90000"/>
              </a:lnSpc>
              <a:spcBef>
                <a:spcPts val="0"/>
              </a:spcBef>
              <a:spcAft>
                <a:spcPts val="0"/>
              </a:spcAft>
              <a:buSzPts val="1800"/>
              <a:buAutoNum type="arabicPeriod"/>
            </a:pPr>
            <a:r>
              <a:rPr lang="en-US"/>
              <a:t>Adopt a Secure Coding Standard</a:t>
            </a:r>
            <a:endParaRPr/>
          </a:p>
        </p:txBody>
      </p:sp>
      <p:pic>
        <p:nvPicPr>
          <p:cNvPr descr="Green Pace logo" id="175" name="Google Shape;175;p23"/>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CODING STANDARDS</a:t>
            </a:r>
            <a:endParaRPr/>
          </a:p>
        </p:txBody>
      </p:sp>
      <p:sp>
        <p:nvSpPr>
          <p:cNvPr id="181" name="Google Shape;181;p24"/>
          <p:cNvSpPr txBox="1"/>
          <p:nvPr>
            <p:ph idx="1" type="body"/>
          </p:nvPr>
        </p:nvSpPr>
        <p:spPr>
          <a:xfrm>
            <a:off x="685800" y="2194560"/>
            <a:ext cx="10820400" cy="4024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n-US" sz="2000"/>
              <a:t>STD-005-CPP: Do not access freed memory</a:t>
            </a:r>
            <a:endParaRPr sz="2000"/>
          </a:p>
          <a:p>
            <a:pPr indent="-228600" lvl="0" marL="228600" rtl="0" algn="l">
              <a:lnSpc>
                <a:spcPct val="90000"/>
              </a:lnSpc>
              <a:spcBef>
                <a:spcPts val="0"/>
              </a:spcBef>
              <a:spcAft>
                <a:spcPts val="0"/>
              </a:spcAft>
              <a:buSzPts val="2000"/>
              <a:buChar char="•"/>
            </a:pPr>
            <a:r>
              <a:rPr lang="en-US" sz="2000"/>
              <a:t>STD-003-CPP: Guarantee that storage for strings has sufficient space for character data and the null terminator</a:t>
            </a:r>
            <a:endParaRPr sz="2000"/>
          </a:p>
          <a:p>
            <a:pPr indent="-228600" lvl="0" marL="228600" rtl="0" algn="l">
              <a:lnSpc>
                <a:spcPct val="90000"/>
              </a:lnSpc>
              <a:spcBef>
                <a:spcPts val="0"/>
              </a:spcBef>
              <a:spcAft>
                <a:spcPts val="0"/>
              </a:spcAft>
              <a:buSzPts val="2000"/>
              <a:buChar char="•"/>
            </a:pPr>
            <a:r>
              <a:rPr lang="en-US" sz="2000"/>
              <a:t>STD-008-CPP: Exclude user input from format strings</a:t>
            </a:r>
            <a:endParaRPr sz="2000"/>
          </a:p>
          <a:p>
            <a:pPr indent="-228600" lvl="0" marL="228600" rtl="0" algn="l">
              <a:lnSpc>
                <a:spcPct val="90000"/>
              </a:lnSpc>
              <a:spcBef>
                <a:spcPts val="0"/>
              </a:spcBef>
              <a:spcAft>
                <a:spcPts val="0"/>
              </a:spcAft>
              <a:buSzPts val="2000"/>
              <a:buChar char="•"/>
            </a:pPr>
            <a:r>
              <a:rPr lang="en-US" sz="2000"/>
              <a:t>STD-004-CPP: Prevent SQL injection</a:t>
            </a:r>
            <a:endParaRPr sz="2000"/>
          </a:p>
          <a:p>
            <a:pPr indent="-228600" lvl="0" marL="228600" rtl="0" algn="l">
              <a:lnSpc>
                <a:spcPct val="90000"/>
              </a:lnSpc>
              <a:spcBef>
                <a:spcPts val="0"/>
              </a:spcBef>
              <a:spcAft>
                <a:spcPts val="0"/>
              </a:spcAft>
              <a:buSzPts val="2000"/>
              <a:buChar char="•"/>
            </a:pPr>
            <a:r>
              <a:rPr lang="en-US" sz="2000"/>
              <a:t>STD-002-CPP: Ensure that </a:t>
            </a:r>
            <a:r>
              <a:rPr lang="en-US" sz="2000"/>
              <a:t>unsigned</a:t>
            </a:r>
            <a:r>
              <a:rPr lang="en-US" sz="2000"/>
              <a:t> integer operations do not wrap</a:t>
            </a:r>
            <a:endParaRPr sz="2000"/>
          </a:p>
          <a:p>
            <a:pPr indent="-228600" lvl="0" marL="228600" rtl="0" algn="l">
              <a:lnSpc>
                <a:spcPct val="90000"/>
              </a:lnSpc>
              <a:spcBef>
                <a:spcPts val="0"/>
              </a:spcBef>
              <a:spcAft>
                <a:spcPts val="0"/>
              </a:spcAft>
              <a:buSzPts val="2000"/>
              <a:buChar char="•"/>
            </a:pPr>
            <a:r>
              <a:rPr lang="en-US" sz="2000"/>
              <a:t>STD-009-CPP: Do not depend on the order of evaluation for side effects</a:t>
            </a:r>
            <a:endParaRPr sz="2000"/>
          </a:p>
          <a:p>
            <a:pPr indent="-228600" lvl="0" marL="228600" rtl="0" algn="l">
              <a:lnSpc>
                <a:spcPct val="90000"/>
              </a:lnSpc>
              <a:spcBef>
                <a:spcPts val="0"/>
              </a:spcBef>
              <a:spcAft>
                <a:spcPts val="0"/>
              </a:spcAft>
              <a:buSzPts val="2000"/>
              <a:buChar char="•"/>
            </a:pPr>
            <a:r>
              <a:rPr lang="en-US" sz="2000"/>
              <a:t>STD-010-CPP: Range check element access</a:t>
            </a:r>
            <a:endParaRPr sz="2000"/>
          </a:p>
          <a:p>
            <a:pPr indent="-228600" lvl="0" marL="228600" rtl="0" algn="l">
              <a:lnSpc>
                <a:spcPct val="90000"/>
              </a:lnSpc>
              <a:spcBef>
                <a:spcPts val="0"/>
              </a:spcBef>
              <a:spcAft>
                <a:spcPts val="0"/>
              </a:spcAft>
              <a:buSzPts val="2000"/>
              <a:buChar char="•"/>
            </a:pPr>
            <a:r>
              <a:rPr lang="en-US" sz="2000"/>
              <a:t>STD-007-CPP: Handle all exceptions</a:t>
            </a:r>
            <a:endParaRPr sz="2000"/>
          </a:p>
          <a:p>
            <a:pPr indent="-228600" lvl="0" marL="228600" rtl="0" algn="l">
              <a:lnSpc>
                <a:spcPct val="90000"/>
              </a:lnSpc>
              <a:spcBef>
                <a:spcPts val="0"/>
              </a:spcBef>
              <a:spcAft>
                <a:spcPts val="0"/>
              </a:spcAft>
              <a:buSzPts val="2000"/>
              <a:buChar char="•"/>
            </a:pPr>
            <a:r>
              <a:rPr lang="en-US" sz="2000"/>
              <a:t>STD-001-CPP: Declare identifiers before using them</a:t>
            </a:r>
            <a:endParaRPr sz="2000"/>
          </a:p>
          <a:p>
            <a:pPr indent="-228600" lvl="0" marL="228600" rtl="0" algn="l">
              <a:lnSpc>
                <a:spcPct val="90000"/>
              </a:lnSpc>
              <a:spcBef>
                <a:spcPts val="0"/>
              </a:spcBef>
              <a:spcAft>
                <a:spcPts val="0"/>
              </a:spcAft>
              <a:buSzPts val="2000"/>
              <a:buChar char="•"/>
            </a:pPr>
            <a:r>
              <a:rPr lang="en-US" sz="2000"/>
              <a:t>STD-006-CPP: Incorporate diagnostic tests using assertions</a:t>
            </a:r>
            <a:endParaRPr sz="2000"/>
          </a:p>
        </p:txBody>
      </p:sp>
      <p:pic>
        <p:nvPicPr>
          <p:cNvPr descr="Green Pace logo" id="182" name="Google Shape;182;p24"/>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ENCRYPTION POLICIES</a:t>
            </a:r>
            <a:endParaRPr/>
          </a:p>
        </p:txBody>
      </p:sp>
      <p:sp>
        <p:nvSpPr>
          <p:cNvPr id="188" name="Google Shape;188;p25"/>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400050" lvl="0" marL="457200" rtl="0" algn="l">
              <a:lnSpc>
                <a:spcPct val="90000"/>
              </a:lnSpc>
              <a:spcBef>
                <a:spcPts val="0"/>
              </a:spcBef>
              <a:spcAft>
                <a:spcPts val="0"/>
              </a:spcAft>
              <a:buSzPts val="2700"/>
              <a:buAutoNum type="arabicPeriod"/>
            </a:pPr>
            <a:r>
              <a:rPr lang="en-US" sz="2900"/>
              <a:t>Encryption at Rest</a:t>
            </a:r>
            <a:endParaRPr sz="2900"/>
          </a:p>
          <a:p>
            <a:pPr indent="0" lvl="0" marL="1371600" rtl="0" algn="l">
              <a:lnSpc>
                <a:spcPct val="90000"/>
              </a:lnSpc>
              <a:spcBef>
                <a:spcPts val="0"/>
              </a:spcBef>
              <a:spcAft>
                <a:spcPts val="0"/>
              </a:spcAft>
              <a:buNone/>
            </a:pPr>
            <a:r>
              <a:rPr lang="en-US" sz="2900"/>
              <a:t>Data storage encryption</a:t>
            </a:r>
            <a:endParaRPr sz="2900"/>
          </a:p>
          <a:p>
            <a:pPr indent="0" lvl="0" marL="1371600" rtl="0" algn="l">
              <a:lnSpc>
                <a:spcPct val="90000"/>
              </a:lnSpc>
              <a:spcBef>
                <a:spcPts val="0"/>
              </a:spcBef>
              <a:spcAft>
                <a:spcPts val="0"/>
              </a:spcAft>
              <a:buNone/>
            </a:pPr>
            <a:r>
              <a:t/>
            </a:r>
            <a:endParaRPr sz="2900"/>
          </a:p>
          <a:p>
            <a:pPr indent="-412750" lvl="0" marL="457200" rtl="0" algn="l">
              <a:lnSpc>
                <a:spcPct val="90000"/>
              </a:lnSpc>
              <a:spcBef>
                <a:spcPts val="0"/>
              </a:spcBef>
              <a:spcAft>
                <a:spcPts val="0"/>
              </a:spcAft>
              <a:buSzPts val="2900"/>
              <a:buAutoNum type="arabicPeriod"/>
            </a:pPr>
            <a:r>
              <a:rPr lang="en-US" sz="2900"/>
              <a:t>Encryption in Flight</a:t>
            </a:r>
            <a:endParaRPr sz="2900"/>
          </a:p>
          <a:p>
            <a:pPr indent="0" lvl="0" marL="1371600" rtl="0" algn="l">
              <a:lnSpc>
                <a:spcPct val="90000"/>
              </a:lnSpc>
              <a:spcBef>
                <a:spcPts val="0"/>
              </a:spcBef>
              <a:spcAft>
                <a:spcPts val="0"/>
              </a:spcAft>
              <a:buNone/>
            </a:pPr>
            <a:r>
              <a:rPr lang="en-US" sz="2900"/>
              <a:t>Data transmission encryption</a:t>
            </a:r>
            <a:endParaRPr sz="2900"/>
          </a:p>
          <a:p>
            <a:pPr indent="0" lvl="0" marL="1371600" rtl="0" algn="l">
              <a:lnSpc>
                <a:spcPct val="90000"/>
              </a:lnSpc>
              <a:spcBef>
                <a:spcPts val="0"/>
              </a:spcBef>
              <a:spcAft>
                <a:spcPts val="0"/>
              </a:spcAft>
              <a:buNone/>
            </a:pPr>
            <a:r>
              <a:t/>
            </a:r>
            <a:endParaRPr sz="2900"/>
          </a:p>
          <a:p>
            <a:pPr indent="-412750" lvl="0" marL="457200" rtl="0" algn="l">
              <a:lnSpc>
                <a:spcPct val="90000"/>
              </a:lnSpc>
              <a:spcBef>
                <a:spcPts val="0"/>
              </a:spcBef>
              <a:spcAft>
                <a:spcPts val="0"/>
              </a:spcAft>
              <a:buSzPts val="2900"/>
              <a:buAutoNum type="arabicPeriod"/>
            </a:pPr>
            <a:r>
              <a:rPr lang="en-US" sz="2900"/>
              <a:t>Encryption in Use</a:t>
            </a:r>
            <a:endParaRPr sz="2900"/>
          </a:p>
          <a:p>
            <a:pPr indent="0" lvl="0" marL="1371600" rtl="0" algn="l">
              <a:lnSpc>
                <a:spcPct val="90000"/>
              </a:lnSpc>
              <a:spcBef>
                <a:spcPts val="0"/>
              </a:spcBef>
              <a:spcAft>
                <a:spcPts val="0"/>
              </a:spcAft>
              <a:buNone/>
            </a:pPr>
            <a:r>
              <a:rPr lang="en-US" sz="2900"/>
              <a:t>Data use encryption</a:t>
            </a:r>
            <a:endParaRPr sz="2900"/>
          </a:p>
        </p:txBody>
      </p:sp>
      <p:pic>
        <p:nvPicPr>
          <p:cNvPr descr="Green Pace logo" id="189" name="Google Shape;189;p25"/>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6"/>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TRIPLE-A POLICIES</a:t>
            </a:r>
            <a:endParaRPr/>
          </a:p>
        </p:txBody>
      </p:sp>
      <p:sp>
        <p:nvSpPr>
          <p:cNvPr id="195" name="Google Shape;195;p26"/>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AutoNum type="arabicPeriod"/>
            </a:pPr>
            <a:r>
              <a:rPr lang="en-US" sz="2400"/>
              <a:t>Authentication</a:t>
            </a:r>
            <a:endParaRPr sz="2400"/>
          </a:p>
          <a:p>
            <a:pPr indent="-381000" lvl="0" marL="457200" rtl="0" algn="l">
              <a:lnSpc>
                <a:spcPct val="90000"/>
              </a:lnSpc>
              <a:spcBef>
                <a:spcPts val="0"/>
              </a:spcBef>
              <a:spcAft>
                <a:spcPts val="0"/>
              </a:spcAft>
              <a:buSzPts val="2400"/>
              <a:buAutoNum type="arabicPeriod"/>
            </a:pPr>
            <a:r>
              <a:rPr lang="en-US" sz="2400"/>
              <a:t>Authorization</a:t>
            </a:r>
            <a:endParaRPr sz="2400"/>
          </a:p>
          <a:p>
            <a:pPr indent="-381000" lvl="0" marL="457200" rtl="0" algn="l">
              <a:lnSpc>
                <a:spcPct val="90000"/>
              </a:lnSpc>
              <a:spcBef>
                <a:spcPts val="0"/>
              </a:spcBef>
              <a:spcAft>
                <a:spcPts val="0"/>
              </a:spcAft>
              <a:buSzPts val="2400"/>
              <a:buAutoNum type="arabicPeriod"/>
            </a:pPr>
            <a:r>
              <a:rPr lang="en-US" sz="2400"/>
              <a:t>Accounting</a:t>
            </a:r>
            <a:endParaRPr sz="2400"/>
          </a:p>
        </p:txBody>
      </p:sp>
      <p:pic>
        <p:nvPicPr>
          <p:cNvPr descr="Green Pace logo" id="196" name="Google Shape;196;p26"/>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a:t>Unit Testing</a:t>
            </a:r>
            <a:endParaRPr/>
          </a:p>
        </p:txBody>
      </p:sp>
      <p:sp>
        <p:nvSpPr>
          <p:cNvPr id="202" name="Google Shape;202;p27"/>
          <p:cNvSpPr txBox="1"/>
          <p:nvPr>
            <p:ph idx="1" type="body"/>
          </p:nvPr>
        </p:nvSpPr>
        <p:spPr>
          <a:xfrm>
            <a:off x="685800" y="2194560"/>
            <a:ext cx="10820400" cy="40242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rPr lang="en-US"/>
              <a:t>Tools for testing for the prevention of freed memory access in data structures</a:t>
            </a:r>
            <a:endParaRPr/>
          </a:p>
        </p:txBody>
      </p:sp>
      <p:pic>
        <p:nvPicPr>
          <p:cNvPr descr="Green Pace logo" id="203" name="Google Shape;203;p27"/>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