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0" r:id="rId2"/>
    <p:sldMasterId id="2147483652" r:id="rId3"/>
    <p:sldMasterId id="2147483654" r:id="rId4"/>
    <p:sldMasterId id="2147483655" r:id="rId5"/>
  </p:sldMasterIdLst>
  <p:notesMasterIdLst>
    <p:notesMasterId r:id="rId17"/>
  </p:notesMasterIdLst>
  <p:sldIdLst>
    <p:sldId id="257" r:id="rId6"/>
    <p:sldId id="256" r:id="rId7"/>
    <p:sldId id="258" r:id="rId8"/>
    <p:sldId id="272" r:id="rId9"/>
    <p:sldId id="259" r:id="rId10"/>
    <p:sldId id="273" r:id="rId11"/>
    <p:sldId id="260" r:id="rId12"/>
    <p:sldId id="274" r:id="rId13"/>
    <p:sldId id="275" r:id="rId14"/>
    <p:sldId id="276" r:id="rId15"/>
    <p:sldId id="271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hDwEcrnGOUJ6oWpPsYXceGXwlw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26" Type="http://customschemas.google.com/relationships/presentationmetadata" Target="metadata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3845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5522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9980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6452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0203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subTitle" idx="1"/>
          </p:nvPr>
        </p:nvSpPr>
        <p:spPr>
          <a:xfrm>
            <a:off x="1143000" y="3613150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>
            <a:spLocks noGrp="1"/>
          </p:cNvSpPr>
          <p:nvPr>
            <p:ph type="title"/>
          </p:nvPr>
        </p:nvSpPr>
        <p:spPr>
          <a:xfrm>
            <a:off x="323850" y="176759"/>
            <a:ext cx="84963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1"/>
          </p:nvPr>
        </p:nvSpPr>
        <p:spPr>
          <a:xfrm>
            <a:off x="323850" y="981075"/>
            <a:ext cx="84963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◦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›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dt" idx="10"/>
          </p:nvPr>
        </p:nvSpPr>
        <p:spPr>
          <a:xfrm>
            <a:off x="32385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ftr" idx="11"/>
          </p:nvPr>
        </p:nvSpPr>
        <p:spPr>
          <a:xfrm>
            <a:off x="31242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sldNum" idx="12"/>
          </p:nvPr>
        </p:nvSpPr>
        <p:spPr>
          <a:xfrm>
            <a:off x="7131050" y="6413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ftr" idx="11"/>
          </p:nvPr>
        </p:nvSpPr>
        <p:spPr>
          <a:xfrm>
            <a:off x="31242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sldNum" idx="12"/>
          </p:nvPr>
        </p:nvSpPr>
        <p:spPr>
          <a:xfrm>
            <a:off x="7131050" y="6413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dt" idx="10"/>
          </p:nvPr>
        </p:nvSpPr>
        <p:spPr>
          <a:xfrm>
            <a:off x="32385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323850" y="176759"/>
            <a:ext cx="84963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ftr" idx="11"/>
          </p:nvPr>
        </p:nvSpPr>
        <p:spPr>
          <a:xfrm>
            <a:off x="31242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sldNum" idx="12"/>
          </p:nvPr>
        </p:nvSpPr>
        <p:spPr>
          <a:xfrm>
            <a:off x="7131050" y="6413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dt" idx="10"/>
          </p:nvPr>
        </p:nvSpPr>
        <p:spPr>
          <a:xfrm>
            <a:off x="32385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7"/>
          <p:cNvGrpSpPr/>
          <p:nvPr/>
        </p:nvGrpSpPr>
        <p:grpSpPr>
          <a:xfrm>
            <a:off x="0" y="6381750"/>
            <a:ext cx="9144000" cy="508000"/>
            <a:chOff x="-2" y="6384620"/>
            <a:chExt cx="9144002" cy="509031"/>
          </a:xfrm>
        </p:grpSpPr>
        <p:sp>
          <p:nvSpPr>
            <p:cNvPr id="11" name="Google Shape;11;p17"/>
            <p:cNvSpPr txBox="1"/>
            <p:nvPr/>
          </p:nvSpPr>
          <p:spPr>
            <a:xfrm>
              <a:off x="-2" y="6449840"/>
              <a:ext cx="9144002" cy="443811"/>
            </a:xfrm>
            <a:prstGeom prst="rect">
              <a:avLst/>
            </a:prstGeom>
            <a:solidFill>
              <a:srgbClr val="11484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2" name="Google Shape;12;p17"/>
            <p:cNvSpPr txBox="1"/>
            <p:nvPr/>
          </p:nvSpPr>
          <p:spPr>
            <a:xfrm>
              <a:off x="-2" y="6384620"/>
              <a:ext cx="9144002" cy="65220"/>
            </a:xfrm>
            <a:prstGeom prst="rect">
              <a:avLst/>
            </a:prstGeom>
            <a:solidFill>
              <a:srgbClr val="21A76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pic>
        <p:nvPicPr>
          <p:cNvPr id="13" name="Google Shape;13;p1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1087" y="41275"/>
            <a:ext cx="1635125" cy="60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49712" y="-50800"/>
            <a:ext cx="1079500" cy="78898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7"/>
          <p:cNvSpPr txBox="1">
            <a:spLocks noGrp="1"/>
          </p:cNvSpPr>
          <p:nvPr>
            <p:ph type="title"/>
          </p:nvPr>
        </p:nvSpPr>
        <p:spPr>
          <a:xfrm>
            <a:off x="323850" y="249237"/>
            <a:ext cx="84963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body" idx="1"/>
          </p:nvPr>
        </p:nvSpPr>
        <p:spPr>
          <a:xfrm>
            <a:off x="323850" y="981075"/>
            <a:ext cx="84963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‒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19"/>
          <p:cNvGrpSpPr/>
          <p:nvPr/>
        </p:nvGrpSpPr>
        <p:grpSpPr>
          <a:xfrm>
            <a:off x="0" y="6384925"/>
            <a:ext cx="9144000" cy="508000"/>
            <a:chOff x="-2" y="6384620"/>
            <a:chExt cx="9144002" cy="509031"/>
          </a:xfrm>
        </p:grpSpPr>
        <p:sp>
          <p:nvSpPr>
            <p:cNvPr id="22" name="Google Shape;22;p19"/>
            <p:cNvSpPr txBox="1"/>
            <p:nvPr/>
          </p:nvSpPr>
          <p:spPr>
            <a:xfrm>
              <a:off x="-2" y="6449840"/>
              <a:ext cx="9144002" cy="443811"/>
            </a:xfrm>
            <a:prstGeom prst="rect">
              <a:avLst/>
            </a:prstGeom>
            <a:solidFill>
              <a:srgbClr val="11484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3" name="Google Shape;23;p19"/>
            <p:cNvSpPr txBox="1"/>
            <p:nvPr/>
          </p:nvSpPr>
          <p:spPr>
            <a:xfrm>
              <a:off x="-2" y="6384620"/>
              <a:ext cx="9144002" cy="65220"/>
            </a:xfrm>
            <a:prstGeom prst="rect">
              <a:avLst/>
            </a:prstGeom>
            <a:solidFill>
              <a:srgbClr val="21A76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24" name="Google Shape;24;p19"/>
          <p:cNvSpPr/>
          <p:nvPr/>
        </p:nvSpPr>
        <p:spPr>
          <a:xfrm>
            <a:off x="288925" y="790575"/>
            <a:ext cx="8531225" cy="46037"/>
          </a:xfrm>
          <a:custGeom>
            <a:avLst/>
            <a:gdLst/>
            <a:ahLst/>
            <a:cxnLst/>
            <a:rect l="l" t="t" r="r" b="b"/>
            <a:pathLst>
              <a:path w="4654550" h="120000" extrusionOk="0">
                <a:moveTo>
                  <a:pt x="0" y="0"/>
                </a:moveTo>
                <a:lnTo>
                  <a:pt x="4654296" y="0"/>
                </a:lnTo>
              </a:path>
            </a:pathLst>
          </a:custGeom>
          <a:noFill/>
          <a:ln w="15875" cap="flat" cmpd="sng">
            <a:solidFill>
              <a:srgbClr val="3157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" name="Google Shape;25;p19"/>
          <p:cNvSpPr txBox="1">
            <a:spLocks noGrp="1"/>
          </p:cNvSpPr>
          <p:nvPr>
            <p:ph type="title"/>
          </p:nvPr>
        </p:nvSpPr>
        <p:spPr>
          <a:xfrm>
            <a:off x="323850" y="249237"/>
            <a:ext cx="84963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body" idx="1"/>
          </p:nvPr>
        </p:nvSpPr>
        <p:spPr>
          <a:xfrm>
            <a:off x="323850" y="981075"/>
            <a:ext cx="84963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‒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dt" idx="10"/>
          </p:nvPr>
        </p:nvSpPr>
        <p:spPr>
          <a:xfrm>
            <a:off x="32385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ftr" idx="11"/>
          </p:nvPr>
        </p:nvSpPr>
        <p:spPr>
          <a:xfrm>
            <a:off x="31242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sldNum" idx="12"/>
          </p:nvPr>
        </p:nvSpPr>
        <p:spPr>
          <a:xfrm>
            <a:off x="7131050" y="6413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21"/>
          <p:cNvGrpSpPr/>
          <p:nvPr/>
        </p:nvGrpSpPr>
        <p:grpSpPr>
          <a:xfrm>
            <a:off x="0" y="6384925"/>
            <a:ext cx="9144000" cy="508000"/>
            <a:chOff x="-2" y="6384620"/>
            <a:chExt cx="9144002" cy="509031"/>
          </a:xfrm>
        </p:grpSpPr>
        <p:sp>
          <p:nvSpPr>
            <p:cNvPr id="38" name="Google Shape;38;p21"/>
            <p:cNvSpPr txBox="1"/>
            <p:nvPr/>
          </p:nvSpPr>
          <p:spPr>
            <a:xfrm>
              <a:off x="-2" y="6449840"/>
              <a:ext cx="9144002" cy="443811"/>
            </a:xfrm>
            <a:prstGeom prst="rect">
              <a:avLst/>
            </a:prstGeom>
            <a:solidFill>
              <a:srgbClr val="11484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9" name="Google Shape;39;p21"/>
            <p:cNvSpPr txBox="1"/>
            <p:nvPr/>
          </p:nvSpPr>
          <p:spPr>
            <a:xfrm>
              <a:off x="-2" y="6384620"/>
              <a:ext cx="9144002" cy="65220"/>
            </a:xfrm>
            <a:prstGeom prst="rect">
              <a:avLst/>
            </a:prstGeom>
            <a:solidFill>
              <a:srgbClr val="21A76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40" name="Google Shape;40;p21"/>
          <p:cNvSpPr txBox="1">
            <a:spLocks noGrp="1"/>
          </p:cNvSpPr>
          <p:nvPr>
            <p:ph type="title"/>
          </p:nvPr>
        </p:nvSpPr>
        <p:spPr>
          <a:xfrm>
            <a:off x="323850" y="249237"/>
            <a:ext cx="84963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1"/>
          </p:nvPr>
        </p:nvSpPr>
        <p:spPr>
          <a:xfrm>
            <a:off x="323850" y="981075"/>
            <a:ext cx="84963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‒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ftr" idx="11"/>
          </p:nvPr>
        </p:nvSpPr>
        <p:spPr>
          <a:xfrm>
            <a:off x="31242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sldNum" idx="12"/>
          </p:nvPr>
        </p:nvSpPr>
        <p:spPr>
          <a:xfrm>
            <a:off x="7131050" y="6413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1"/>
          <p:cNvSpPr txBox="1">
            <a:spLocks noGrp="1"/>
          </p:cNvSpPr>
          <p:nvPr>
            <p:ph type="dt" idx="10"/>
          </p:nvPr>
        </p:nvSpPr>
        <p:spPr>
          <a:xfrm>
            <a:off x="32385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323850" y="249237"/>
            <a:ext cx="84963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body" idx="1"/>
          </p:nvPr>
        </p:nvSpPr>
        <p:spPr>
          <a:xfrm>
            <a:off x="323850" y="981075"/>
            <a:ext cx="84963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‒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dt" idx="10"/>
          </p:nvPr>
        </p:nvSpPr>
        <p:spPr>
          <a:xfrm>
            <a:off x="32385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ftr" idx="11"/>
          </p:nvPr>
        </p:nvSpPr>
        <p:spPr>
          <a:xfrm>
            <a:off x="31242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sldNum" idx="12"/>
          </p:nvPr>
        </p:nvSpPr>
        <p:spPr>
          <a:xfrm>
            <a:off x="7131050" y="6413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24"/>
          <p:cNvGrpSpPr/>
          <p:nvPr/>
        </p:nvGrpSpPr>
        <p:grpSpPr>
          <a:xfrm>
            <a:off x="0" y="6384925"/>
            <a:ext cx="9144000" cy="508000"/>
            <a:chOff x="-2" y="6384620"/>
            <a:chExt cx="9144002" cy="509031"/>
          </a:xfrm>
        </p:grpSpPr>
        <p:sp>
          <p:nvSpPr>
            <p:cNvPr id="57" name="Google Shape;57;p24"/>
            <p:cNvSpPr txBox="1"/>
            <p:nvPr/>
          </p:nvSpPr>
          <p:spPr>
            <a:xfrm>
              <a:off x="-2" y="6449840"/>
              <a:ext cx="9144002" cy="443811"/>
            </a:xfrm>
            <a:prstGeom prst="rect">
              <a:avLst/>
            </a:prstGeom>
            <a:solidFill>
              <a:srgbClr val="11484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8" name="Google Shape;58;p24"/>
            <p:cNvSpPr txBox="1"/>
            <p:nvPr/>
          </p:nvSpPr>
          <p:spPr>
            <a:xfrm>
              <a:off x="-2" y="6384620"/>
              <a:ext cx="9144002" cy="65220"/>
            </a:xfrm>
            <a:prstGeom prst="rect">
              <a:avLst/>
            </a:prstGeom>
            <a:solidFill>
              <a:srgbClr val="21A76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59" name="Google Shape;59;p24"/>
          <p:cNvSpPr/>
          <p:nvPr/>
        </p:nvSpPr>
        <p:spPr>
          <a:xfrm>
            <a:off x="288925" y="790575"/>
            <a:ext cx="8531225" cy="46037"/>
          </a:xfrm>
          <a:custGeom>
            <a:avLst/>
            <a:gdLst/>
            <a:ahLst/>
            <a:cxnLst/>
            <a:rect l="l" t="t" r="r" b="b"/>
            <a:pathLst>
              <a:path w="4654550" h="120000" extrusionOk="0">
                <a:moveTo>
                  <a:pt x="0" y="0"/>
                </a:moveTo>
                <a:lnTo>
                  <a:pt x="4654296" y="0"/>
                </a:lnTo>
              </a:path>
            </a:pathLst>
          </a:custGeom>
          <a:noFill/>
          <a:ln w="15875" cap="flat" cmpd="sng">
            <a:solidFill>
              <a:srgbClr val="3157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0" name="Google Shape;60;p24"/>
          <p:cNvSpPr txBox="1">
            <a:spLocks noGrp="1"/>
          </p:cNvSpPr>
          <p:nvPr>
            <p:ph type="title"/>
          </p:nvPr>
        </p:nvSpPr>
        <p:spPr>
          <a:xfrm>
            <a:off x="323850" y="249237"/>
            <a:ext cx="84963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1"/>
          </p:nvPr>
        </p:nvSpPr>
        <p:spPr>
          <a:xfrm>
            <a:off x="323850" y="981075"/>
            <a:ext cx="84963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‒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ftr" idx="11"/>
          </p:nvPr>
        </p:nvSpPr>
        <p:spPr>
          <a:xfrm>
            <a:off x="31242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sldNum" idx="12"/>
          </p:nvPr>
        </p:nvSpPr>
        <p:spPr>
          <a:xfrm>
            <a:off x="7131050" y="6413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4"/>
          <p:cNvSpPr txBox="1">
            <a:spLocks noGrp="1"/>
          </p:cNvSpPr>
          <p:nvPr>
            <p:ph type="dt" idx="10"/>
          </p:nvPr>
        </p:nvSpPr>
        <p:spPr>
          <a:xfrm>
            <a:off x="32385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>
            <a:spLocks noGrp="1"/>
          </p:cNvSpPr>
          <p:nvPr>
            <p:ph type="ctrTitle"/>
          </p:nvPr>
        </p:nvSpPr>
        <p:spPr>
          <a:xfrm>
            <a:off x="107950" y="1122362"/>
            <a:ext cx="8928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11</a:t>
            </a:r>
            <a:r>
              <a:rPr lang="en-US" sz="4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주차 : Week </a:t>
            </a:r>
            <a:r>
              <a:rPr lang="en-US"/>
              <a:t>11</a:t>
            </a:r>
            <a:endParaRPr/>
          </a:p>
        </p:txBody>
      </p:sp>
      <p:sp>
        <p:nvSpPr>
          <p:cNvPr id="81" name="Google Shape;81;p2"/>
          <p:cNvSpPr txBox="1">
            <a:spLocks noGrp="1"/>
          </p:cNvSpPr>
          <p:nvPr>
            <p:ph type="subTitle" idx="1"/>
          </p:nvPr>
        </p:nvSpPr>
        <p:spPr>
          <a:xfrm>
            <a:off x="1143000" y="3613150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/>
              <a:t>02</a:t>
            </a: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/>
              <a:t>Mar</a:t>
            </a: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.2022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강규란 인턴연구생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Kyuran Kang Research Intern</a:t>
            </a:r>
            <a:endParaRPr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323850" y="176212"/>
            <a:ext cx="84963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ko-KR" altLang="en-US" dirty="0"/>
              <a:t>협업하기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Collaborate with Git &amp; </a:t>
            </a:r>
            <a:r>
              <a:rPr lang="en-US" altLang="ko-KR" dirty="0" err="1"/>
              <a:t>Github</a:t>
            </a:r>
            <a:endParaRPr dirty="0"/>
          </a:p>
        </p:txBody>
      </p:sp>
      <p:sp>
        <p:nvSpPr>
          <p:cNvPr id="108" name="Google Shape;108;p5"/>
          <p:cNvSpPr txBox="1">
            <a:spLocks noGrp="1"/>
          </p:cNvSpPr>
          <p:nvPr>
            <p:ph type="body" idx="1"/>
          </p:nvPr>
        </p:nvSpPr>
        <p:spPr>
          <a:xfrm>
            <a:off x="323850" y="981075"/>
            <a:ext cx="84963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ts val="2000"/>
            </a:pPr>
            <a:r>
              <a:rPr lang="ko-KR" alt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원격 저장소</a:t>
            </a:r>
            <a:r>
              <a:rPr lang="en-US" altLang="ko-KR" sz="2000" dirty="0"/>
              <a:t> </a:t>
            </a:r>
            <a:r>
              <a:rPr lang="ko-KR" altLang="en-US" sz="2000" dirty="0"/>
              <a:t>함께 사용하기</a:t>
            </a:r>
            <a:r>
              <a:rPr lang="en-US" altLang="ko-KR" sz="2000" dirty="0"/>
              <a:t> : Sharing Remote Repo.</a:t>
            </a:r>
            <a:endParaRPr lang="en-US" altLang="ko-KR"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spcBef>
                <a:spcPts val="0"/>
              </a:spcBef>
              <a:buSzPts val="2000"/>
            </a:pPr>
            <a:r>
              <a:rPr lang="ko-KR" altLang="en-US" sz="2000" dirty="0"/>
              <a:t>원격 </a:t>
            </a:r>
            <a:r>
              <a:rPr lang="ko-KR" altLang="en-US" sz="2000" dirty="0" err="1"/>
              <a:t>브랜치</a:t>
            </a:r>
            <a:r>
              <a:rPr lang="ko-KR" altLang="en-US" sz="2000" dirty="0"/>
              <a:t> 정보 가져오기</a:t>
            </a:r>
            <a:r>
              <a:rPr lang="en-US" altLang="ko-KR" sz="2000" dirty="0"/>
              <a:t> : Pulling Remote Repo.</a:t>
            </a:r>
          </a:p>
          <a:p>
            <a:pPr marL="342900" indent="-342900">
              <a:spcBef>
                <a:spcPts val="0"/>
              </a:spcBef>
              <a:buSzPts val="2000"/>
            </a:pPr>
            <a:r>
              <a:rPr lang="ko-KR" alt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협업의 기본</a:t>
            </a:r>
            <a:r>
              <a:rPr lang="en-US" altLang="ko-KR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Basics in Collaboration</a:t>
            </a:r>
          </a:p>
          <a:p>
            <a:pPr marL="342900" indent="-342900">
              <a:spcBef>
                <a:spcPts val="0"/>
              </a:spcBef>
              <a:buSzPts val="2000"/>
            </a:pPr>
            <a:r>
              <a:rPr lang="ko-KR" altLang="en-US" sz="2000" dirty="0"/>
              <a:t>협업에서 </a:t>
            </a:r>
            <a:r>
              <a:rPr lang="ko-KR" altLang="en-US" sz="2000" dirty="0" err="1"/>
              <a:t>브랜치</a:t>
            </a:r>
            <a:r>
              <a:rPr lang="ko-KR" altLang="en-US" sz="2000" dirty="0"/>
              <a:t> 사용하기</a:t>
            </a:r>
            <a:r>
              <a:rPr lang="en-US" altLang="ko-KR" sz="2000" dirty="0"/>
              <a:t> : Using Branches in Collaboration</a:t>
            </a:r>
          </a:p>
          <a:p>
            <a:pPr marL="0" indent="0">
              <a:spcBef>
                <a:spcPts val="0"/>
              </a:spcBef>
              <a:buSzPts val="2000"/>
              <a:buNone/>
            </a:pPr>
            <a:endParaRPr lang="en-US" sz="16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32385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PDSE Lab</a:t>
            </a:r>
            <a:endParaRPr/>
          </a:p>
        </p:txBody>
      </p:sp>
      <p:sp>
        <p:nvSpPr>
          <p:cNvPr id="110" name="Google Shape;110;p5"/>
          <p:cNvSpPr txBox="1"/>
          <p:nvPr/>
        </p:nvSpPr>
        <p:spPr>
          <a:xfrm>
            <a:off x="31242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CONFIDENTIAL</a:t>
            </a:r>
            <a:endParaRPr/>
          </a:p>
        </p:txBody>
      </p:sp>
      <p:sp>
        <p:nvSpPr>
          <p:cNvPr id="111" name="Google Shape;111;p5"/>
          <p:cNvSpPr txBox="1"/>
          <p:nvPr/>
        </p:nvSpPr>
        <p:spPr>
          <a:xfrm>
            <a:off x="7131050" y="6413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8787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175" y="0"/>
            <a:ext cx="91471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6"/>
          <p:cNvSpPr txBox="1"/>
          <p:nvPr/>
        </p:nvSpPr>
        <p:spPr>
          <a:xfrm>
            <a:off x="2051050" y="3074987"/>
            <a:ext cx="50387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06D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rgbClr val="17406D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/>
          </a:p>
        </p:txBody>
      </p:sp>
      <p:pic>
        <p:nvPicPr>
          <p:cNvPr id="222" name="Google Shape;22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13200" y="6167437"/>
            <a:ext cx="1114425" cy="604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ctrTitle"/>
          </p:nvPr>
        </p:nvSpPr>
        <p:spPr>
          <a:xfrm>
            <a:off x="107950" y="1122362"/>
            <a:ext cx="8928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400" dirty="0" err="1"/>
              <a:t>왕초보의</a:t>
            </a:r>
            <a:r>
              <a:rPr lang="en-US" sz="4400" dirty="0"/>
              <a:t> </a:t>
            </a:r>
            <a:r>
              <a:rPr lang="en-US" sz="4400" dirty="0" err="1"/>
              <a:t>깃</a:t>
            </a:r>
            <a:r>
              <a:rPr lang="en-US" sz="4400" dirty="0"/>
              <a:t> &amp; </a:t>
            </a:r>
            <a:r>
              <a:rPr lang="en-US" sz="4400" dirty="0" err="1"/>
              <a:t>깃허브</a:t>
            </a:r>
            <a:r>
              <a:rPr lang="en-US" sz="4400" dirty="0"/>
              <a:t> 1시간 </a:t>
            </a:r>
            <a:r>
              <a:rPr lang="en-US" sz="4400" dirty="0" err="1"/>
              <a:t>컷하기</a:t>
            </a:r>
            <a:br>
              <a:rPr lang="en-US" sz="4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4400" dirty="0"/>
              <a:t>Git &amp; </a:t>
            </a:r>
            <a:r>
              <a:rPr lang="en-US" sz="4400" dirty="0" err="1"/>
              <a:t>Github</a:t>
            </a:r>
            <a:r>
              <a:rPr lang="en-US" sz="4400" dirty="0"/>
              <a:t> Basics in an hour</a:t>
            </a:r>
            <a:endParaRPr dirty="0"/>
          </a:p>
        </p:txBody>
      </p:sp>
      <p:sp>
        <p:nvSpPr>
          <p:cNvPr id="75" name="Google Shape;75;p1"/>
          <p:cNvSpPr txBox="1">
            <a:spLocks noGrp="1"/>
          </p:cNvSpPr>
          <p:nvPr>
            <p:ph type="subTitle" idx="1"/>
          </p:nvPr>
        </p:nvSpPr>
        <p:spPr>
          <a:xfrm>
            <a:off x="1143000" y="3613150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dirty="0"/>
              <a:t>02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dirty="0"/>
              <a:t>Mar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.2022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강규란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인턴연구생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Kyuran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Kang Research Intern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PDSE lab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SungKyunKwan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University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>
            <a:spLocks noGrp="1"/>
          </p:cNvSpPr>
          <p:nvPr>
            <p:ph type="title"/>
          </p:nvPr>
        </p:nvSpPr>
        <p:spPr>
          <a:xfrm>
            <a:off x="323850" y="176212"/>
            <a:ext cx="84963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altLang="ko-KR" dirty="0"/>
              <a:t>What is Git &amp; What can we do with Git?</a:t>
            </a:r>
            <a:endParaRPr dirty="0"/>
          </a:p>
        </p:txBody>
      </p:sp>
      <p:sp>
        <p:nvSpPr>
          <p:cNvPr id="87" name="Google Shape;87;p3"/>
          <p:cNvSpPr txBox="1">
            <a:spLocks noGrp="1"/>
          </p:cNvSpPr>
          <p:nvPr>
            <p:ph type="body" idx="1"/>
          </p:nvPr>
        </p:nvSpPr>
        <p:spPr>
          <a:xfrm>
            <a:off x="323850" y="981075"/>
            <a:ext cx="84963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/>
              <a:t>What can we do with Git?</a:t>
            </a:r>
            <a:endParaRPr sz="2000" dirty="0"/>
          </a:p>
          <a:p>
            <a:pPr marL="454025" indent="-342900">
              <a:lnSpc>
                <a:spcPct val="115000"/>
              </a:lnSpc>
              <a:spcBef>
                <a:spcPts val="1400"/>
              </a:spcBef>
              <a:buClr>
                <a:srgbClr val="212529"/>
              </a:buClr>
              <a:buSzPts val="1850"/>
            </a:pPr>
            <a:r>
              <a:rPr lang="en-US" sz="2000" dirty="0" err="1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버전</a:t>
            </a:r>
            <a:r>
              <a:rPr lang="en-US" sz="2000" dirty="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r>
              <a:rPr lang="en-US" sz="2000" dirty="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en-US" sz="2000" dirty="0" err="1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Vertion</a:t>
            </a:r>
            <a:r>
              <a:rPr lang="en-US" sz="2000" dirty="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Control)</a:t>
            </a:r>
            <a:endParaRPr sz="2000" dirty="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4025" indent="-342900">
              <a:lnSpc>
                <a:spcPct val="115000"/>
              </a:lnSpc>
              <a:spcBef>
                <a:spcPts val="0"/>
              </a:spcBef>
              <a:buClr>
                <a:srgbClr val="212529"/>
              </a:buClr>
              <a:buSzPts val="1850"/>
            </a:pPr>
            <a:r>
              <a:rPr lang="en-US" sz="2000" dirty="0" err="1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백업</a:t>
            </a:r>
            <a:r>
              <a:rPr lang="en-US" sz="2000" dirty="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(Backup)</a:t>
            </a:r>
            <a:endParaRPr sz="2000" dirty="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4025" indent="-342900">
              <a:lnSpc>
                <a:spcPct val="115000"/>
              </a:lnSpc>
              <a:spcBef>
                <a:spcPts val="0"/>
              </a:spcBef>
              <a:buClr>
                <a:srgbClr val="212529"/>
              </a:buClr>
              <a:buSzPts val="1850"/>
            </a:pPr>
            <a:r>
              <a:rPr lang="en-US" sz="2000" dirty="0" err="1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협업</a:t>
            </a:r>
            <a:r>
              <a:rPr lang="en-US" sz="2000" dirty="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(Collaboration)</a:t>
            </a:r>
            <a:endParaRPr sz="2000" dirty="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dirty="0"/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3"/>
          <p:cNvSpPr txBox="1"/>
          <p:nvPr/>
        </p:nvSpPr>
        <p:spPr>
          <a:xfrm>
            <a:off x="32385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PDSE Lab</a:t>
            </a:r>
            <a:endParaRPr/>
          </a:p>
        </p:txBody>
      </p:sp>
      <p:sp>
        <p:nvSpPr>
          <p:cNvPr id="89" name="Google Shape;89;p3"/>
          <p:cNvSpPr txBox="1"/>
          <p:nvPr/>
        </p:nvSpPr>
        <p:spPr>
          <a:xfrm>
            <a:off x="31242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CONFIDENTIAL</a:t>
            </a:r>
            <a:endParaRPr/>
          </a:p>
        </p:txBody>
      </p:sp>
      <p:sp>
        <p:nvSpPr>
          <p:cNvPr id="90" name="Google Shape;90;p3"/>
          <p:cNvSpPr txBox="1"/>
          <p:nvPr/>
        </p:nvSpPr>
        <p:spPr>
          <a:xfrm>
            <a:off x="7131050" y="6413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/>
          </a:p>
        </p:txBody>
      </p:sp>
      <p:pic>
        <p:nvPicPr>
          <p:cNvPr id="91" name="Google Shape;9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4650" y="2738438"/>
            <a:ext cx="33147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>
            <a:spLocks noGrp="1"/>
          </p:cNvSpPr>
          <p:nvPr>
            <p:ph type="title"/>
          </p:nvPr>
        </p:nvSpPr>
        <p:spPr>
          <a:xfrm>
            <a:off x="323850" y="176212"/>
            <a:ext cx="84963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en-US" altLang="ko-KR" dirty="0"/>
              <a:t>What is Git &amp; What can we do with Git?</a:t>
            </a:r>
            <a:endParaRPr dirty="0"/>
          </a:p>
        </p:txBody>
      </p:sp>
      <p:sp>
        <p:nvSpPr>
          <p:cNvPr id="87" name="Google Shape;87;p3"/>
          <p:cNvSpPr txBox="1">
            <a:spLocks noGrp="1"/>
          </p:cNvSpPr>
          <p:nvPr>
            <p:ph type="body" idx="1"/>
          </p:nvPr>
        </p:nvSpPr>
        <p:spPr>
          <a:xfrm>
            <a:off x="323850" y="981075"/>
            <a:ext cx="84963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sz="2000" dirty="0"/>
              <a:t>버전 관리는 뭔가</a:t>
            </a:r>
            <a:r>
              <a:rPr lang="en-US" altLang="ko-KR" sz="2000" dirty="0"/>
              <a:t>? What is Version Control?</a:t>
            </a:r>
            <a:br>
              <a:rPr lang="en-US" altLang="ko-KR" sz="2000" dirty="0"/>
            </a:br>
            <a:r>
              <a:rPr lang="ko-KR" altLang="en-US" sz="1600" dirty="0"/>
              <a:t>문서를 수정할 때마다 언제</a:t>
            </a:r>
            <a:r>
              <a:rPr lang="en-US" altLang="ko-KR" sz="1600" dirty="0"/>
              <a:t>, </a:t>
            </a:r>
            <a:r>
              <a:rPr lang="ko-KR" altLang="en-US" sz="1600" dirty="0"/>
              <a:t>어떤 것을 수정했는지 편하고 구체적으로 기록하기 위한 버전 관리 시스템이다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2000" dirty="0"/>
              <a:t>백업은 뭔가</a:t>
            </a:r>
            <a:r>
              <a:rPr lang="en-US" altLang="ko-KR" sz="2000" dirty="0"/>
              <a:t>? What is Backup?</a:t>
            </a:r>
            <a:br>
              <a:rPr lang="en-US" altLang="ko-KR" sz="2000" dirty="0"/>
            </a:br>
            <a:r>
              <a:rPr lang="ko-KR" altLang="en-US" sz="1600" dirty="0"/>
              <a:t>백업 공간을 제공하는 인터넷 서비스 중에 깃 파일을 위한 애들이 있고</a:t>
            </a:r>
            <a:r>
              <a:rPr lang="en-US" altLang="ko-KR" sz="1600" dirty="0"/>
              <a:t>, </a:t>
            </a:r>
            <a:r>
              <a:rPr lang="ko-KR" altLang="en-US" sz="1600" dirty="0"/>
              <a:t>이것들은 원격</a:t>
            </a:r>
            <a:r>
              <a:rPr lang="en-US" altLang="ko-KR" sz="1600" dirty="0"/>
              <a:t>(</a:t>
            </a:r>
            <a:r>
              <a:rPr lang="ko-KR" altLang="en-US" sz="1600" dirty="0"/>
              <a:t>온라인</a:t>
            </a:r>
            <a:r>
              <a:rPr lang="en-US" altLang="ko-KR" sz="1600" dirty="0"/>
              <a:t>) </a:t>
            </a:r>
            <a:r>
              <a:rPr lang="ko-KR" altLang="en-US" sz="1600" dirty="0" err="1"/>
              <a:t>저장소라고</a:t>
            </a:r>
            <a:r>
              <a:rPr lang="ko-KR" altLang="en-US" sz="1600" dirty="0"/>
              <a:t> 한다</a:t>
            </a:r>
            <a:r>
              <a:rPr lang="en-US" altLang="ko-KR" sz="1600" dirty="0"/>
              <a:t>. </a:t>
            </a:r>
            <a:r>
              <a:rPr lang="ko-KR" altLang="en-US" sz="1600" dirty="0"/>
              <a:t>가장 많이 쓰이는 게 </a:t>
            </a:r>
            <a:r>
              <a:rPr lang="ko-KR" altLang="en-US" sz="1600" dirty="0" err="1"/>
              <a:t>깃허브다</a:t>
            </a:r>
            <a:r>
              <a:rPr lang="en-US" altLang="ko-KR" sz="16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협업은 어떻게 하는데</a:t>
            </a:r>
            <a:r>
              <a:rPr lang="en-US" altLang="ko-KR" sz="2000" dirty="0"/>
              <a:t>? How do we use Git to Collaborate?</a:t>
            </a:r>
            <a:br>
              <a:rPr lang="en-US" altLang="ko-KR" sz="2000" dirty="0"/>
            </a:br>
            <a:r>
              <a:rPr lang="ko-KR" altLang="en-US" sz="1600" dirty="0" err="1"/>
              <a:t>깃허브</a:t>
            </a:r>
            <a:r>
              <a:rPr lang="ko-KR" altLang="en-US" sz="1600" dirty="0"/>
              <a:t> 같은 온라인 서비스를 쓰면 여러 사람이 같이 일할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깃은 버전 관리 시스템이다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그러니 누가 뭘 어떻게 </a:t>
            </a:r>
            <a:r>
              <a:rPr lang="ko-KR" altLang="en-US" sz="1600" dirty="0" err="1"/>
              <a:t>수정했는지도</a:t>
            </a:r>
            <a:r>
              <a:rPr lang="ko-KR" altLang="en-US" sz="1600" dirty="0"/>
              <a:t> 관리되니 협업에 아주 좋다</a:t>
            </a:r>
            <a:r>
              <a:rPr lang="en-US" altLang="ko-KR" sz="1600" dirty="0"/>
              <a:t>. </a:t>
            </a:r>
            <a:endParaRPr sz="2000" dirty="0"/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3"/>
          <p:cNvSpPr txBox="1"/>
          <p:nvPr/>
        </p:nvSpPr>
        <p:spPr>
          <a:xfrm>
            <a:off x="32385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PDSE Lab</a:t>
            </a:r>
            <a:endParaRPr/>
          </a:p>
        </p:txBody>
      </p:sp>
      <p:sp>
        <p:nvSpPr>
          <p:cNvPr id="89" name="Google Shape;89;p3"/>
          <p:cNvSpPr txBox="1"/>
          <p:nvPr/>
        </p:nvSpPr>
        <p:spPr>
          <a:xfrm>
            <a:off x="31242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CONFIDENTIAL</a:t>
            </a:r>
            <a:endParaRPr/>
          </a:p>
        </p:txBody>
      </p:sp>
      <p:sp>
        <p:nvSpPr>
          <p:cNvPr id="90" name="Google Shape;90;p3"/>
          <p:cNvSpPr txBox="1"/>
          <p:nvPr/>
        </p:nvSpPr>
        <p:spPr>
          <a:xfrm>
            <a:off x="7131050" y="6413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954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>
            <a:spLocks noGrp="1"/>
          </p:cNvSpPr>
          <p:nvPr>
            <p:ph type="title"/>
          </p:nvPr>
        </p:nvSpPr>
        <p:spPr>
          <a:xfrm>
            <a:off x="323850" y="176212"/>
            <a:ext cx="84963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dirty="0"/>
              <a:t>So how far can we learn today? </a:t>
            </a:r>
            <a:endParaRPr dirty="0"/>
          </a:p>
        </p:txBody>
      </p:sp>
      <p:sp>
        <p:nvSpPr>
          <p:cNvPr id="98" name="Google Shape;98;p4"/>
          <p:cNvSpPr txBox="1"/>
          <p:nvPr/>
        </p:nvSpPr>
        <p:spPr>
          <a:xfrm>
            <a:off x="32385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PDSE Lab</a:t>
            </a:r>
            <a:endParaRPr/>
          </a:p>
        </p:txBody>
      </p:sp>
      <p:sp>
        <p:nvSpPr>
          <p:cNvPr id="99" name="Google Shape;99;p4"/>
          <p:cNvSpPr txBox="1"/>
          <p:nvPr/>
        </p:nvSpPr>
        <p:spPr>
          <a:xfrm>
            <a:off x="31242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CONFIDENTIAL</a:t>
            </a:r>
            <a:endParaRPr/>
          </a:p>
        </p:txBody>
      </p:sp>
      <p:sp>
        <p:nvSpPr>
          <p:cNvPr id="100" name="Google Shape;100;p4"/>
          <p:cNvSpPr txBox="1"/>
          <p:nvPr/>
        </p:nvSpPr>
        <p:spPr>
          <a:xfrm>
            <a:off x="7131050" y="6413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3ABD1B-1473-2D42-895F-F049D897F6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ore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>
            <a:spLocks noGrp="1"/>
          </p:cNvSpPr>
          <p:nvPr>
            <p:ph type="title"/>
          </p:nvPr>
        </p:nvSpPr>
        <p:spPr>
          <a:xfrm>
            <a:off x="323850" y="176212"/>
            <a:ext cx="84963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en-US" altLang="ko-Kore-KR" dirty="0"/>
              <a:t>So how far can we learn today? </a:t>
            </a:r>
            <a:endParaRPr dirty="0"/>
          </a:p>
        </p:txBody>
      </p:sp>
      <p:sp>
        <p:nvSpPr>
          <p:cNvPr id="97" name="Google Shape;97;p4"/>
          <p:cNvSpPr txBox="1">
            <a:spLocks noGrp="1"/>
          </p:cNvSpPr>
          <p:nvPr>
            <p:ph type="body" idx="1"/>
          </p:nvPr>
        </p:nvSpPr>
        <p:spPr>
          <a:xfrm>
            <a:off x="323850" y="981075"/>
            <a:ext cx="84963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ko-KR" altLang="en-US" sz="3200" dirty="0">
                <a:solidFill>
                  <a:srgbClr val="FF0000"/>
                </a:solidFill>
              </a:rPr>
              <a:t>버전 관리</a:t>
            </a:r>
            <a:r>
              <a:rPr lang="en-US" altLang="ko-KR" sz="3200" dirty="0">
                <a:solidFill>
                  <a:srgbClr val="FF0000"/>
                </a:solidFill>
              </a:rPr>
              <a:t>,</a:t>
            </a:r>
            <a:r>
              <a:rPr lang="ko-KR" altLang="en-US" sz="3200" dirty="0">
                <a:solidFill>
                  <a:srgbClr val="FF0000"/>
                </a:solidFill>
              </a:rPr>
              <a:t> 백업</a:t>
            </a:r>
            <a:r>
              <a:rPr lang="en-US" altLang="ko-KR" sz="3200" dirty="0">
                <a:solidFill>
                  <a:srgbClr val="FF0000"/>
                </a:solidFill>
              </a:rPr>
              <a:t>,</a:t>
            </a:r>
            <a:r>
              <a:rPr lang="ko-KR" altLang="en-US" sz="3200" dirty="0">
                <a:solidFill>
                  <a:srgbClr val="FF0000"/>
                </a:solidFill>
              </a:rPr>
              <a:t> 협업</a:t>
            </a:r>
            <a:r>
              <a:rPr lang="en-US" altLang="ko-KR" sz="3200" dirty="0">
                <a:solidFill>
                  <a:srgbClr val="FF0000"/>
                </a:solidFill>
              </a:rPr>
              <a:t> </a:t>
            </a:r>
            <a:r>
              <a:rPr lang="ko-KR" altLang="en-US" sz="3200" dirty="0">
                <a:solidFill>
                  <a:srgbClr val="FF0000"/>
                </a:solidFill>
              </a:rPr>
              <a:t>기초적인 부분들 모두 다 </a:t>
            </a:r>
            <a:r>
              <a:rPr lang="en-US" altLang="ko-KR" sz="3200" dirty="0">
                <a:solidFill>
                  <a:srgbClr val="FF0000"/>
                </a:solidFill>
              </a:rPr>
              <a:t> </a:t>
            </a:r>
            <a:r>
              <a:rPr lang="ko-KR" altLang="en-US" sz="3200" dirty="0">
                <a:solidFill>
                  <a:srgbClr val="FF0000"/>
                </a:solidFill>
              </a:rPr>
              <a:t>단기간에 공부할 수 있습니다</a:t>
            </a:r>
            <a:r>
              <a:rPr lang="en-US" altLang="ko-KR" sz="3200" dirty="0">
                <a:solidFill>
                  <a:srgbClr val="FF0000"/>
                </a:solidFill>
              </a:rPr>
              <a:t>!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dirty="0">
                <a:solidFill>
                  <a:srgbClr val="FF0000"/>
                </a:solidFill>
              </a:rPr>
              <a:t>Everything Basic</a:t>
            </a:r>
            <a:r>
              <a:rPr lang="ko-KR" altLang="en-US" sz="3200" dirty="0">
                <a:solidFill>
                  <a:srgbClr val="FF0000"/>
                </a:solidFill>
              </a:rPr>
              <a:t> </a:t>
            </a:r>
            <a:r>
              <a:rPr lang="en-US" altLang="ko-KR" sz="3200" dirty="0">
                <a:solidFill>
                  <a:srgbClr val="FF0000"/>
                </a:solidFill>
              </a:rPr>
              <a:t>in an HOUR!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b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dirty="0"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4"/>
          <p:cNvSpPr txBox="1"/>
          <p:nvPr/>
        </p:nvSpPr>
        <p:spPr>
          <a:xfrm>
            <a:off x="32385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PDSE Lab</a:t>
            </a:r>
            <a:endParaRPr/>
          </a:p>
        </p:txBody>
      </p:sp>
      <p:sp>
        <p:nvSpPr>
          <p:cNvPr id="99" name="Google Shape;99;p4"/>
          <p:cNvSpPr txBox="1"/>
          <p:nvPr/>
        </p:nvSpPr>
        <p:spPr>
          <a:xfrm>
            <a:off x="31242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CONFIDENTIAL</a:t>
            </a:r>
            <a:endParaRPr/>
          </a:p>
        </p:txBody>
      </p:sp>
      <p:sp>
        <p:nvSpPr>
          <p:cNvPr id="100" name="Google Shape;100;p4"/>
          <p:cNvSpPr txBox="1"/>
          <p:nvPr/>
        </p:nvSpPr>
        <p:spPr>
          <a:xfrm>
            <a:off x="7131050" y="6413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391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323850" y="176212"/>
            <a:ext cx="84963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dirty="0"/>
              <a:t>Before we get started…</a:t>
            </a:r>
            <a:endParaRPr dirty="0"/>
          </a:p>
        </p:txBody>
      </p:sp>
      <p:sp>
        <p:nvSpPr>
          <p:cNvPr id="108" name="Google Shape;108;p5"/>
          <p:cNvSpPr txBox="1">
            <a:spLocks noGrp="1"/>
          </p:cNvSpPr>
          <p:nvPr>
            <p:ph type="body" idx="1"/>
          </p:nvPr>
        </p:nvSpPr>
        <p:spPr>
          <a:xfrm>
            <a:off x="323850" y="981075"/>
            <a:ext cx="84963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ts val="2000"/>
            </a:pPr>
            <a:r>
              <a:rPr lang="ko-KR" altLang="en-US" sz="2000" dirty="0"/>
              <a:t>먼저 깃을 설치합시다</a:t>
            </a:r>
            <a:r>
              <a:rPr lang="en-US" altLang="ko-KR" sz="2000" dirty="0"/>
              <a:t>!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sz="2000" dirty="0"/>
              <a:t>First, l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et’s Download </a:t>
            </a:r>
            <a:r>
              <a:rPr lang="en-US" sz="2000" dirty="0"/>
              <a:t>Git! </a:t>
            </a:r>
            <a:r>
              <a:rPr lang="en-US" sz="2000" dirty="0">
                <a:hlinkClick r:id="rId3"/>
              </a:rPr>
              <a:t>https://git-scm.com</a:t>
            </a:r>
            <a:r>
              <a:rPr lang="en-US" altLang="ko-KR" sz="2000" dirty="0">
                <a:hlinkClick r:id="rId3"/>
              </a:rPr>
              <a:t>/</a:t>
            </a:r>
            <a:endParaRPr lang="en-US" altLang="ko-KR" sz="2000" dirty="0"/>
          </a:p>
          <a:p>
            <a:pPr marL="342900" indent="-342900">
              <a:spcBef>
                <a:spcPts val="0"/>
              </a:spcBef>
              <a:buSzPts val="2000"/>
            </a:pPr>
            <a:r>
              <a:rPr lang="ko-KR" alt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몇가지 리눅스 명령어들</a:t>
            </a:r>
            <a:r>
              <a:rPr lang="en-US" altLang="ko-KR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ko-KR" alt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Linux commands you may already know</a:t>
            </a:r>
          </a:p>
        </p:txBody>
      </p:sp>
      <p:sp>
        <p:nvSpPr>
          <p:cNvPr id="109" name="Google Shape;109;p5"/>
          <p:cNvSpPr txBox="1"/>
          <p:nvPr/>
        </p:nvSpPr>
        <p:spPr>
          <a:xfrm>
            <a:off x="32385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PDSE Lab</a:t>
            </a:r>
            <a:endParaRPr/>
          </a:p>
        </p:txBody>
      </p:sp>
      <p:sp>
        <p:nvSpPr>
          <p:cNvPr id="110" name="Google Shape;110;p5"/>
          <p:cNvSpPr txBox="1"/>
          <p:nvPr/>
        </p:nvSpPr>
        <p:spPr>
          <a:xfrm>
            <a:off x="31242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CONFIDENTIAL</a:t>
            </a:r>
            <a:endParaRPr/>
          </a:p>
        </p:txBody>
      </p:sp>
      <p:sp>
        <p:nvSpPr>
          <p:cNvPr id="111" name="Google Shape;111;p5"/>
          <p:cNvSpPr txBox="1"/>
          <p:nvPr/>
        </p:nvSpPr>
        <p:spPr>
          <a:xfrm>
            <a:off x="7131050" y="6413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323850" y="176212"/>
            <a:ext cx="84963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ko-KR" altLang="en-US" dirty="0"/>
              <a:t>버전 관리하기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Version Control with Git</a:t>
            </a:r>
            <a:endParaRPr dirty="0"/>
          </a:p>
        </p:txBody>
      </p:sp>
      <p:sp>
        <p:nvSpPr>
          <p:cNvPr id="108" name="Google Shape;108;p5"/>
          <p:cNvSpPr txBox="1">
            <a:spLocks noGrp="1"/>
          </p:cNvSpPr>
          <p:nvPr>
            <p:ph type="body" idx="1"/>
          </p:nvPr>
        </p:nvSpPr>
        <p:spPr>
          <a:xfrm>
            <a:off x="323850" y="981075"/>
            <a:ext cx="84963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ts val="2000"/>
            </a:pPr>
            <a:r>
              <a:rPr lang="ko-KR" altLang="en-US" sz="2000" dirty="0"/>
              <a:t>깃 저장소 만들기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Make a Git Repository</a:t>
            </a:r>
          </a:p>
          <a:p>
            <a:pPr marL="342900" indent="-342900">
              <a:spcBef>
                <a:spcPts val="0"/>
              </a:spcBef>
              <a:buSzPts val="2000"/>
            </a:pPr>
            <a:r>
              <a:rPr lang="ko-KR" altLang="en-US" sz="2000" dirty="0"/>
              <a:t> 버전 만들기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Make Versions</a:t>
            </a:r>
          </a:p>
          <a:p>
            <a:pPr marL="800100" lvl="1" indent="-342900">
              <a:spcBef>
                <a:spcPts val="0"/>
              </a:spcBef>
            </a:pPr>
            <a:r>
              <a:rPr lang="ko-KR" altLang="en-US" sz="1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스테이지와 </a:t>
            </a:r>
            <a:r>
              <a:rPr lang="ko-KR" altLang="en-US" sz="1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커밋</a:t>
            </a:r>
            <a:r>
              <a:rPr lang="en-US" altLang="ko-KR" sz="1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Stage and Commit</a:t>
            </a:r>
          </a:p>
          <a:p>
            <a:pPr marL="800100" lvl="1" indent="-342900">
              <a:spcBef>
                <a:spcPts val="0"/>
              </a:spcBef>
            </a:pPr>
            <a:r>
              <a:rPr lang="ko-KR" altLang="en-US" sz="1600" dirty="0"/>
              <a:t>문서 만들기부터 </a:t>
            </a:r>
            <a:r>
              <a:rPr lang="ko-KR" altLang="en-US" sz="1600" dirty="0" err="1"/>
              <a:t>커밋까지</a:t>
            </a:r>
            <a:r>
              <a:rPr lang="ko-KR" altLang="en-US" sz="1600" dirty="0"/>
              <a:t> 해보기</a:t>
            </a:r>
            <a:r>
              <a:rPr lang="en-US" altLang="ko-KR" sz="1600" dirty="0"/>
              <a:t> : From Making Files to Committing</a:t>
            </a:r>
          </a:p>
          <a:p>
            <a:pPr marL="800100" lvl="1" indent="-342900">
              <a:spcBef>
                <a:spcPts val="0"/>
              </a:spcBef>
            </a:pPr>
            <a:r>
              <a:rPr lang="ko-KR" altLang="en-US" sz="1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한방에 </a:t>
            </a:r>
            <a:r>
              <a:rPr lang="ko-KR" altLang="en-US" sz="1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스테이징과</a:t>
            </a:r>
            <a:r>
              <a:rPr lang="ko-KR" altLang="en-US" sz="1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커밋하기</a:t>
            </a:r>
            <a:r>
              <a:rPr lang="en-US" altLang="ko-KR" sz="1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Staging and Committing at the same time</a:t>
            </a:r>
          </a:p>
          <a:p>
            <a:pPr marL="800100" lvl="1" indent="-342900">
              <a:spcBef>
                <a:spcPts val="0"/>
              </a:spcBef>
            </a:pPr>
            <a:r>
              <a:rPr lang="ko-KR" altLang="en-US" sz="1600" dirty="0" err="1"/>
              <a:t>커밋</a:t>
            </a:r>
            <a:r>
              <a:rPr lang="ko-KR" altLang="en-US" sz="1600" dirty="0"/>
              <a:t> 내용 확인하기</a:t>
            </a:r>
            <a:r>
              <a:rPr lang="en-US" altLang="ko-KR" sz="1600" dirty="0"/>
              <a:t> : Checking Commits</a:t>
            </a:r>
          </a:p>
          <a:p>
            <a:pPr marL="800100" lvl="1" indent="-342900">
              <a:spcBef>
                <a:spcPts val="0"/>
              </a:spcBef>
            </a:pPr>
            <a:r>
              <a:rPr lang="ko-KR" altLang="en-US" sz="1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작업 되돌리기</a:t>
            </a:r>
            <a:r>
              <a:rPr lang="en-US" altLang="ko-KR" sz="1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Resetting or Reversing</a:t>
            </a:r>
          </a:p>
          <a:p>
            <a:pPr marL="342900" indent="-342900">
              <a:spcBef>
                <a:spcPts val="0"/>
              </a:spcBef>
            </a:pPr>
            <a:r>
              <a:rPr lang="ko-KR" altLang="en-US" sz="2000" dirty="0" err="1"/>
              <a:t>브랜치</a:t>
            </a:r>
            <a:r>
              <a:rPr lang="en-US" altLang="ko-KR" sz="2000" dirty="0"/>
              <a:t> : Branches</a:t>
            </a:r>
          </a:p>
          <a:p>
            <a:pPr marL="800100" lvl="1" indent="-342900">
              <a:spcBef>
                <a:spcPts val="0"/>
              </a:spcBef>
            </a:pPr>
            <a:r>
              <a:rPr lang="ko-KR" altLang="en-US" sz="1600" dirty="0" err="1"/>
              <a:t>브랜치</a:t>
            </a:r>
            <a:r>
              <a:rPr lang="ko-KR" altLang="en-US" sz="1600" dirty="0"/>
              <a:t> 만들기</a:t>
            </a:r>
            <a:r>
              <a:rPr lang="en-US" altLang="ko-KR" sz="1600" dirty="0"/>
              <a:t> : Make a Branch</a:t>
            </a:r>
          </a:p>
          <a:p>
            <a:pPr marL="800100" lvl="1" indent="-342900">
              <a:spcBef>
                <a:spcPts val="0"/>
              </a:spcBef>
            </a:pPr>
            <a:r>
              <a:rPr lang="ko-KR" altLang="en-US" sz="1600" dirty="0" err="1"/>
              <a:t>브랜치</a:t>
            </a:r>
            <a:r>
              <a:rPr lang="ko-KR" altLang="en-US" sz="1600" dirty="0"/>
              <a:t> 정보 확인하기</a:t>
            </a:r>
            <a:r>
              <a:rPr lang="en-US" altLang="ko-KR" sz="1600" dirty="0"/>
              <a:t> : Check Branch Info.</a:t>
            </a:r>
          </a:p>
          <a:p>
            <a:pPr marL="800100" lvl="1" indent="-342900">
              <a:spcBef>
                <a:spcPts val="0"/>
              </a:spcBef>
            </a:pPr>
            <a:r>
              <a:rPr lang="ko-KR" altLang="en-US" sz="1600" dirty="0" err="1"/>
              <a:t>브랜치</a:t>
            </a:r>
            <a:r>
              <a:rPr lang="ko-KR" altLang="en-US" sz="1600" dirty="0"/>
              <a:t> 병합하기</a:t>
            </a:r>
            <a:r>
              <a:rPr lang="en-US" altLang="ko-KR" sz="1600" dirty="0"/>
              <a:t> : Merge Branches</a:t>
            </a:r>
          </a:p>
          <a:p>
            <a:pPr marL="800100" lvl="1" indent="-342900">
              <a:spcBef>
                <a:spcPts val="0"/>
              </a:spcBef>
            </a:pPr>
            <a:r>
              <a:rPr lang="ko-KR" altLang="en-US" sz="1600" dirty="0" err="1"/>
              <a:t>브랜치</a:t>
            </a:r>
            <a:r>
              <a:rPr lang="ko-KR" altLang="en-US" sz="1600" dirty="0"/>
              <a:t> 관리하기</a:t>
            </a:r>
            <a:r>
              <a:rPr lang="en-US" altLang="ko-KR" sz="1600" dirty="0"/>
              <a:t> : Control Branches</a:t>
            </a:r>
          </a:p>
          <a:p>
            <a:pPr marL="342900" indent="-342900">
              <a:spcBef>
                <a:spcPts val="0"/>
              </a:spcBef>
            </a:pPr>
            <a:endParaRPr lang="en-US" altLang="ko-KR" sz="2000" dirty="0"/>
          </a:p>
        </p:txBody>
      </p:sp>
      <p:sp>
        <p:nvSpPr>
          <p:cNvPr id="109" name="Google Shape;109;p5"/>
          <p:cNvSpPr txBox="1"/>
          <p:nvPr/>
        </p:nvSpPr>
        <p:spPr>
          <a:xfrm>
            <a:off x="32385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PDSE Lab</a:t>
            </a:r>
            <a:endParaRPr/>
          </a:p>
        </p:txBody>
      </p:sp>
      <p:sp>
        <p:nvSpPr>
          <p:cNvPr id="110" name="Google Shape;110;p5"/>
          <p:cNvSpPr txBox="1"/>
          <p:nvPr/>
        </p:nvSpPr>
        <p:spPr>
          <a:xfrm>
            <a:off x="31242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CONFIDENTIAL</a:t>
            </a:r>
            <a:endParaRPr/>
          </a:p>
        </p:txBody>
      </p:sp>
      <p:sp>
        <p:nvSpPr>
          <p:cNvPr id="111" name="Google Shape;111;p5"/>
          <p:cNvSpPr txBox="1"/>
          <p:nvPr/>
        </p:nvSpPr>
        <p:spPr>
          <a:xfrm>
            <a:off x="7131050" y="6413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963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323850" y="176212"/>
            <a:ext cx="84963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ko-KR" altLang="en-US" dirty="0"/>
              <a:t>백업하기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Backup with Git &amp; </a:t>
            </a:r>
            <a:r>
              <a:rPr lang="en-US" altLang="ko-KR" dirty="0" err="1"/>
              <a:t>Github</a:t>
            </a:r>
            <a:endParaRPr dirty="0"/>
          </a:p>
        </p:txBody>
      </p:sp>
      <p:sp>
        <p:nvSpPr>
          <p:cNvPr id="108" name="Google Shape;108;p5"/>
          <p:cNvSpPr txBox="1">
            <a:spLocks noGrp="1"/>
          </p:cNvSpPr>
          <p:nvPr>
            <p:ph type="body" idx="1"/>
          </p:nvPr>
        </p:nvSpPr>
        <p:spPr>
          <a:xfrm>
            <a:off x="323850" y="981075"/>
            <a:ext cx="84963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ts val="2000"/>
            </a:pPr>
            <a:r>
              <a:rPr lang="ko-KR" alt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원격 저장소와 </a:t>
            </a:r>
            <a:r>
              <a:rPr lang="ko-KR" alt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깃허브</a:t>
            </a:r>
            <a:r>
              <a:rPr lang="en-US" altLang="ko-KR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altLang="ko-KR" sz="2000" dirty="0"/>
              <a:t>Remote Repositories and </a:t>
            </a:r>
            <a:r>
              <a:rPr lang="en-US" altLang="ko-KR" sz="2000" dirty="0" err="1"/>
              <a:t>Github</a:t>
            </a:r>
            <a:endParaRPr lang="en-US" altLang="ko-KR"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spcBef>
                <a:spcPts val="0"/>
              </a:spcBef>
              <a:buSzPts val="2000"/>
            </a:pPr>
            <a:r>
              <a:rPr lang="ko-KR" altLang="en-US" sz="2000" dirty="0" err="1"/>
              <a:t>깃허브</a:t>
            </a:r>
            <a:r>
              <a:rPr lang="ko-KR" altLang="en-US" sz="2000" dirty="0"/>
              <a:t> 시작하기</a:t>
            </a:r>
            <a:r>
              <a:rPr lang="en-US" altLang="ko-KR" sz="2000" dirty="0"/>
              <a:t> : Starting </a:t>
            </a:r>
            <a:r>
              <a:rPr lang="en-US" altLang="ko-KR" sz="2000" dirty="0" err="1"/>
              <a:t>Github</a:t>
            </a:r>
            <a:endParaRPr lang="en-US" altLang="ko-KR" sz="2000" dirty="0"/>
          </a:p>
          <a:p>
            <a:pPr marL="342900" indent="-342900">
              <a:spcBef>
                <a:spcPts val="0"/>
              </a:spcBef>
              <a:buSzPts val="2000"/>
            </a:pPr>
            <a:r>
              <a:rPr lang="ko-KR" alt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지역 저장소와 원격 저장소 연결하기</a:t>
            </a:r>
            <a:r>
              <a:rPr lang="en-US" altLang="ko-KR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Connecting Local to Remote Repo.</a:t>
            </a:r>
          </a:p>
          <a:p>
            <a:pPr marL="342900" indent="-342900">
              <a:spcBef>
                <a:spcPts val="0"/>
              </a:spcBef>
              <a:buSzPts val="2000"/>
            </a:pPr>
            <a:r>
              <a:rPr lang="ko-KR" altLang="en-US" sz="2000" dirty="0"/>
              <a:t>원격 저장소에 올리기 및 </a:t>
            </a:r>
            <a:r>
              <a:rPr lang="ko-KR" altLang="en-US" sz="2000" dirty="0" err="1"/>
              <a:t>내려받기</a:t>
            </a:r>
            <a:r>
              <a:rPr lang="en-US" altLang="ko-KR" sz="2000" dirty="0"/>
              <a:t> : Pushing and Pulling</a:t>
            </a:r>
          </a:p>
          <a:p>
            <a:pPr marL="0" indent="0">
              <a:spcBef>
                <a:spcPts val="0"/>
              </a:spcBef>
              <a:buSzPts val="2000"/>
              <a:buNone/>
            </a:pPr>
            <a:endParaRPr lang="en-US" sz="16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32385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PDSE Lab</a:t>
            </a:r>
            <a:endParaRPr/>
          </a:p>
        </p:txBody>
      </p:sp>
      <p:sp>
        <p:nvSpPr>
          <p:cNvPr id="110" name="Google Shape;110;p5"/>
          <p:cNvSpPr txBox="1"/>
          <p:nvPr/>
        </p:nvSpPr>
        <p:spPr>
          <a:xfrm>
            <a:off x="31242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CONFIDENTIAL</a:t>
            </a:r>
            <a:endParaRPr/>
          </a:p>
        </p:txBody>
      </p:sp>
      <p:sp>
        <p:nvSpPr>
          <p:cNvPr id="111" name="Google Shape;111;p5"/>
          <p:cNvSpPr txBox="1"/>
          <p:nvPr/>
        </p:nvSpPr>
        <p:spPr>
          <a:xfrm>
            <a:off x="7131050" y="6413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8912504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Blank Presentation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Blank Presentation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nk Presentation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Blank Presentation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Microsoft Macintosh PowerPoint</Application>
  <PresentationFormat>화면 슬라이드 쇼(4:3)</PresentationFormat>
  <Paragraphs>85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Malgun Gothic</vt:lpstr>
      <vt:lpstr>Arial</vt:lpstr>
      <vt:lpstr>Calibri</vt:lpstr>
      <vt:lpstr>Times</vt:lpstr>
      <vt:lpstr>1_Blank Presentation</vt:lpstr>
      <vt:lpstr>2_Blank Presentation</vt:lpstr>
      <vt:lpstr>4_Blank Presentation</vt:lpstr>
      <vt:lpstr>Blank Presentation</vt:lpstr>
      <vt:lpstr>3_Blank Presentation</vt:lpstr>
      <vt:lpstr>11주차 : Week 11</vt:lpstr>
      <vt:lpstr>왕초보의 깃 &amp; 깃허브 1시간 컷하기 : Git &amp; Github Basics in an hour</vt:lpstr>
      <vt:lpstr>What is Git &amp; What can we do with Git?</vt:lpstr>
      <vt:lpstr>What is Git &amp; What can we do with Git?</vt:lpstr>
      <vt:lpstr>So how far can we learn today? </vt:lpstr>
      <vt:lpstr>So how far can we learn today? </vt:lpstr>
      <vt:lpstr>Before we get started…</vt:lpstr>
      <vt:lpstr>버전 관리하기: Version Control with Git</vt:lpstr>
      <vt:lpstr>백업하기: Backup with Git &amp; Github</vt:lpstr>
      <vt:lpstr>협업하기: Collaborate with Git &amp; Github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11주차 : Week 11</dc:title>
  <dc:creator>mac note2</dc:creator>
  <cp:lastModifiedBy>강규란</cp:lastModifiedBy>
  <cp:revision>1</cp:revision>
  <dcterms:created xsi:type="dcterms:W3CDTF">2005-06-16T10:25:16Z</dcterms:created>
  <dcterms:modified xsi:type="dcterms:W3CDTF">2022-03-01T16:02:50Z</dcterms:modified>
</cp:coreProperties>
</file>