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11/25/2024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11/25/2024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3467-D084-F4C5-6EF6-C384C57C2799}"/>
              </a:ext>
            </a:extLst>
          </p:cNvPr>
          <p:cNvSpPr>
            <a:spLocks noGrp="1"/>
          </p:cNvSpPr>
          <p:nvPr>
            <p:ph type="ctrTitle"/>
          </p:nvPr>
        </p:nvSpPr>
        <p:spPr/>
        <p:txBody>
          <a:bodyPr>
            <a:normAutofit fontScale="90000"/>
          </a:bodyPr>
          <a:lstStyle/>
          <a:p>
            <a:pPr algn="ctr"/>
            <a:r>
              <a:rPr lang="en-ZW" sz="6000" b="1" dirty="0">
                <a:solidFill>
                  <a:srgbClr val="000000"/>
                </a:solidFill>
                <a:effectLst/>
                <a:latin typeface="Corbel" panose="020B0503020204020204" pitchFamily="34" charset="0"/>
                <a:ea typeface="Corbel" panose="020B0503020204020204" pitchFamily="34" charset="0"/>
                <a:cs typeface="Corbel" panose="020B0503020204020204" pitchFamily="34" charset="0"/>
              </a:rPr>
              <a:t>                                        INTERNAL AUDIT </a:t>
            </a:r>
            <a:br>
              <a:rPr lang="en-ZW" sz="6000" b="1" dirty="0">
                <a:solidFill>
                  <a:srgbClr val="000000"/>
                </a:solidFill>
                <a:effectLst/>
                <a:latin typeface="Corbel" panose="020B0503020204020204" pitchFamily="34" charset="0"/>
                <a:ea typeface="Corbel" panose="020B0503020204020204" pitchFamily="34" charset="0"/>
                <a:cs typeface="Corbel" panose="020B0503020204020204" pitchFamily="34" charset="0"/>
              </a:rPr>
            </a:br>
            <a:r>
              <a:rPr lang="en-ZW" sz="6000" b="1" dirty="0">
                <a:solidFill>
                  <a:srgbClr val="000000"/>
                </a:solidFill>
                <a:effectLst/>
                <a:latin typeface="Corbel" panose="020B0503020204020204" pitchFamily="34" charset="0"/>
                <a:ea typeface="Corbel" panose="020B0503020204020204" pitchFamily="34" charset="0"/>
                <a:cs typeface="Corbel" panose="020B0503020204020204" pitchFamily="34" charset="0"/>
              </a:rPr>
              <a:t>report</a:t>
            </a:r>
            <a:br>
              <a:rPr lang="en-ZW" sz="1800" dirty="0">
                <a:solidFill>
                  <a:srgbClr val="000000"/>
                </a:solidFill>
                <a:effectLst/>
                <a:latin typeface="Times New Roman" panose="02020603050405020304" pitchFamily="18" charset="0"/>
                <a:ea typeface="Times New Roman" panose="02020603050405020304" pitchFamily="18" charset="0"/>
              </a:rPr>
            </a:br>
            <a:endParaRPr lang="en-ZW" dirty="0"/>
          </a:p>
        </p:txBody>
      </p:sp>
      <p:sp>
        <p:nvSpPr>
          <p:cNvPr id="3" name="Subtitle 2">
            <a:extLst>
              <a:ext uri="{FF2B5EF4-FFF2-40B4-BE49-F238E27FC236}">
                <a16:creationId xmlns:a16="http://schemas.microsoft.com/office/drawing/2014/main" id="{161CC413-747F-21F4-B553-5E2800B27C67}"/>
              </a:ext>
            </a:extLst>
          </p:cNvPr>
          <p:cNvSpPr>
            <a:spLocks noGrp="1"/>
          </p:cNvSpPr>
          <p:nvPr>
            <p:ph type="subTitle" idx="1"/>
          </p:nvPr>
        </p:nvSpPr>
        <p:spPr/>
        <p:txBody>
          <a:bodyPr>
            <a:noAutofit/>
          </a:bodyPr>
          <a:lstStyle/>
          <a:p>
            <a:pPr algn="r"/>
            <a:r>
              <a:rPr lang="en-GB" sz="4800" b="1" dirty="0">
                <a:solidFill>
                  <a:srgbClr val="000000"/>
                </a:solidFill>
                <a:effectLst/>
                <a:latin typeface="Corbel" panose="020B0503020204020204" pitchFamily="34" charset="0"/>
                <a:ea typeface="Corbel" panose="020B0503020204020204" pitchFamily="34" charset="0"/>
                <a:cs typeface="Corbel" panose="020B0503020204020204" pitchFamily="34" charset="0"/>
              </a:rPr>
              <a:t>NOVEMBER</a:t>
            </a:r>
            <a:endParaRPr lang="en-ZW" sz="4800" b="1" dirty="0">
              <a:solidFill>
                <a:srgbClr val="000000"/>
              </a:solidFill>
              <a:effectLst/>
              <a:latin typeface="Times New Roman" panose="02020603050405020304" pitchFamily="18" charset="0"/>
              <a:ea typeface="Times New Roman" panose="02020603050405020304" pitchFamily="18" charset="0"/>
            </a:endParaRPr>
          </a:p>
          <a:p>
            <a:pPr algn="r"/>
            <a:r>
              <a:rPr lang="en-ZW" sz="4800" b="1" dirty="0"/>
              <a:t>2024</a:t>
            </a:r>
          </a:p>
        </p:txBody>
      </p:sp>
      <p:pic>
        <p:nvPicPr>
          <p:cNvPr id="4" name="Picture 3">
            <a:extLst>
              <a:ext uri="{FF2B5EF4-FFF2-40B4-BE49-F238E27FC236}">
                <a16:creationId xmlns:a16="http://schemas.microsoft.com/office/drawing/2014/main" id="{1B8B65B8-D056-CB54-3CBC-904517E0EFD9}"/>
              </a:ext>
            </a:extLst>
          </p:cNvPr>
          <p:cNvPicPr/>
          <p:nvPr/>
        </p:nvPicPr>
        <p:blipFill>
          <a:blip r:embed="rId2"/>
          <a:stretch>
            <a:fillRect/>
          </a:stretch>
        </p:blipFill>
        <p:spPr>
          <a:xfrm>
            <a:off x="138113" y="140017"/>
            <a:ext cx="3543300" cy="2491740"/>
          </a:xfrm>
          <a:prstGeom prst="rect">
            <a:avLst/>
          </a:prstGeom>
        </p:spPr>
      </p:pic>
    </p:spTree>
    <p:extLst>
      <p:ext uri="{BB962C8B-B14F-4D97-AF65-F5344CB8AC3E}">
        <p14:creationId xmlns:p14="http://schemas.microsoft.com/office/powerpoint/2010/main" val="2845038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D2345-9D69-5FC5-FEC8-22E4EDE2A208}"/>
              </a:ext>
            </a:extLst>
          </p:cNvPr>
          <p:cNvSpPr>
            <a:spLocks noGrp="1"/>
          </p:cNvSpPr>
          <p:nvPr>
            <p:ph type="title"/>
          </p:nvPr>
        </p:nvSpPr>
        <p:spPr/>
        <p:txBody>
          <a:bodyPr/>
          <a:lstStyle/>
          <a:p>
            <a:r>
              <a:rPr lang="en-ZW" sz="2800" b="1" dirty="0">
                <a:solidFill>
                  <a:srgbClr val="000000"/>
                </a:solidFill>
                <a:effectLst/>
                <a:ea typeface="Calibri" panose="020F0502020204030204" pitchFamily="34" charset="0"/>
                <a:cs typeface="Georgia" panose="02040502050405020303" pitchFamily="18" charset="0"/>
              </a:rPr>
              <a:t>INDEPENDENCE OBJECTIVITY</a:t>
            </a:r>
            <a:br>
              <a:rPr lang="en-ZW" sz="1800" dirty="0">
                <a:solidFill>
                  <a:srgbClr val="000000"/>
                </a:solidFill>
                <a:effectLst/>
                <a:latin typeface="Calibri" panose="020F0502020204030204" pitchFamily="34" charset="0"/>
                <a:ea typeface="Calibri" panose="020F0502020204030204" pitchFamily="34" charset="0"/>
              </a:rPr>
            </a:br>
            <a:endParaRPr lang="en-ZW" dirty="0"/>
          </a:p>
        </p:txBody>
      </p:sp>
      <p:sp>
        <p:nvSpPr>
          <p:cNvPr id="3" name="Content Placeholder 2">
            <a:extLst>
              <a:ext uri="{FF2B5EF4-FFF2-40B4-BE49-F238E27FC236}">
                <a16:creationId xmlns:a16="http://schemas.microsoft.com/office/drawing/2014/main" id="{F6A4372E-45D0-91D2-E4B2-7FC7790912FD}"/>
              </a:ext>
            </a:extLst>
          </p:cNvPr>
          <p:cNvSpPr>
            <a:spLocks noGrp="1"/>
          </p:cNvSpPr>
          <p:nvPr>
            <p:ph idx="1"/>
          </p:nvPr>
        </p:nvSpPr>
        <p:spPr/>
        <p:txBody>
          <a:bodyPr>
            <a:noAutofit/>
          </a:bodyPr>
          <a:lstStyle/>
          <a:p>
            <a:pPr marL="342900" lvl="0" indent="-342900">
              <a:lnSpc>
                <a:spcPct val="110000"/>
              </a:lnSpc>
              <a:buFont typeface="+mj-lt"/>
              <a:buAutoNum type="arabicPeriod"/>
            </a:pPr>
            <a:r>
              <a:rPr lang="en-ZW" sz="1800" i="1" dirty="0">
                <a:solidFill>
                  <a:srgbClr val="000000"/>
                </a:solidFill>
                <a:effectLst/>
                <a:ea typeface="Calibri" panose="020F0502020204030204" pitchFamily="34" charset="0"/>
                <a:cs typeface="Georgia" panose="02040502050405020303" pitchFamily="18" charset="0"/>
              </a:rPr>
              <a:t>The internal audit activity must be free from interference by any influence in the organization, including matters of audit selection, scope, procedures, frequency, timing, or report content to permit maintenance of a necessary independent and objective mental attitude. </a:t>
            </a:r>
            <a:endParaRPr lang="en-ZW" sz="1800" dirty="0">
              <a:solidFill>
                <a:srgbClr val="000000"/>
              </a:solidFill>
              <a:effectLst/>
              <a:ea typeface="Calibri" panose="020F0502020204030204" pitchFamily="34" charset="0"/>
            </a:endParaRPr>
          </a:p>
          <a:p>
            <a:pPr marL="342900" lvl="0" indent="-342900">
              <a:lnSpc>
                <a:spcPct val="110000"/>
              </a:lnSpc>
              <a:buFont typeface="+mj-lt"/>
              <a:buAutoNum type="arabicPeriod"/>
            </a:pPr>
            <a:r>
              <a:rPr lang="en-ZW" sz="1800" i="1" dirty="0">
                <a:solidFill>
                  <a:srgbClr val="000000"/>
                </a:solidFill>
                <a:effectLst/>
                <a:ea typeface="Calibri" panose="020F0502020204030204" pitchFamily="34" charset="0"/>
                <a:cs typeface="Georgia" panose="02040502050405020303" pitchFamily="18" charset="0"/>
              </a:rPr>
              <a:t>Internal auditors should have no direct operational responsibility or authority over any of the activities audited. </a:t>
            </a:r>
            <a:endParaRPr lang="en-ZW" sz="1800" dirty="0">
              <a:solidFill>
                <a:srgbClr val="000000"/>
              </a:solidFill>
              <a:effectLst/>
              <a:ea typeface="Calibri" panose="020F0502020204030204" pitchFamily="34" charset="0"/>
            </a:endParaRPr>
          </a:p>
          <a:p>
            <a:pPr marL="342900" lvl="0" indent="-342900">
              <a:lnSpc>
                <a:spcPct val="110000"/>
              </a:lnSpc>
              <a:buFont typeface="+mj-lt"/>
              <a:buAutoNum type="arabicPeriod"/>
            </a:pPr>
            <a:r>
              <a:rPr lang="en-ZW" sz="1800" i="1" dirty="0">
                <a:solidFill>
                  <a:srgbClr val="000000"/>
                </a:solidFill>
                <a:effectLst/>
                <a:ea typeface="Calibri" panose="020F0502020204030204" pitchFamily="34" charset="0"/>
                <a:cs typeface="Georgia" panose="02040502050405020303" pitchFamily="18" charset="0"/>
              </a:rPr>
              <a:t>Accordingly, they will not implement internal controls, develop procedures, install systems, prepare records, or engage in any other activity that may impair internal auditors’ judgment.</a:t>
            </a:r>
            <a:endParaRPr lang="en-ZW" sz="1800" dirty="0">
              <a:solidFill>
                <a:srgbClr val="000000"/>
              </a:solidFill>
              <a:effectLst/>
              <a:ea typeface="Calibri" panose="020F0502020204030204" pitchFamily="34" charset="0"/>
            </a:endParaRPr>
          </a:p>
          <a:p>
            <a:pPr marL="342900" lvl="0" indent="-342900">
              <a:lnSpc>
                <a:spcPct val="110000"/>
              </a:lnSpc>
              <a:spcAft>
                <a:spcPts val="600"/>
              </a:spcAft>
              <a:buFont typeface="+mj-lt"/>
              <a:buAutoNum type="arabicPeriod"/>
            </a:pPr>
            <a:r>
              <a:rPr lang="en-ZW" sz="1800" i="1" dirty="0">
                <a:solidFill>
                  <a:srgbClr val="000000"/>
                </a:solidFill>
                <a:effectLst/>
                <a:ea typeface="Calibri" panose="020F0502020204030204" pitchFamily="34" charset="0"/>
                <a:cs typeface="Georgia" panose="02040502050405020303" pitchFamily="18" charset="0"/>
              </a:rPr>
              <a:t>  Internal auditors must exhibit the highest level of professional objectivity in gathering, evaluating, and communicating information about the activity or process being examined.</a:t>
            </a:r>
            <a:endParaRPr lang="en-ZW" sz="1800" dirty="0">
              <a:solidFill>
                <a:srgbClr val="000000"/>
              </a:solidFill>
              <a:effectLst/>
              <a:ea typeface="Calibri" panose="020F0502020204030204" pitchFamily="34" charset="0"/>
            </a:endParaRPr>
          </a:p>
          <a:p>
            <a:r>
              <a:rPr lang="en-ZW" sz="1800" i="1" dirty="0">
                <a:solidFill>
                  <a:srgbClr val="000000"/>
                </a:solidFill>
                <a:effectLst/>
                <a:ea typeface="Times New Roman" panose="02020603050405020304" pitchFamily="18" charset="0"/>
                <a:cs typeface="Georgia" panose="02040502050405020303" pitchFamily="18" charset="0"/>
              </a:rPr>
              <a:t> Internal auditors must make a balanced assessment of all the relevant circumstances and not be unduly influenced by their own interests or by others in forming professional judgments.</a:t>
            </a:r>
            <a:endParaRPr lang="en-ZW" sz="1800" dirty="0"/>
          </a:p>
        </p:txBody>
      </p:sp>
    </p:spTree>
    <p:extLst>
      <p:ext uri="{BB962C8B-B14F-4D97-AF65-F5344CB8AC3E}">
        <p14:creationId xmlns:p14="http://schemas.microsoft.com/office/powerpoint/2010/main" val="613113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36A83-EDA2-F256-0778-244EF394B9A8}"/>
              </a:ext>
            </a:extLst>
          </p:cNvPr>
          <p:cNvSpPr>
            <a:spLocks noGrp="1"/>
          </p:cNvSpPr>
          <p:nvPr>
            <p:ph type="title"/>
          </p:nvPr>
        </p:nvSpPr>
        <p:spPr/>
        <p:txBody>
          <a:bodyPr>
            <a:normAutofit/>
          </a:bodyPr>
          <a:lstStyle/>
          <a:p>
            <a:r>
              <a:rPr lang="en-ZW" b="1" dirty="0">
                <a:solidFill>
                  <a:srgbClr val="000000"/>
                </a:solidFill>
                <a:effectLst/>
                <a:ea typeface="Times New Roman" panose="02020603050405020304" pitchFamily="18" charset="0"/>
                <a:cs typeface="Georgia" panose="02040502050405020303" pitchFamily="18" charset="0"/>
              </a:rPr>
              <a:t>Risk Management </a:t>
            </a:r>
            <a:endParaRPr lang="en-ZW" b="1" dirty="0"/>
          </a:p>
        </p:txBody>
      </p:sp>
      <p:sp>
        <p:nvSpPr>
          <p:cNvPr id="3" name="Content Placeholder 2">
            <a:extLst>
              <a:ext uri="{FF2B5EF4-FFF2-40B4-BE49-F238E27FC236}">
                <a16:creationId xmlns:a16="http://schemas.microsoft.com/office/drawing/2014/main" id="{1579CC2D-1CAA-B6F8-CA87-0F1E51C83B9C}"/>
              </a:ext>
            </a:extLst>
          </p:cNvPr>
          <p:cNvSpPr>
            <a:spLocks noGrp="1"/>
          </p:cNvSpPr>
          <p:nvPr>
            <p:ph idx="1"/>
          </p:nvPr>
        </p:nvSpPr>
        <p:spPr/>
        <p:txBody>
          <a:bodyPr/>
          <a:lstStyle/>
          <a:p>
            <a:r>
              <a:rPr lang="en-ZW" sz="1800"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t>Risk management is the responsibility of management/ finance committee. Internal audit activity assesses risks embedded in all functions across all the departments of ZAOGAFIF and suggests controls to mitigate the risks. The purpose is to reduce risks in the system.</a:t>
            </a:r>
            <a:endParaRPr lang="en-ZW" dirty="0"/>
          </a:p>
        </p:txBody>
      </p:sp>
    </p:spTree>
    <p:extLst>
      <p:ext uri="{BB962C8B-B14F-4D97-AF65-F5344CB8AC3E}">
        <p14:creationId xmlns:p14="http://schemas.microsoft.com/office/powerpoint/2010/main" val="130622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085B-3413-FF67-E78C-4C765B0D489C}"/>
              </a:ext>
            </a:extLst>
          </p:cNvPr>
          <p:cNvSpPr>
            <a:spLocks noGrp="1"/>
          </p:cNvSpPr>
          <p:nvPr>
            <p:ph type="title"/>
          </p:nvPr>
        </p:nvSpPr>
        <p:spPr/>
        <p:txBody>
          <a:bodyPr/>
          <a:lstStyle/>
          <a:p>
            <a:pPr algn="ctr"/>
            <a:r>
              <a:rPr lang="en-ZW" sz="4800" b="1" i="1" dirty="0">
                <a:solidFill>
                  <a:srgbClr val="000000"/>
                </a:solidFill>
                <a:effectLst/>
                <a:ea typeface="Calibri" panose="020F0502020204030204" pitchFamily="34" charset="0"/>
                <a:cs typeface="Georgia" panose="02040502050405020303" pitchFamily="18" charset="0"/>
              </a:rPr>
              <a:t>THE AUDIT</a:t>
            </a:r>
            <a:r>
              <a:rPr lang="en-ZW" sz="4800" i="1" dirty="0">
                <a:solidFill>
                  <a:srgbClr val="000000"/>
                </a:solidFill>
                <a:effectLst/>
                <a:ea typeface="Calibri" panose="020F0502020204030204" pitchFamily="34" charset="0"/>
                <a:cs typeface="Georgia" panose="02040502050405020303" pitchFamily="18" charset="0"/>
              </a:rPr>
              <a:t> </a:t>
            </a:r>
            <a:r>
              <a:rPr lang="en-ZW" sz="4800" b="1" i="1" dirty="0">
                <a:solidFill>
                  <a:srgbClr val="000000"/>
                </a:solidFill>
                <a:effectLst/>
                <a:ea typeface="Calibri" panose="020F0502020204030204" pitchFamily="34" charset="0"/>
                <a:cs typeface="Georgia" panose="02040502050405020303" pitchFamily="18" charset="0"/>
              </a:rPr>
              <a:t>PROCESS</a:t>
            </a:r>
            <a:br>
              <a:rPr lang="en-ZW" sz="1800" dirty="0">
                <a:solidFill>
                  <a:srgbClr val="000000"/>
                </a:solidFill>
                <a:effectLst/>
                <a:latin typeface="Calibri" panose="020F0502020204030204" pitchFamily="34" charset="0"/>
                <a:ea typeface="Calibri" panose="020F0502020204030204" pitchFamily="34" charset="0"/>
              </a:rPr>
            </a:br>
            <a:endParaRPr lang="en-ZW" dirty="0"/>
          </a:p>
        </p:txBody>
      </p:sp>
    </p:spTree>
    <p:extLst>
      <p:ext uri="{BB962C8B-B14F-4D97-AF65-F5344CB8AC3E}">
        <p14:creationId xmlns:p14="http://schemas.microsoft.com/office/powerpoint/2010/main" val="3194273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4214-D7E1-B1C8-9D70-90C631858DCD}"/>
              </a:ext>
            </a:extLst>
          </p:cNvPr>
          <p:cNvSpPr>
            <a:spLocks noGrp="1"/>
          </p:cNvSpPr>
          <p:nvPr>
            <p:ph type="title"/>
          </p:nvPr>
        </p:nvSpPr>
        <p:spPr/>
        <p:txBody>
          <a:bodyPr/>
          <a:lstStyle/>
          <a:p>
            <a:r>
              <a:rPr lang="en-ZW" sz="1800" b="1"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t>A</a:t>
            </a:r>
            <a:r>
              <a:rPr lang="en-ZW" sz="2400" b="1" i="1" dirty="0">
                <a:solidFill>
                  <a:srgbClr val="000000"/>
                </a:solidFill>
                <a:effectLst/>
                <a:ea typeface="Times New Roman" panose="02020603050405020304" pitchFamily="18" charset="0"/>
                <a:cs typeface="Georgia" panose="02040502050405020303" pitchFamily="18" charset="0"/>
              </a:rPr>
              <a:t>) PLANNING THE AUDIT</a:t>
            </a:r>
            <a:endParaRPr lang="en-ZW" sz="2400" dirty="0"/>
          </a:p>
        </p:txBody>
      </p:sp>
      <p:sp>
        <p:nvSpPr>
          <p:cNvPr id="3" name="Content Placeholder 2">
            <a:extLst>
              <a:ext uri="{FF2B5EF4-FFF2-40B4-BE49-F238E27FC236}">
                <a16:creationId xmlns:a16="http://schemas.microsoft.com/office/drawing/2014/main" id="{7D89C670-07F7-1520-7E19-BDDF54074D7A}"/>
              </a:ext>
            </a:extLst>
          </p:cNvPr>
          <p:cNvSpPr>
            <a:spLocks noGrp="1"/>
          </p:cNvSpPr>
          <p:nvPr>
            <p:ph idx="1"/>
          </p:nvPr>
        </p:nvSpPr>
        <p:spPr/>
        <p:txBody>
          <a:bodyPr/>
          <a:lstStyle/>
          <a:p>
            <a:pPr marL="342900" lvl="0" indent="-342900">
              <a:lnSpc>
                <a:spcPct val="110000"/>
              </a:lnSpc>
              <a:buFont typeface="+mj-lt"/>
              <a:buAutoNum type="arabicPeriod"/>
            </a:pPr>
            <a:r>
              <a:rPr lang="en-ZW" sz="18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Every audit engagement should be planned.</a:t>
            </a:r>
            <a:endParaRPr lang="en-ZW"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10000"/>
              </a:lnSpc>
              <a:buFont typeface="+mj-lt"/>
              <a:buAutoNum type="arabicPeriod"/>
            </a:pPr>
            <a:r>
              <a:rPr lang="en-ZW" sz="18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Evaluating operations or programs to ascertain whether results are consistent with established objectives and goals and whether the operations or programs are being carried out as planned.</a:t>
            </a:r>
            <a:endParaRPr lang="en-ZW"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10000"/>
              </a:lnSpc>
              <a:spcAft>
                <a:spcPts val="600"/>
              </a:spcAft>
              <a:buFont typeface="+mj-lt"/>
              <a:buAutoNum type="arabicPeriod"/>
            </a:pPr>
            <a:r>
              <a:rPr lang="en-ZW" sz="18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Perform risk assessments during the planning process.</a:t>
            </a:r>
            <a:endParaRPr lang="en-ZW" sz="1800" dirty="0">
              <a:solidFill>
                <a:srgbClr val="000000"/>
              </a:solidFill>
              <a:effectLst/>
              <a:latin typeface="Calibri" panose="020F0502020204030204" pitchFamily="34" charset="0"/>
              <a:ea typeface="Calibri" panose="020F0502020204030204" pitchFamily="34" charset="0"/>
            </a:endParaRPr>
          </a:p>
          <a:p>
            <a:endParaRPr lang="en-ZW" dirty="0"/>
          </a:p>
        </p:txBody>
      </p:sp>
    </p:spTree>
    <p:extLst>
      <p:ext uri="{BB962C8B-B14F-4D97-AF65-F5344CB8AC3E}">
        <p14:creationId xmlns:p14="http://schemas.microsoft.com/office/powerpoint/2010/main" val="4271081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E54C-B7E4-08B9-BCCE-278B97D5831E}"/>
              </a:ext>
            </a:extLst>
          </p:cNvPr>
          <p:cNvSpPr>
            <a:spLocks noGrp="1"/>
          </p:cNvSpPr>
          <p:nvPr>
            <p:ph type="title"/>
          </p:nvPr>
        </p:nvSpPr>
        <p:spPr/>
        <p:txBody>
          <a:bodyPr>
            <a:normAutofit/>
          </a:bodyPr>
          <a:lstStyle/>
          <a:p>
            <a:r>
              <a:rPr lang="en-ZW" sz="2800" b="1" i="1" dirty="0">
                <a:solidFill>
                  <a:srgbClr val="000000"/>
                </a:solidFill>
                <a:effectLst/>
                <a:ea typeface="Times New Roman" panose="02020603050405020304" pitchFamily="18" charset="0"/>
                <a:cs typeface="Georgia" panose="02040502050405020303" pitchFamily="18" charset="0"/>
              </a:rPr>
              <a:t>B) ENTRANCE MEETING</a:t>
            </a:r>
            <a:endParaRPr lang="en-ZW" sz="2800" dirty="0"/>
          </a:p>
        </p:txBody>
      </p:sp>
      <p:sp>
        <p:nvSpPr>
          <p:cNvPr id="3" name="Content Placeholder 2">
            <a:extLst>
              <a:ext uri="{FF2B5EF4-FFF2-40B4-BE49-F238E27FC236}">
                <a16:creationId xmlns:a16="http://schemas.microsoft.com/office/drawing/2014/main" id="{3D0EF166-D752-F9B9-BD87-0B5CFF72708E}"/>
              </a:ext>
            </a:extLst>
          </p:cNvPr>
          <p:cNvSpPr>
            <a:spLocks noGrp="1"/>
          </p:cNvSpPr>
          <p:nvPr>
            <p:ph idx="1"/>
          </p:nvPr>
        </p:nvSpPr>
        <p:spPr/>
        <p:txBody>
          <a:bodyPr/>
          <a:lstStyle/>
          <a:p>
            <a:r>
              <a:rPr lang="en-ZW" sz="1800"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t>Conduct entrance meeting with members of the finance committee, the Accounting Officer and the district pastor or overseer.</a:t>
            </a:r>
            <a:endParaRPr lang="en-ZW" sz="1800" dirty="0">
              <a:solidFill>
                <a:srgbClr val="000000"/>
              </a:solidFill>
              <a:effectLst/>
              <a:latin typeface="Times New Roman" panose="02020603050405020304" pitchFamily="18" charset="0"/>
              <a:ea typeface="Times New Roman" panose="02020603050405020304" pitchFamily="18" charset="0"/>
            </a:endParaRPr>
          </a:p>
          <a:p>
            <a:endParaRPr lang="en-ZW" dirty="0"/>
          </a:p>
        </p:txBody>
      </p:sp>
    </p:spTree>
    <p:extLst>
      <p:ext uri="{BB962C8B-B14F-4D97-AF65-F5344CB8AC3E}">
        <p14:creationId xmlns:p14="http://schemas.microsoft.com/office/powerpoint/2010/main" val="280403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BF68-FA18-EE46-8D02-ED8168231B48}"/>
              </a:ext>
            </a:extLst>
          </p:cNvPr>
          <p:cNvSpPr>
            <a:spLocks noGrp="1"/>
          </p:cNvSpPr>
          <p:nvPr>
            <p:ph type="title"/>
          </p:nvPr>
        </p:nvSpPr>
        <p:spPr/>
        <p:txBody>
          <a:bodyPr/>
          <a:lstStyle/>
          <a:p>
            <a:r>
              <a:rPr lang="en-ZW" sz="1800" b="1"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t>c) </a:t>
            </a:r>
            <a:r>
              <a:rPr lang="en-ZW" sz="2800" b="1" i="1" dirty="0">
                <a:solidFill>
                  <a:srgbClr val="000000"/>
                </a:solidFill>
                <a:effectLst/>
                <a:latin typeface="+mn-lt"/>
                <a:ea typeface="Times New Roman" panose="02020603050405020304" pitchFamily="18" charset="0"/>
                <a:cs typeface="Georgia" panose="02040502050405020303" pitchFamily="18" charset="0"/>
              </a:rPr>
              <a:t>PERFORM AUDIT FIELDWORK</a:t>
            </a:r>
            <a:br>
              <a:rPr lang="en-ZW" sz="1800" dirty="0">
                <a:solidFill>
                  <a:srgbClr val="000000"/>
                </a:solidFill>
                <a:effectLst/>
                <a:latin typeface="Times New Roman" panose="02020603050405020304" pitchFamily="18" charset="0"/>
                <a:ea typeface="Times New Roman" panose="02020603050405020304" pitchFamily="18" charset="0"/>
              </a:rPr>
            </a:br>
            <a:endParaRPr lang="en-ZW" dirty="0"/>
          </a:p>
        </p:txBody>
      </p:sp>
      <p:sp>
        <p:nvSpPr>
          <p:cNvPr id="3" name="Content Placeholder 2">
            <a:extLst>
              <a:ext uri="{FF2B5EF4-FFF2-40B4-BE49-F238E27FC236}">
                <a16:creationId xmlns:a16="http://schemas.microsoft.com/office/drawing/2014/main" id="{F6DBEB6B-58D5-6E09-0F32-DB266564B967}"/>
              </a:ext>
            </a:extLst>
          </p:cNvPr>
          <p:cNvSpPr>
            <a:spLocks noGrp="1"/>
          </p:cNvSpPr>
          <p:nvPr>
            <p:ph idx="1"/>
          </p:nvPr>
        </p:nvSpPr>
        <p:spPr/>
        <p:txBody>
          <a:bodyPr/>
          <a:lstStyle/>
          <a:p>
            <a:pPr marL="342900" lvl="0" indent="-342900">
              <a:lnSpc>
                <a:spcPct val="110000"/>
              </a:lnSpc>
              <a:buFont typeface="+mj-lt"/>
              <a:buAutoNum type="arabicParenR"/>
            </a:pPr>
            <a:r>
              <a:rPr lang="en-ZW" sz="24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Carry out fieldwork as indicated in the annual audit plan.</a:t>
            </a:r>
            <a:endParaRPr lang="en-ZW" sz="2400" dirty="0">
              <a:solidFill>
                <a:srgbClr val="000000"/>
              </a:solidFill>
              <a:effectLst/>
              <a:latin typeface="Calibri" panose="020F0502020204030204" pitchFamily="34" charset="0"/>
              <a:ea typeface="Calibri" panose="020F0502020204030204" pitchFamily="34" charset="0"/>
            </a:endParaRPr>
          </a:p>
          <a:p>
            <a:pPr marL="342900" lvl="0" indent="-342900">
              <a:lnSpc>
                <a:spcPct val="110000"/>
              </a:lnSpc>
              <a:buFont typeface="+mj-lt"/>
              <a:buAutoNum type="arabicParenR"/>
            </a:pPr>
            <a:r>
              <a:rPr lang="en-ZW" sz="24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Obtain cooperation from the finance committee, management, and the staff as necessary to identify, obtain documentation and conduct interviews, etc.</a:t>
            </a:r>
            <a:endParaRPr lang="en-ZW" sz="2400" dirty="0">
              <a:solidFill>
                <a:srgbClr val="000000"/>
              </a:solidFill>
              <a:effectLst/>
              <a:latin typeface="Calibri" panose="020F0502020204030204" pitchFamily="34" charset="0"/>
              <a:ea typeface="Calibri" panose="020F0502020204030204" pitchFamily="34" charset="0"/>
            </a:endParaRPr>
          </a:p>
          <a:p>
            <a:pPr marL="342900" lvl="0" indent="-342900">
              <a:lnSpc>
                <a:spcPct val="110000"/>
              </a:lnSpc>
              <a:spcAft>
                <a:spcPts val="600"/>
              </a:spcAft>
              <a:buFont typeface="+mj-lt"/>
              <a:buAutoNum type="arabicParenR"/>
            </a:pPr>
            <a:r>
              <a:rPr lang="en-ZW" sz="24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Conduct fieldwork with minimal disruption to operations of the unit being audited</a:t>
            </a:r>
            <a:r>
              <a:rPr lang="en-ZW" sz="18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 </a:t>
            </a:r>
            <a:endParaRPr lang="en-ZW" sz="1800" dirty="0">
              <a:solidFill>
                <a:srgbClr val="000000"/>
              </a:solidFill>
              <a:effectLst/>
              <a:latin typeface="Calibri" panose="020F0502020204030204" pitchFamily="34" charset="0"/>
              <a:ea typeface="Calibri" panose="020F0502020204030204" pitchFamily="34" charset="0"/>
            </a:endParaRPr>
          </a:p>
          <a:p>
            <a:endParaRPr lang="en-ZW" dirty="0"/>
          </a:p>
        </p:txBody>
      </p:sp>
    </p:spTree>
    <p:extLst>
      <p:ext uri="{BB962C8B-B14F-4D97-AF65-F5344CB8AC3E}">
        <p14:creationId xmlns:p14="http://schemas.microsoft.com/office/powerpoint/2010/main" val="1170507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267C-5310-639C-D38A-7A1002630A81}"/>
              </a:ext>
            </a:extLst>
          </p:cNvPr>
          <p:cNvSpPr>
            <a:spLocks noGrp="1"/>
          </p:cNvSpPr>
          <p:nvPr>
            <p:ph type="title"/>
          </p:nvPr>
        </p:nvSpPr>
        <p:spPr/>
        <p:txBody>
          <a:bodyPr/>
          <a:lstStyle/>
          <a:p>
            <a:r>
              <a:rPr lang="en-ZW" sz="1800" b="1"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t>d</a:t>
            </a:r>
            <a:r>
              <a:rPr lang="en-ZW" sz="2800" b="1" i="1" dirty="0">
                <a:solidFill>
                  <a:srgbClr val="000000"/>
                </a:solidFill>
                <a:effectLst/>
                <a:ea typeface="Times New Roman" panose="02020603050405020304" pitchFamily="18" charset="0"/>
                <a:cs typeface="Georgia" panose="02040502050405020303" pitchFamily="18" charset="0"/>
              </a:rPr>
              <a:t>) AUDIT FINDINGS</a:t>
            </a:r>
            <a:br>
              <a:rPr lang="en-ZW" sz="1800" dirty="0">
                <a:solidFill>
                  <a:srgbClr val="000000"/>
                </a:solidFill>
                <a:effectLst/>
                <a:latin typeface="Times New Roman" panose="02020603050405020304" pitchFamily="18" charset="0"/>
                <a:ea typeface="Times New Roman" panose="02020603050405020304" pitchFamily="18" charset="0"/>
              </a:rPr>
            </a:br>
            <a:endParaRPr lang="en-ZW" dirty="0"/>
          </a:p>
        </p:txBody>
      </p:sp>
      <p:sp>
        <p:nvSpPr>
          <p:cNvPr id="3" name="Content Placeholder 2">
            <a:extLst>
              <a:ext uri="{FF2B5EF4-FFF2-40B4-BE49-F238E27FC236}">
                <a16:creationId xmlns:a16="http://schemas.microsoft.com/office/drawing/2014/main" id="{6A3B6D51-BE07-EA7F-3E36-149D7C06044C}"/>
              </a:ext>
            </a:extLst>
          </p:cNvPr>
          <p:cNvSpPr>
            <a:spLocks noGrp="1"/>
          </p:cNvSpPr>
          <p:nvPr>
            <p:ph idx="1"/>
          </p:nvPr>
        </p:nvSpPr>
        <p:spPr/>
        <p:txBody>
          <a:bodyPr/>
          <a:lstStyle/>
          <a:p>
            <a:r>
              <a:rPr lang="en-ZW" sz="2800" i="1" dirty="0">
                <a:solidFill>
                  <a:srgbClr val="000000"/>
                </a:solidFill>
                <a:effectLst/>
                <a:ea typeface="Times New Roman" panose="02020603050405020304" pitchFamily="18" charset="0"/>
                <a:cs typeface="Georgia" panose="02040502050405020303" pitchFamily="18" charset="0"/>
              </a:rPr>
              <a:t>Provide the finance committee with the audit findings and request for their responses on their action plan to address the audit observations raised, root cause, responsible person, and the target date when the weaknesses will be addressed.</a:t>
            </a:r>
            <a:endParaRPr lang="en-ZW" sz="2800" dirty="0">
              <a:solidFill>
                <a:srgbClr val="000000"/>
              </a:solidFill>
              <a:effectLst/>
              <a:ea typeface="Times New Roman" panose="02020603050405020304" pitchFamily="18" charset="0"/>
            </a:endParaRPr>
          </a:p>
          <a:p>
            <a:endParaRPr lang="en-ZW" dirty="0"/>
          </a:p>
        </p:txBody>
      </p:sp>
    </p:spTree>
    <p:extLst>
      <p:ext uri="{BB962C8B-B14F-4D97-AF65-F5344CB8AC3E}">
        <p14:creationId xmlns:p14="http://schemas.microsoft.com/office/powerpoint/2010/main" val="3864894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B7D9-9C71-5B5A-CA40-2918B98B7446}"/>
              </a:ext>
            </a:extLst>
          </p:cNvPr>
          <p:cNvSpPr>
            <a:spLocks noGrp="1"/>
          </p:cNvSpPr>
          <p:nvPr>
            <p:ph type="title"/>
          </p:nvPr>
        </p:nvSpPr>
        <p:spPr/>
        <p:txBody>
          <a:bodyPr/>
          <a:lstStyle/>
          <a:p>
            <a:r>
              <a:rPr lang="en-ZW" sz="3200" b="1"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t>e) CLOSE OUT/ EXIT MEETING</a:t>
            </a:r>
            <a:br>
              <a:rPr lang="en-ZW" sz="3200" dirty="0">
                <a:solidFill>
                  <a:srgbClr val="000000"/>
                </a:solidFill>
                <a:effectLst/>
                <a:latin typeface="Times New Roman" panose="02020603050405020304" pitchFamily="18" charset="0"/>
                <a:ea typeface="Times New Roman" panose="02020603050405020304" pitchFamily="18" charset="0"/>
              </a:rPr>
            </a:br>
            <a:endParaRPr lang="en-ZW" dirty="0"/>
          </a:p>
        </p:txBody>
      </p:sp>
      <p:sp>
        <p:nvSpPr>
          <p:cNvPr id="3" name="Content Placeholder 2">
            <a:extLst>
              <a:ext uri="{FF2B5EF4-FFF2-40B4-BE49-F238E27FC236}">
                <a16:creationId xmlns:a16="http://schemas.microsoft.com/office/drawing/2014/main" id="{D0C31E8E-D521-07AC-F41A-F6858E460E5D}"/>
              </a:ext>
            </a:extLst>
          </p:cNvPr>
          <p:cNvSpPr>
            <a:spLocks noGrp="1"/>
          </p:cNvSpPr>
          <p:nvPr>
            <p:ph idx="1"/>
          </p:nvPr>
        </p:nvSpPr>
        <p:spPr/>
        <p:txBody>
          <a:bodyPr/>
          <a:lstStyle/>
          <a:p>
            <a:pPr marL="9525" indent="-6350" algn="just">
              <a:lnSpc>
                <a:spcPct val="111000"/>
              </a:lnSpc>
              <a:spcAft>
                <a:spcPts val="25"/>
              </a:spcAft>
            </a:pPr>
            <a:r>
              <a:rPr lang="en-ZW" sz="1800"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t>After receiving the responses from the finance committee internal  audit will arrange for  holding of the exit meeting to discuss the audit findings.</a:t>
            </a:r>
            <a:endParaRPr lang="en-ZW" sz="1800" dirty="0">
              <a:solidFill>
                <a:srgbClr val="000000"/>
              </a:solidFill>
              <a:effectLst/>
              <a:latin typeface="Times New Roman" panose="02020603050405020304" pitchFamily="18" charset="0"/>
              <a:ea typeface="Times New Roman" panose="02020603050405020304" pitchFamily="18" charset="0"/>
            </a:endParaRPr>
          </a:p>
          <a:p>
            <a:endParaRPr lang="en-ZW" dirty="0"/>
          </a:p>
        </p:txBody>
      </p:sp>
    </p:spTree>
    <p:extLst>
      <p:ext uri="{BB962C8B-B14F-4D97-AF65-F5344CB8AC3E}">
        <p14:creationId xmlns:p14="http://schemas.microsoft.com/office/powerpoint/2010/main" val="1609080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CD1A-44DB-05CA-0AB0-F7924B8CADE2}"/>
              </a:ext>
            </a:extLst>
          </p:cNvPr>
          <p:cNvSpPr>
            <a:spLocks noGrp="1"/>
          </p:cNvSpPr>
          <p:nvPr>
            <p:ph type="title"/>
          </p:nvPr>
        </p:nvSpPr>
        <p:spPr/>
        <p:txBody>
          <a:bodyPr/>
          <a:lstStyle/>
          <a:p>
            <a:r>
              <a:rPr lang="en-ZW" sz="3200" b="1"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t>f) AUDIT REPORT</a:t>
            </a:r>
            <a:br>
              <a:rPr lang="en-ZW" sz="3200" dirty="0">
                <a:solidFill>
                  <a:srgbClr val="000000"/>
                </a:solidFill>
                <a:effectLst/>
                <a:latin typeface="Times New Roman" panose="02020603050405020304" pitchFamily="18" charset="0"/>
                <a:ea typeface="Times New Roman" panose="02020603050405020304" pitchFamily="18" charset="0"/>
              </a:rPr>
            </a:br>
            <a:endParaRPr lang="en-ZW" dirty="0"/>
          </a:p>
        </p:txBody>
      </p:sp>
      <p:sp>
        <p:nvSpPr>
          <p:cNvPr id="3" name="Content Placeholder 2">
            <a:extLst>
              <a:ext uri="{FF2B5EF4-FFF2-40B4-BE49-F238E27FC236}">
                <a16:creationId xmlns:a16="http://schemas.microsoft.com/office/drawing/2014/main" id="{19390AC3-154D-BE5D-36CA-6B4DE9176899}"/>
              </a:ext>
            </a:extLst>
          </p:cNvPr>
          <p:cNvSpPr>
            <a:spLocks noGrp="1"/>
          </p:cNvSpPr>
          <p:nvPr>
            <p:ph idx="1"/>
          </p:nvPr>
        </p:nvSpPr>
        <p:spPr/>
        <p:txBody>
          <a:bodyPr/>
          <a:lstStyle/>
          <a:p>
            <a:pPr marL="9525" indent="-6350" algn="just">
              <a:lnSpc>
                <a:spcPct val="111000"/>
              </a:lnSpc>
              <a:spcAft>
                <a:spcPts val="25"/>
              </a:spcAft>
            </a:pPr>
            <a:r>
              <a:rPr lang="en-ZW" sz="2000"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t>Internal audit will issue the audit report which will be distributed to the relevant stakeholders.</a:t>
            </a:r>
            <a:endParaRPr lang="en-ZW" sz="2000" dirty="0">
              <a:solidFill>
                <a:srgbClr val="000000"/>
              </a:solidFill>
              <a:effectLst/>
              <a:latin typeface="Times New Roman" panose="02020603050405020304" pitchFamily="18" charset="0"/>
              <a:ea typeface="Times New Roman" panose="02020603050405020304" pitchFamily="18" charset="0"/>
            </a:endParaRPr>
          </a:p>
          <a:p>
            <a:endParaRPr lang="en-ZW" dirty="0"/>
          </a:p>
        </p:txBody>
      </p:sp>
    </p:spTree>
    <p:extLst>
      <p:ext uri="{BB962C8B-B14F-4D97-AF65-F5344CB8AC3E}">
        <p14:creationId xmlns:p14="http://schemas.microsoft.com/office/powerpoint/2010/main" val="1653767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3C4A-4507-F6BD-518B-179911AC2CEE}"/>
              </a:ext>
            </a:extLst>
          </p:cNvPr>
          <p:cNvSpPr>
            <a:spLocks noGrp="1"/>
          </p:cNvSpPr>
          <p:nvPr>
            <p:ph type="title"/>
          </p:nvPr>
        </p:nvSpPr>
        <p:spPr/>
        <p:txBody>
          <a:bodyPr>
            <a:normAutofit fontScale="90000"/>
          </a:bodyPr>
          <a:lstStyle/>
          <a:p>
            <a:r>
              <a:rPr lang="en-ZW" b="1" i="1" dirty="0">
                <a:solidFill>
                  <a:srgbClr val="000000"/>
                </a:solidFill>
                <a:effectLst/>
                <a:ea typeface="Calibri" panose="020F0502020204030204" pitchFamily="34" charset="0"/>
                <a:cs typeface="Georgia" panose="02040502050405020303" pitchFamily="18" charset="0"/>
              </a:rPr>
              <a:t>KEY AUDIT FINDINGS NOTED DURING THE AUDITS</a:t>
            </a:r>
            <a:br>
              <a:rPr lang="en-ZW" sz="1800" dirty="0">
                <a:solidFill>
                  <a:srgbClr val="000000"/>
                </a:solidFill>
                <a:effectLst/>
                <a:latin typeface="Calibri" panose="020F0502020204030204" pitchFamily="34" charset="0"/>
                <a:ea typeface="Calibri" panose="020F0502020204030204" pitchFamily="34" charset="0"/>
              </a:rPr>
            </a:br>
            <a:endParaRPr lang="en-ZW" dirty="0"/>
          </a:p>
        </p:txBody>
      </p:sp>
      <p:sp>
        <p:nvSpPr>
          <p:cNvPr id="3" name="Content Placeholder 2">
            <a:extLst>
              <a:ext uri="{FF2B5EF4-FFF2-40B4-BE49-F238E27FC236}">
                <a16:creationId xmlns:a16="http://schemas.microsoft.com/office/drawing/2014/main" id="{4C1949CF-85B0-DD10-73C4-946FA9802926}"/>
              </a:ext>
            </a:extLst>
          </p:cNvPr>
          <p:cNvSpPr>
            <a:spLocks noGrp="1"/>
          </p:cNvSpPr>
          <p:nvPr>
            <p:ph idx="1"/>
          </p:nvPr>
        </p:nvSpPr>
        <p:spPr/>
        <p:txBody>
          <a:bodyPr>
            <a:normAutofit fontScale="92500" lnSpcReduction="20000"/>
          </a:bodyPr>
          <a:lstStyle/>
          <a:p>
            <a:pPr lvl="0" algn="just">
              <a:lnSpc>
                <a:spcPct val="110000"/>
              </a:lnSpc>
              <a:buFont typeface="Wingdings" panose="05000000000000000000" pitchFamily="2" charset="2"/>
              <a:buChar char="Ø"/>
            </a:pPr>
            <a:r>
              <a:rPr lang="en-ZW" sz="1800" b="1" i="1" dirty="0">
                <a:solidFill>
                  <a:srgbClr val="000000"/>
                </a:solidFill>
                <a:effectLst/>
                <a:ea typeface="Calibri" panose="020F0502020204030204" pitchFamily="34" charset="0"/>
                <a:cs typeface="Georgia" panose="02040502050405020303" pitchFamily="18" charset="0"/>
              </a:rPr>
              <a:t>Finance committees buying and selling motor vehicles without following the procedures. For example, buying or selling motor vehicles without being authorised by the HQ, no police clearance report, no AAZ inspection report and buying a vehicle which was more than ten years old.</a:t>
            </a:r>
            <a:endParaRPr lang="en-ZW" sz="1800" dirty="0">
              <a:solidFill>
                <a:srgbClr val="000000"/>
              </a:solidFill>
              <a:effectLst/>
              <a:ea typeface="Calibri" panose="020F0502020204030204" pitchFamily="34" charset="0"/>
            </a:endParaRPr>
          </a:p>
          <a:p>
            <a:pPr lvl="0" algn="just">
              <a:lnSpc>
                <a:spcPct val="110000"/>
              </a:lnSpc>
              <a:buFont typeface="Wingdings" panose="05000000000000000000" pitchFamily="2" charset="2"/>
              <a:buChar char="Ø"/>
            </a:pPr>
            <a:r>
              <a:rPr lang="en-ZW" sz="1800" b="1" i="1" dirty="0">
                <a:solidFill>
                  <a:srgbClr val="000000"/>
                </a:solidFill>
                <a:effectLst/>
                <a:ea typeface="Calibri" panose="020F0502020204030204" pitchFamily="34" charset="0"/>
                <a:cs typeface="Georgia" panose="02040502050405020303" pitchFamily="18" charset="0"/>
              </a:rPr>
              <a:t>Failure to remit HQ and provincial obligations.</a:t>
            </a:r>
            <a:endParaRPr lang="en-ZW" sz="1800" dirty="0">
              <a:solidFill>
                <a:srgbClr val="000000"/>
              </a:solidFill>
              <a:effectLst/>
              <a:ea typeface="Calibri" panose="020F0502020204030204" pitchFamily="34" charset="0"/>
            </a:endParaRPr>
          </a:p>
          <a:p>
            <a:pPr lvl="0" algn="just">
              <a:lnSpc>
                <a:spcPct val="110000"/>
              </a:lnSpc>
              <a:buFont typeface="Wingdings" panose="05000000000000000000" pitchFamily="2" charset="2"/>
              <a:buChar char="Ø"/>
            </a:pPr>
            <a:r>
              <a:rPr lang="en-ZW" sz="1800" b="1" i="1" dirty="0">
                <a:solidFill>
                  <a:srgbClr val="000000"/>
                </a:solidFill>
                <a:effectLst/>
                <a:ea typeface="Calibri" panose="020F0502020204030204" pitchFamily="34" charset="0"/>
                <a:cs typeface="Georgia" panose="02040502050405020303" pitchFamily="18" charset="0"/>
              </a:rPr>
              <a:t>Keeping large sums of cash in the office or at members of the finance committee thereby resulting in the church losing money through theft and burglary. </a:t>
            </a:r>
            <a:endParaRPr lang="en-ZW" sz="1800" dirty="0">
              <a:solidFill>
                <a:srgbClr val="000000"/>
              </a:solidFill>
              <a:effectLst/>
              <a:ea typeface="Calibri" panose="020F0502020204030204" pitchFamily="34" charset="0"/>
            </a:endParaRPr>
          </a:p>
          <a:p>
            <a:pPr lvl="0" algn="just">
              <a:lnSpc>
                <a:spcPct val="110000"/>
              </a:lnSpc>
              <a:buFont typeface="Wingdings" panose="05000000000000000000" pitchFamily="2" charset="2"/>
              <a:buChar char="Ø"/>
            </a:pPr>
            <a:r>
              <a:rPr lang="en-ZW" sz="1800" b="1" i="1" dirty="0">
                <a:solidFill>
                  <a:srgbClr val="000000"/>
                </a:solidFill>
                <a:effectLst/>
                <a:ea typeface="Calibri" panose="020F0502020204030204" pitchFamily="34" charset="0"/>
                <a:cs typeface="Georgia" panose="02040502050405020303" pitchFamily="18" charset="0"/>
              </a:rPr>
              <a:t>Failure to open bank accounts and/or safe custody facility.</a:t>
            </a:r>
            <a:endParaRPr lang="en-ZW" sz="1800" dirty="0">
              <a:solidFill>
                <a:srgbClr val="000000"/>
              </a:solidFill>
              <a:effectLst/>
              <a:ea typeface="Calibri" panose="020F0502020204030204" pitchFamily="34" charset="0"/>
            </a:endParaRPr>
          </a:p>
          <a:p>
            <a:pPr lvl="0" algn="just">
              <a:lnSpc>
                <a:spcPct val="110000"/>
              </a:lnSpc>
              <a:buFont typeface="Wingdings" panose="05000000000000000000" pitchFamily="2" charset="2"/>
              <a:buChar char="Ø"/>
            </a:pPr>
            <a:r>
              <a:rPr lang="en-ZW" sz="1800" b="1" i="1" dirty="0">
                <a:solidFill>
                  <a:srgbClr val="000000"/>
                </a:solidFill>
                <a:effectLst/>
                <a:ea typeface="Calibri" panose="020F0502020204030204" pitchFamily="34" charset="0"/>
                <a:cs typeface="Georgia" panose="02040502050405020303" pitchFamily="18" charset="0"/>
              </a:rPr>
              <a:t>Finance committees not holding monthly finance committee meetings.</a:t>
            </a:r>
            <a:endParaRPr lang="en-ZW" sz="1800" dirty="0">
              <a:solidFill>
                <a:srgbClr val="000000"/>
              </a:solidFill>
              <a:effectLst/>
              <a:ea typeface="Calibri" panose="020F0502020204030204" pitchFamily="34" charset="0"/>
            </a:endParaRPr>
          </a:p>
          <a:p>
            <a:pPr lvl="0" algn="just">
              <a:lnSpc>
                <a:spcPct val="110000"/>
              </a:lnSpc>
              <a:buFont typeface="Wingdings" panose="05000000000000000000" pitchFamily="2" charset="2"/>
              <a:buChar char="Ø"/>
            </a:pPr>
            <a:r>
              <a:rPr lang="en-ZW" sz="1800" b="1" i="1" dirty="0">
                <a:solidFill>
                  <a:srgbClr val="000000"/>
                </a:solidFill>
                <a:effectLst/>
                <a:ea typeface="Calibri" panose="020F0502020204030204" pitchFamily="34" charset="0"/>
                <a:cs typeface="Georgia" panose="02040502050405020303" pitchFamily="18" charset="0"/>
              </a:rPr>
              <a:t>Dismissing or suspending Accounting Officer/ General Secretary without HQ approval. </a:t>
            </a:r>
            <a:endParaRPr lang="en-ZW" sz="1800" dirty="0">
              <a:solidFill>
                <a:srgbClr val="000000"/>
              </a:solidFill>
              <a:effectLst/>
              <a:ea typeface="Calibri" panose="020F0502020204030204" pitchFamily="34" charset="0"/>
            </a:endParaRPr>
          </a:p>
          <a:p>
            <a:pPr lvl="0" algn="just">
              <a:lnSpc>
                <a:spcPct val="110000"/>
              </a:lnSpc>
              <a:buFont typeface="Wingdings" panose="05000000000000000000" pitchFamily="2" charset="2"/>
              <a:buChar char="Ø"/>
            </a:pPr>
            <a:r>
              <a:rPr lang="en-ZW" sz="1800" b="1" i="1" dirty="0">
                <a:solidFill>
                  <a:srgbClr val="000000"/>
                </a:solidFill>
                <a:effectLst/>
                <a:ea typeface="Calibri" panose="020F0502020204030204" pitchFamily="34" charset="0"/>
                <a:cs typeface="Georgia" panose="02040502050405020303" pitchFamily="18" charset="0"/>
              </a:rPr>
              <a:t>Embarking of a building project or buying a church stand without HQ approval</a:t>
            </a:r>
            <a:r>
              <a:rPr lang="en-ZW" sz="1800" b="1"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a:t>
            </a:r>
            <a:endParaRPr lang="en-ZW"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239263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3530-444C-3A98-9F42-1994DF4BADA0}"/>
              </a:ext>
            </a:extLst>
          </p:cNvPr>
          <p:cNvSpPr>
            <a:spLocks noGrp="1"/>
          </p:cNvSpPr>
          <p:nvPr>
            <p:ph type="ctrTitle"/>
          </p:nvPr>
        </p:nvSpPr>
        <p:spPr>
          <a:xfrm>
            <a:off x="2344995" y="802298"/>
            <a:ext cx="8709858" cy="2541431"/>
          </a:xfrm>
        </p:spPr>
        <p:txBody>
          <a:bodyPr/>
          <a:lstStyle/>
          <a:p>
            <a:r>
              <a:rPr lang="en-GB" sz="6600" b="1" dirty="0">
                <a:effectLst/>
                <a:latin typeface="Corbel" panose="020B0503020204020204" pitchFamily="34" charset="0"/>
                <a:ea typeface="Corbel" panose="020B0503020204020204" pitchFamily="34" charset="0"/>
                <a:cs typeface="Corbel" panose="020B0503020204020204" pitchFamily="34" charset="0"/>
              </a:rPr>
              <a:t>ROLE OF INTERNAL AUDIT</a:t>
            </a:r>
            <a:endParaRPr lang="en-ZW" dirty="0"/>
          </a:p>
        </p:txBody>
      </p:sp>
    </p:spTree>
    <p:extLst>
      <p:ext uri="{BB962C8B-B14F-4D97-AF65-F5344CB8AC3E}">
        <p14:creationId xmlns:p14="http://schemas.microsoft.com/office/powerpoint/2010/main" val="1841698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1810-51C6-9651-DBE6-0B653686D7CF}"/>
              </a:ext>
            </a:extLst>
          </p:cNvPr>
          <p:cNvSpPr>
            <a:spLocks noGrp="1"/>
          </p:cNvSpPr>
          <p:nvPr>
            <p:ph type="title"/>
          </p:nvPr>
        </p:nvSpPr>
        <p:spPr>
          <a:xfrm>
            <a:off x="1451579" y="804520"/>
            <a:ext cx="9603275" cy="1095718"/>
          </a:xfrm>
        </p:spPr>
        <p:txBody>
          <a:bodyPr/>
          <a:lstStyle/>
          <a:p>
            <a:r>
              <a:rPr lang="en-ZW" dirty="0"/>
              <a:t>CONTINUATION</a:t>
            </a:r>
          </a:p>
        </p:txBody>
      </p:sp>
      <p:sp>
        <p:nvSpPr>
          <p:cNvPr id="3" name="Content Placeholder 2">
            <a:extLst>
              <a:ext uri="{FF2B5EF4-FFF2-40B4-BE49-F238E27FC236}">
                <a16:creationId xmlns:a16="http://schemas.microsoft.com/office/drawing/2014/main" id="{0A0533A4-9551-7579-981B-00CC93FD78B9}"/>
              </a:ext>
            </a:extLst>
          </p:cNvPr>
          <p:cNvSpPr>
            <a:spLocks noGrp="1"/>
          </p:cNvSpPr>
          <p:nvPr>
            <p:ph idx="1"/>
          </p:nvPr>
        </p:nvSpPr>
        <p:spPr>
          <a:xfrm>
            <a:off x="1451579" y="1900238"/>
            <a:ext cx="9603275" cy="3566107"/>
          </a:xfrm>
        </p:spPr>
        <p:txBody>
          <a:bodyPr>
            <a:normAutofit fontScale="25000" lnSpcReduction="20000"/>
          </a:bodyPr>
          <a:lstStyle/>
          <a:p>
            <a:pPr lvl="0" algn="just">
              <a:lnSpc>
                <a:spcPct val="110000"/>
              </a:lnSpc>
              <a:buFont typeface="Wingdings" panose="05000000000000000000" pitchFamily="2" charset="2"/>
              <a:buChar char="Ø"/>
            </a:pPr>
            <a:r>
              <a:rPr lang="en-ZW" sz="5600" b="1" i="1" dirty="0">
                <a:solidFill>
                  <a:srgbClr val="000000"/>
                </a:solidFill>
                <a:effectLst/>
                <a:ea typeface="Calibri" panose="020F0502020204030204" pitchFamily="34" charset="0"/>
                <a:cs typeface="Georgia" panose="02040502050405020303" pitchFamily="18" charset="0"/>
              </a:rPr>
              <a:t>Failure to insure church motor vehicles.</a:t>
            </a:r>
            <a:endParaRPr lang="en-ZW" sz="5600" dirty="0">
              <a:solidFill>
                <a:srgbClr val="000000"/>
              </a:solidFill>
              <a:effectLst/>
              <a:ea typeface="Calibri" panose="020F0502020204030204" pitchFamily="34" charset="0"/>
            </a:endParaRPr>
          </a:p>
          <a:p>
            <a:pPr lvl="0" algn="just">
              <a:lnSpc>
                <a:spcPct val="110000"/>
              </a:lnSpc>
              <a:buFont typeface="Wingdings" panose="05000000000000000000" pitchFamily="2" charset="2"/>
              <a:buChar char="Ø"/>
            </a:pPr>
            <a:r>
              <a:rPr lang="en-ZW" sz="5600" b="1" i="1" dirty="0">
                <a:solidFill>
                  <a:srgbClr val="000000"/>
                </a:solidFill>
                <a:effectLst/>
                <a:ea typeface="Calibri" panose="020F0502020204030204" pitchFamily="34" charset="0"/>
                <a:cs typeface="Georgia" panose="02040502050405020303" pitchFamily="18" charset="0"/>
              </a:rPr>
              <a:t>Unauthorised person driving a church vehicle and subsequently the vehicle is involved in an accident.</a:t>
            </a:r>
            <a:endParaRPr lang="en-ZW" sz="5600" dirty="0">
              <a:solidFill>
                <a:srgbClr val="000000"/>
              </a:solidFill>
              <a:effectLst/>
              <a:ea typeface="Calibri" panose="020F0502020204030204" pitchFamily="34" charset="0"/>
            </a:endParaRPr>
          </a:p>
          <a:p>
            <a:pPr lvl="0" algn="just">
              <a:lnSpc>
                <a:spcPct val="110000"/>
              </a:lnSpc>
              <a:buFont typeface="Wingdings" panose="05000000000000000000" pitchFamily="2" charset="2"/>
              <a:buChar char="Ø"/>
            </a:pPr>
            <a:r>
              <a:rPr lang="en-ZW" sz="5600" b="1" i="1" dirty="0">
                <a:solidFill>
                  <a:srgbClr val="000000"/>
                </a:solidFill>
                <a:effectLst/>
                <a:ea typeface="Calibri" panose="020F0502020204030204" pitchFamily="34" charset="0"/>
                <a:cs typeface="Georgia" panose="02040502050405020303" pitchFamily="18" charset="0"/>
              </a:rPr>
              <a:t>Having parallel finance committee structures.</a:t>
            </a:r>
            <a:endParaRPr lang="en-ZW" sz="5600" dirty="0">
              <a:solidFill>
                <a:srgbClr val="000000"/>
              </a:solidFill>
              <a:effectLst/>
              <a:ea typeface="Calibri" panose="020F0502020204030204" pitchFamily="34" charset="0"/>
            </a:endParaRPr>
          </a:p>
          <a:p>
            <a:pPr lvl="0" algn="just">
              <a:lnSpc>
                <a:spcPct val="110000"/>
              </a:lnSpc>
              <a:buFont typeface="Wingdings" panose="05000000000000000000" pitchFamily="2" charset="2"/>
              <a:buChar char="Ø"/>
            </a:pPr>
            <a:r>
              <a:rPr lang="en-ZW" sz="5600" b="1" i="1" dirty="0">
                <a:solidFill>
                  <a:srgbClr val="000000"/>
                </a:solidFill>
                <a:effectLst/>
                <a:ea typeface="Calibri" panose="020F0502020204030204" pitchFamily="34" charset="0"/>
                <a:cs typeface="Georgia" panose="02040502050405020303" pitchFamily="18" charset="0"/>
              </a:rPr>
              <a:t>Money disbursed not supported by invoice or receipts in violation of article 1.3 of the finance policy rules &amp; guidelines (FPR&amp;G).</a:t>
            </a:r>
            <a:endParaRPr lang="en-ZW" sz="5600" dirty="0">
              <a:solidFill>
                <a:srgbClr val="000000"/>
              </a:solidFill>
              <a:effectLst/>
              <a:ea typeface="Calibri" panose="020F0502020204030204" pitchFamily="34" charset="0"/>
            </a:endParaRPr>
          </a:p>
          <a:p>
            <a:pPr lvl="0" algn="just">
              <a:lnSpc>
                <a:spcPct val="110000"/>
              </a:lnSpc>
              <a:buFont typeface="Wingdings" panose="05000000000000000000" pitchFamily="2" charset="2"/>
              <a:buChar char="Ø"/>
            </a:pPr>
            <a:r>
              <a:rPr lang="en-ZW" sz="5600" b="1" i="1" dirty="0">
                <a:solidFill>
                  <a:srgbClr val="000000"/>
                </a:solidFill>
                <a:effectLst/>
                <a:ea typeface="Calibri" panose="020F0502020204030204" pitchFamily="34" charset="0"/>
                <a:cs typeface="Georgia" panose="02040502050405020303" pitchFamily="18" charset="0"/>
              </a:rPr>
              <a:t>Requisitions not authorised and approved by the DP/ overseer or finance committee members. ( Article 16.4 of the FPR&amp;P)</a:t>
            </a:r>
            <a:endParaRPr lang="en-ZW" sz="5600" dirty="0">
              <a:solidFill>
                <a:srgbClr val="000000"/>
              </a:solidFill>
              <a:effectLst/>
              <a:ea typeface="Calibri" panose="020F0502020204030204" pitchFamily="34" charset="0"/>
            </a:endParaRPr>
          </a:p>
          <a:p>
            <a:pPr lvl="0" algn="just">
              <a:lnSpc>
                <a:spcPct val="110000"/>
              </a:lnSpc>
              <a:buFont typeface="Wingdings" panose="05000000000000000000" pitchFamily="2" charset="2"/>
              <a:buChar char="Ø"/>
            </a:pPr>
            <a:r>
              <a:rPr lang="en-ZW" sz="5600" b="1" i="1" dirty="0">
                <a:solidFill>
                  <a:srgbClr val="000000"/>
                </a:solidFill>
                <a:effectLst/>
                <a:ea typeface="Calibri" panose="020F0502020204030204" pitchFamily="34" charset="0"/>
                <a:cs typeface="Georgia" panose="02040502050405020303" pitchFamily="18" charset="0"/>
              </a:rPr>
              <a:t>Increasing salaries/ allowances without HQ approval.</a:t>
            </a:r>
            <a:endParaRPr lang="en-ZW" sz="5600" dirty="0">
              <a:solidFill>
                <a:srgbClr val="000000"/>
              </a:solidFill>
              <a:effectLst/>
              <a:ea typeface="Calibri" panose="020F0502020204030204" pitchFamily="34" charset="0"/>
            </a:endParaRPr>
          </a:p>
          <a:p>
            <a:pPr lvl="0" algn="just">
              <a:lnSpc>
                <a:spcPct val="110000"/>
              </a:lnSpc>
              <a:buFont typeface="Wingdings" panose="05000000000000000000" pitchFamily="2" charset="2"/>
              <a:buChar char="Ø"/>
            </a:pPr>
            <a:r>
              <a:rPr lang="en-ZW" sz="5600" b="1" i="1" dirty="0">
                <a:solidFill>
                  <a:srgbClr val="000000"/>
                </a:solidFill>
                <a:effectLst/>
                <a:ea typeface="Calibri" panose="020F0502020204030204" pitchFamily="34" charset="0"/>
                <a:cs typeface="Georgia" panose="02040502050405020303" pitchFamily="18" charset="0"/>
              </a:rPr>
              <a:t>The district paying one hundred percent medical aid for its staff instead of the district / province paying fifty percent and the other fifty percent being born by the employees.</a:t>
            </a:r>
            <a:endParaRPr lang="en-ZW" sz="5600" dirty="0">
              <a:solidFill>
                <a:srgbClr val="000000"/>
              </a:solidFill>
              <a:effectLst/>
              <a:ea typeface="Calibri" panose="020F0502020204030204" pitchFamily="34" charset="0"/>
            </a:endParaRPr>
          </a:p>
          <a:p>
            <a:pPr lvl="0" algn="just">
              <a:lnSpc>
                <a:spcPct val="110000"/>
              </a:lnSpc>
              <a:buFont typeface="Wingdings" panose="05000000000000000000" pitchFamily="2" charset="2"/>
              <a:buChar char="Ø"/>
            </a:pPr>
            <a:r>
              <a:rPr lang="en-ZW" sz="5600" b="1" i="1" dirty="0">
                <a:solidFill>
                  <a:srgbClr val="000000"/>
                </a:solidFill>
                <a:effectLst/>
                <a:ea typeface="Calibri" panose="020F0502020204030204" pitchFamily="34" charset="0"/>
                <a:cs typeface="Georgia" panose="02040502050405020303" pitchFamily="18" charset="0"/>
              </a:rPr>
              <a:t>Paying salaries without deducting PAYE.</a:t>
            </a:r>
            <a:endParaRPr lang="en-ZW" sz="5600" dirty="0">
              <a:solidFill>
                <a:srgbClr val="000000"/>
              </a:solidFill>
              <a:effectLst/>
              <a:ea typeface="Calibri" panose="020F0502020204030204" pitchFamily="34" charset="0"/>
            </a:endParaRPr>
          </a:p>
          <a:p>
            <a:pPr lvl="0" algn="just">
              <a:lnSpc>
                <a:spcPct val="110000"/>
              </a:lnSpc>
              <a:spcAft>
                <a:spcPts val="600"/>
              </a:spcAft>
              <a:buFont typeface="Wingdings" panose="05000000000000000000" pitchFamily="2" charset="2"/>
              <a:buChar char="Ø"/>
            </a:pPr>
            <a:r>
              <a:rPr lang="en-ZW" sz="5600" b="1" i="1" dirty="0">
                <a:solidFill>
                  <a:srgbClr val="000000"/>
                </a:solidFill>
                <a:effectLst/>
                <a:ea typeface="Calibri" panose="020F0502020204030204" pitchFamily="34" charset="0"/>
                <a:cs typeface="Georgia" panose="02040502050405020303" pitchFamily="18" charset="0"/>
              </a:rPr>
              <a:t>The pastor handling cash and at times amount received not submitted intact to the district office. According to article 13.9 of the Guidance Rules &amp; Policy the pastor is not allowed to handle money.</a:t>
            </a:r>
            <a:endParaRPr lang="en-ZW" sz="5600" dirty="0">
              <a:solidFill>
                <a:srgbClr val="000000"/>
              </a:solidFill>
              <a:effectLst/>
              <a:ea typeface="Calibri" panose="020F0502020204030204" pitchFamily="34" charset="0"/>
            </a:endParaRPr>
          </a:p>
          <a:p>
            <a:pPr>
              <a:buFont typeface="Wingdings" panose="05000000000000000000" pitchFamily="2" charset="2"/>
              <a:buChar char="Ø"/>
            </a:pPr>
            <a:r>
              <a:rPr lang="en-ZW" sz="5600" b="1" i="1" dirty="0">
                <a:solidFill>
                  <a:srgbClr val="000000"/>
                </a:solidFill>
                <a:effectLst/>
                <a:ea typeface="Times New Roman" panose="02020603050405020304" pitchFamily="18" charset="0"/>
                <a:cs typeface="Georgia" panose="02040502050405020303" pitchFamily="18" charset="0"/>
              </a:rPr>
              <a:t>The pastor or the chairman making decisions without consulting other members of the finance committee. According to Finance Policy, Rules &amp; Guidelines no one in the finance committee has veto powers.</a:t>
            </a:r>
            <a:endParaRPr lang="en-ZW" sz="5600" dirty="0"/>
          </a:p>
          <a:p>
            <a:endParaRPr lang="en-ZW" dirty="0"/>
          </a:p>
        </p:txBody>
      </p:sp>
    </p:spTree>
    <p:extLst>
      <p:ext uri="{BB962C8B-B14F-4D97-AF65-F5344CB8AC3E}">
        <p14:creationId xmlns:p14="http://schemas.microsoft.com/office/powerpoint/2010/main" val="138188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ECC7-012A-0931-0FEA-EDB0DBF69DEF}"/>
              </a:ext>
            </a:extLst>
          </p:cNvPr>
          <p:cNvSpPr>
            <a:spLocks noGrp="1"/>
          </p:cNvSpPr>
          <p:nvPr>
            <p:ph type="title"/>
          </p:nvPr>
        </p:nvSpPr>
        <p:spPr/>
        <p:txBody>
          <a:bodyPr/>
          <a:lstStyle/>
          <a:p>
            <a:r>
              <a:rPr lang="en-ZW" sz="3200" b="1"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t>Philippians 4 v 9</a:t>
            </a:r>
            <a:br>
              <a:rPr lang="en-ZW" sz="3200" dirty="0">
                <a:solidFill>
                  <a:srgbClr val="000000"/>
                </a:solidFill>
                <a:effectLst/>
                <a:latin typeface="Times New Roman" panose="02020603050405020304" pitchFamily="18" charset="0"/>
                <a:ea typeface="Times New Roman" panose="02020603050405020304" pitchFamily="18" charset="0"/>
              </a:rPr>
            </a:br>
            <a:endParaRPr lang="en-ZW" dirty="0"/>
          </a:p>
        </p:txBody>
      </p:sp>
      <p:sp>
        <p:nvSpPr>
          <p:cNvPr id="3" name="Content Placeholder 2">
            <a:extLst>
              <a:ext uri="{FF2B5EF4-FFF2-40B4-BE49-F238E27FC236}">
                <a16:creationId xmlns:a16="http://schemas.microsoft.com/office/drawing/2014/main" id="{1773CAB0-DA01-DE31-161E-FC21186A695D}"/>
              </a:ext>
            </a:extLst>
          </p:cNvPr>
          <p:cNvSpPr>
            <a:spLocks noGrp="1"/>
          </p:cNvSpPr>
          <p:nvPr>
            <p:ph idx="1"/>
          </p:nvPr>
        </p:nvSpPr>
        <p:spPr/>
        <p:txBody>
          <a:bodyPr/>
          <a:lstStyle/>
          <a:p>
            <a:pPr marL="9525" indent="-6350" algn="just">
              <a:lnSpc>
                <a:spcPct val="111000"/>
              </a:lnSpc>
              <a:spcAft>
                <a:spcPts val="25"/>
              </a:spcAft>
            </a:pPr>
            <a:r>
              <a:rPr lang="en-ZW" sz="1800" dirty="0">
                <a:solidFill>
                  <a:srgbClr val="040C28"/>
                </a:solidFill>
                <a:effectLst/>
                <a:latin typeface="Arial" panose="020B0604020202020204" pitchFamily="34" charset="0"/>
                <a:ea typeface="Times New Roman" panose="02020603050405020304" pitchFamily="18" charset="0"/>
              </a:rPr>
              <a:t>What you have learned and received and heard and seen in </a:t>
            </a:r>
            <a:r>
              <a:rPr lang="en-ZW" sz="1800" b="1" dirty="0">
                <a:solidFill>
                  <a:srgbClr val="040C28"/>
                </a:solidFill>
                <a:effectLst/>
                <a:latin typeface="Arial" panose="020B0604020202020204" pitchFamily="34" charset="0"/>
                <a:ea typeface="Times New Roman" panose="02020603050405020304" pitchFamily="18" charset="0"/>
              </a:rPr>
              <a:t>OUR FATHER</a:t>
            </a:r>
            <a:r>
              <a:rPr lang="en-ZW" sz="1800" dirty="0">
                <a:solidFill>
                  <a:srgbClr val="040C28"/>
                </a:solidFill>
                <a:effectLst/>
                <a:latin typeface="Arial" panose="020B0604020202020204" pitchFamily="34" charset="0"/>
                <a:ea typeface="Times New Roman" panose="02020603050405020304" pitchFamily="18" charset="0"/>
              </a:rPr>
              <a:t>--practice these things, and the God of peace will be with you</a:t>
            </a:r>
            <a:r>
              <a:rPr lang="en-ZW" sz="1800" dirty="0">
                <a:solidFill>
                  <a:srgbClr val="1F1F1F"/>
                </a:solidFill>
                <a:effectLst/>
                <a:latin typeface="Arial" panose="020B0604020202020204" pitchFamily="34" charset="0"/>
                <a:ea typeface="Times New Roman" panose="02020603050405020304" pitchFamily="18" charset="0"/>
              </a:rPr>
              <a:t>. 9 Keep putting into practice all you learned and received from </a:t>
            </a:r>
            <a:r>
              <a:rPr lang="en-ZW" sz="1800" b="1" dirty="0">
                <a:solidFill>
                  <a:srgbClr val="1F1F1F"/>
                </a:solidFill>
                <a:effectLst/>
                <a:latin typeface="Arial" panose="020B0604020202020204" pitchFamily="34" charset="0"/>
                <a:ea typeface="Times New Roman" panose="02020603050405020304" pitchFamily="18" charset="0"/>
              </a:rPr>
              <a:t>OUR FATHER</a:t>
            </a:r>
            <a:r>
              <a:rPr lang="en-ZW" sz="1800" dirty="0">
                <a:solidFill>
                  <a:srgbClr val="1F1F1F"/>
                </a:solidFill>
                <a:effectLst/>
                <a:latin typeface="Arial" panose="020B0604020202020204" pitchFamily="34" charset="0"/>
                <a:ea typeface="Times New Roman" panose="02020603050405020304" pitchFamily="18" charset="0"/>
              </a:rPr>
              <a:t>—everything you heard from me and saw me doing. Then the God of peace will be with you. </a:t>
            </a:r>
            <a:r>
              <a:rPr lang="en-ZW" sz="1800" b="1" dirty="0">
                <a:solidFill>
                  <a:srgbClr val="1F1F1F"/>
                </a:solidFill>
                <a:effectLst/>
                <a:latin typeface="Arial" panose="020B0604020202020204" pitchFamily="34" charset="0"/>
                <a:ea typeface="Times New Roman" panose="02020603050405020304" pitchFamily="18" charset="0"/>
              </a:rPr>
              <a:t>He was the chief Auditor.</a:t>
            </a:r>
            <a:endParaRPr lang="en-ZW" sz="1800" dirty="0">
              <a:solidFill>
                <a:srgbClr val="000000"/>
              </a:solidFill>
              <a:effectLst/>
              <a:latin typeface="Times New Roman" panose="02020603050405020304" pitchFamily="18" charset="0"/>
              <a:ea typeface="Times New Roman" panose="02020603050405020304" pitchFamily="18" charset="0"/>
            </a:endParaRPr>
          </a:p>
          <a:p>
            <a:endParaRPr lang="en-ZW" dirty="0"/>
          </a:p>
        </p:txBody>
      </p:sp>
    </p:spTree>
    <p:extLst>
      <p:ext uri="{BB962C8B-B14F-4D97-AF65-F5344CB8AC3E}">
        <p14:creationId xmlns:p14="http://schemas.microsoft.com/office/powerpoint/2010/main" val="1852089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1B0A-3508-3E72-FFCC-5D333BAD4727}"/>
              </a:ext>
            </a:extLst>
          </p:cNvPr>
          <p:cNvSpPr>
            <a:spLocks noGrp="1"/>
          </p:cNvSpPr>
          <p:nvPr>
            <p:ph type="title"/>
          </p:nvPr>
        </p:nvSpPr>
        <p:spPr/>
        <p:txBody>
          <a:bodyPr/>
          <a:lstStyle/>
          <a:p>
            <a:r>
              <a:rPr lang="en-ZW" sz="3200" b="1" dirty="0">
                <a:solidFill>
                  <a:srgbClr val="000000"/>
                </a:solidFill>
                <a:effectLst/>
                <a:latin typeface="Roboto" panose="02000000000000000000" pitchFamily="2" charset="0"/>
                <a:ea typeface="Times New Roman" panose="02020603050405020304" pitchFamily="18" charset="0"/>
              </a:rPr>
              <a:t>2 Corinthians 8</a:t>
            </a:r>
            <a:br>
              <a:rPr lang="en-ZW" sz="3200" dirty="0">
                <a:solidFill>
                  <a:srgbClr val="000000"/>
                </a:solidFill>
                <a:effectLst/>
                <a:latin typeface="Times New Roman" panose="02020603050405020304" pitchFamily="18" charset="0"/>
                <a:ea typeface="Times New Roman" panose="02020603050405020304" pitchFamily="18" charset="0"/>
              </a:rPr>
            </a:br>
            <a:endParaRPr lang="en-ZW" dirty="0"/>
          </a:p>
        </p:txBody>
      </p:sp>
      <p:sp>
        <p:nvSpPr>
          <p:cNvPr id="3" name="Content Placeholder 2">
            <a:extLst>
              <a:ext uri="{FF2B5EF4-FFF2-40B4-BE49-F238E27FC236}">
                <a16:creationId xmlns:a16="http://schemas.microsoft.com/office/drawing/2014/main" id="{1277B51D-F762-52B1-AA95-79637B4E5E52}"/>
              </a:ext>
            </a:extLst>
          </p:cNvPr>
          <p:cNvSpPr>
            <a:spLocks noGrp="1"/>
          </p:cNvSpPr>
          <p:nvPr>
            <p:ph idx="1"/>
          </p:nvPr>
        </p:nvSpPr>
        <p:spPr/>
        <p:txBody>
          <a:bodyPr>
            <a:normAutofit fontScale="92500"/>
          </a:bodyPr>
          <a:lstStyle/>
          <a:p>
            <a:r>
              <a:rPr lang="en-ZW" dirty="0">
                <a:solidFill>
                  <a:srgbClr val="000000"/>
                </a:solidFill>
                <a:effectLst/>
                <a:ea typeface="Times New Roman" panose="02020603050405020304" pitchFamily="18" charset="0"/>
              </a:rPr>
              <a:t>16 But thanks be to God, which put the same earnest care into the heart of Titus for you.</a:t>
            </a:r>
            <a:endParaRPr lang="en-ZW" dirty="0">
              <a:effectLst/>
              <a:ea typeface="Times New Roman" panose="02020603050405020304" pitchFamily="18" charset="0"/>
            </a:endParaRPr>
          </a:p>
          <a:p>
            <a:r>
              <a:rPr lang="en-ZW" b="1" baseline="30000" dirty="0">
                <a:solidFill>
                  <a:srgbClr val="000000"/>
                </a:solidFill>
                <a:effectLst/>
                <a:ea typeface="Times New Roman" panose="02020603050405020304" pitchFamily="18" charset="0"/>
              </a:rPr>
              <a:t>17 </a:t>
            </a:r>
            <a:r>
              <a:rPr lang="en-ZW" dirty="0">
                <a:solidFill>
                  <a:srgbClr val="000000"/>
                </a:solidFill>
                <a:effectLst/>
                <a:ea typeface="Times New Roman" panose="02020603050405020304" pitchFamily="18" charset="0"/>
              </a:rPr>
              <a:t>For indeed he accepted the exhortation; but being more forward, of his own accord he went unto you.</a:t>
            </a:r>
            <a:endParaRPr lang="en-ZW" dirty="0">
              <a:effectLst/>
              <a:ea typeface="Times New Roman" panose="02020603050405020304" pitchFamily="18" charset="0"/>
            </a:endParaRPr>
          </a:p>
          <a:p>
            <a:r>
              <a:rPr lang="en-ZW" b="1" baseline="30000" dirty="0">
                <a:solidFill>
                  <a:srgbClr val="000000"/>
                </a:solidFill>
                <a:effectLst/>
                <a:ea typeface="Times New Roman" panose="02020603050405020304" pitchFamily="18" charset="0"/>
              </a:rPr>
              <a:t>18 </a:t>
            </a:r>
            <a:r>
              <a:rPr lang="en-ZW" dirty="0">
                <a:solidFill>
                  <a:srgbClr val="000000"/>
                </a:solidFill>
                <a:effectLst/>
                <a:ea typeface="Times New Roman" panose="02020603050405020304" pitchFamily="18" charset="0"/>
              </a:rPr>
              <a:t>And we have sent with him the brother, whose praise is in the gospel throughout all the churches;</a:t>
            </a:r>
            <a:endParaRPr lang="en-ZW" dirty="0">
              <a:effectLst/>
              <a:ea typeface="Times New Roman" panose="02020603050405020304" pitchFamily="18" charset="0"/>
            </a:endParaRPr>
          </a:p>
          <a:p>
            <a:r>
              <a:rPr lang="en-ZW" dirty="0">
                <a:solidFill>
                  <a:srgbClr val="000000"/>
                </a:solidFill>
                <a:effectLst/>
                <a:ea typeface="Times New Roman" panose="02020603050405020304" pitchFamily="18" charset="0"/>
              </a:rPr>
              <a:t>19 What is more, </a:t>
            </a:r>
            <a:r>
              <a:rPr lang="en-ZW" u="sng" dirty="0">
                <a:solidFill>
                  <a:srgbClr val="000000"/>
                </a:solidFill>
                <a:effectLst/>
                <a:ea typeface="Times New Roman" panose="02020603050405020304" pitchFamily="18" charset="0"/>
              </a:rPr>
              <a:t>he was chosen by the churches to accompany us as we carry the offering</a:t>
            </a:r>
            <a:r>
              <a:rPr lang="en-ZW" dirty="0">
                <a:solidFill>
                  <a:srgbClr val="000000"/>
                </a:solidFill>
                <a:effectLst/>
                <a:ea typeface="Times New Roman" panose="02020603050405020304" pitchFamily="18" charset="0"/>
              </a:rPr>
              <a:t>, which we administer in order to honour the Lord himself and to show our eagerness to help.</a:t>
            </a:r>
            <a:endParaRPr lang="en-ZW" dirty="0">
              <a:effectLst/>
              <a:ea typeface="Times New Roman" panose="02020603050405020304" pitchFamily="18" charset="0"/>
            </a:endParaRPr>
          </a:p>
          <a:p>
            <a:endParaRPr lang="en-ZW" dirty="0"/>
          </a:p>
        </p:txBody>
      </p:sp>
    </p:spTree>
    <p:extLst>
      <p:ext uri="{BB962C8B-B14F-4D97-AF65-F5344CB8AC3E}">
        <p14:creationId xmlns:p14="http://schemas.microsoft.com/office/powerpoint/2010/main" val="1319916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372F-DA91-CE08-85AC-DAC7C50A2098}"/>
              </a:ext>
            </a:extLst>
          </p:cNvPr>
          <p:cNvSpPr>
            <a:spLocks noGrp="1"/>
          </p:cNvSpPr>
          <p:nvPr>
            <p:ph type="title"/>
          </p:nvPr>
        </p:nvSpPr>
        <p:spPr/>
        <p:txBody>
          <a:bodyPr/>
          <a:lstStyle/>
          <a:p>
            <a:r>
              <a:rPr lang="en-ZW" dirty="0"/>
              <a:t>CONTINUATION</a:t>
            </a:r>
          </a:p>
        </p:txBody>
      </p:sp>
      <p:sp>
        <p:nvSpPr>
          <p:cNvPr id="3" name="Content Placeholder 2">
            <a:extLst>
              <a:ext uri="{FF2B5EF4-FFF2-40B4-BE49-F238E27FC236}">
                <a16:creationId xmlns:a16="http://schemas.microsoft.com/office/drawing/2014/main" id="{C97744DA-EB02-D1F8-C93B-7152E91CA4F6}"/>
              </a:ext>
            </a:extLst>
          </p:cNvPr>
          <p:cNvSpPr>
            <a:spLocks noGrp="1"/>
          </p:cNvSpPr>
          <p:nvPr>
            <p:ph idx="1"/>
          </p:nvPr>
        </p:nvSpPr>
        <p:spPr/>
        <p:txBody>
          <a:bodyPr>
            <a:normAutofit fontScale="85000" lnSpcReduction="10000"/>
          </a:bodyPr>
          <a:lstStyle/>
          <a:p>
            <a:pPr marL="9525" indent="-6350" algn="l">
              <a:lnSpc>
                <a:spcPct val="111000"/>
              </a:lnSpc>
              <a:spcAft>
                <a:spcPts val="25"/>
              </a:spcAft>
            </a:pPr>
            <a:r>
              <a:rPr lang="en-ZW" sz="2000" b="1" dirty="0">
                <a:solidFill>
                  <a:srgbClr val="000000"/>
                </a:solidFill>
                <a:effectLst/>
                <a:ea typeface="Times New Roman" panose="02020603050405020304" pitchFamily="18" charset="0"/>
              </a:rPr>
              <a:t>20 We want to avoid any criticism of the way we administer this liberal gift. 21 For we are taking pains to do what is right, not only in the eyes of the Lord but also in the eyes of man."</a:t>
            </a:r>
            <a:endParaRPr lang="en-ZW" sz="2000" dirty="0">
              <a:solidFill>
                <a:srgbClr val="000000"/>
              </a:solidFill>
              <a:effectLst/>
              <a:ea typeface="Times New Roman" panose="02020603050405020304" pitchFamily="18" charset="0"/>
            </a:endParaRPr>
          </a:p>
          <a:p>
            <a:r>
              <a:rPr lang="en-ZW" sz="2000" b="1" baseline="30000" dirty="0">
                <a:solidFill>
                  <a:srgbClr val="000000"/>
                </a:solidFill>
                <a:effectLst/>
                <a:ea typeface="Times New Roman" panose="02020603050405020304" pitchFamily="18" charset="0"/>
              </a:rPr>
              <a:t>22 </a:t>
            </a:r>
            <a:r>
              <a:rPr lang="en-ZW" sz="2000" dirty="0">
                <a:solidFill>
                  <a:srgbClr val="000000"/>
                </a:solidFill>
                <a:effectLst/>
                <a:ea typeface="Times New Roman" panose="02020603050405020304" pitchFamily="18" charset="0"/>
              </a:rPr>
              <a:t>And we have sent with them our brother, whom we have oftentimes proved diligent in many things, but now much more diligent, upon the great confidence which I have in you</a:t>
            </a:r>
            <a:endParaRPr lang="en-ZW" sz="2000" dirty="0">
              <a:effectLst/>
              <a:ea typeface="Times New Roman" panose="02020603050405020304" pitchFamily="18" charset="0"/>
            </a:endParaRPr>
          </a:p>
          <a:p>
            <a:pPr marL="9525" indent="-6350" algn="l">
              <a:lnSpc>
                <a:spcPct val="111000"/>
              </a:lnSpc>
              <a:spcAft>
                <a:spcPts val="25"/>
              </a:spcAft>
            </a:pPr>
            <a:r>
              <a:rPr lang="en-ZW" sz="2000" dirty="0">
                <a:solidFill>
                  <a:srgbClr val="000000"/>
                </a:solidFill>
                <a:effectLst/>
                <a:ea typeface="Times New Roman" panose="02020603050405020304" pitchFamily="18" charset="0"/>
              </a:rPr>
              <a:t>This scripture aligns with all the things we as auditors are passionate about, which are;</a:t>
            </a:r>
          </a:p>
          <a:p>
            <a:pPr marL="342900" lvl="0" indent="-342900" algn="l">
              <a:lnSpc>
                <a:spcPct val="111000"/>
              </a:lnSpc>
              <a:spcAft>
                <a:spcPts val="240"/>
              </a:spcAft>
              <a:buSzPts val="1000"/>
              <a:buFont typeface="Symbol" panose="05050102010706020507" pitchFamily="18" charset="2"/>
              <a:buChar char=""/>
              <a:tabLst>
                <a:tab pos="457200" algn="l"/>
              </a:tabLst>
            </a:pPr>
            <a:r>
              <a:rPr lang="en-ZW" sz="2000" dirty="0">
                <a:solidFill>
                  <a:srgbClr val="000000"/>
                </a:solidFill>
                <a:effectLst/>
                <a:ea typeface="Times New Roman" panose="02020603050405020304" pitchFamily="18" charset="0"/>
              </a:rPr>
              <a:t>Paul said he was “taking pains to do what is right.” Safeguards can be inconvenient.  But they are worth the hassle to honour the Lord!</a:t>
            </a:r>
          </a:p>
          <a:p>
            <a:pPr marL="342900" lvl="0" indent="-342900" algn="l">
              <a:lnSpc>
                <a:spcPct val="111000"/>
              </a:lnSpc>
              <a:spcAft>
                <a:spcPts val="240"/>
              </a:spcAft>
              <a:buSzPts val="1000"/>
              <a:buFont typeface="Symbol" panose="05050102010706020507" pitchFamily="18" charset="2"/>
              <a:buChar char=""/>
              <a:tabLst>
                <a:tab pos="457200" algn="l"/>
              </a:tabLst>
            </a:pPr>
            <a:r>
              <a:rPr lang="en-ZW" sz="2000" dirty="0">
                <a:solidFill>
                  <a:srgbClr val="000000"/>
                </a:solidFill>
                <a:effectLst/>
                <a:ea typeface="Times New Roman" panose="02020603050405020304" pitchFamily="18" charset="0"/>
              </a:rPr>
              <a:t>Paul’s motivation was to do what was right in the eyes of the Lord but also in the eyes of man.</a:t>
            </a:r>
          </a:p>
          <a:p>
            <a:pPr marL="342900" lvl="0" indent="-342900" algn="l">
              <a:lnSpc>
                <a:spcPct val="111000"/>
              </a:lnSpc>
              <a:spcAft>
                <a:spcPts val="240"/>
              </a:spcAft>
              <a:buSzPts val="1000"/>
              <a:buFont typeface="Symbol" panose="05050102010706020507" pitchFamily="18" charset="2"/>
              <a:buChar char=""/>
              <a:tabLst>
                <a:tab pos="457200" algn="l"/>
              </a:tabLst>
            </a:pPr>
            <a:r>
              <a:rPr lang="en-ZW" sz="2000" dirty="0">
                <a:solidFill>
                  <a:srgbClr val="000000"/>
                </a:solidFill>
                <a:effectLst/>
                <a:ea typeface="Times New Roman" panose="02020603050405020304" pitchFamily="18" charset="0"/>
              </a:rPr>
              <a:t>It is a sacred act of worship to create processes and systems to protect the asset of an organization.</a:t>
            </a:r>
          </a:p>
          <a:p>
            <a:pPr marL="9525" indent="-6350" algn="l">
              <a:lnSpc>
                <a:spcPct val="111000"/>
              </a:lnSpc>
              <a:spcAft>
                <a:spcPts val="240"/>
              </a:spcAft>
            </a:pPr>
            <a:endParaRPr lang="en-ZW" sz="2000" dirty="0">
              <a:solidFill>
                <a:srgbClr val="000000"/>
              </a:solidFill>
              <a:effectLst/>
              <a:latin typeface="Times New Roman" panose="02020603050405020304" pitchFamily="18" charset="0"/>
              <a:ea typeface="Times New Roman" panose="02020603050405020304" pitchFamily="18" charset="0"/>
            </a:endParaRPr>
          </a:p>
          <a:p>
            <a:endParaRPr lang="en-ZW" dirty="0"/>
          </a:p>
        </p:txBody>
      </p:sp>
    </p:spTree>
    <p:extLst>
      <p:ext uri="{BB962C8B-B14F-4D97-AF65-F5344CB8AC3E}">
        <p14:creationId xmlns:p14="http://schemas.microsoft.com/office/powerpoint/2010/main" val="2200578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6D53-EAA9-62B5-732F-18DD3D55809B}"/>
              </a:ext>
            </a:extLst>
          </p:cNvPr>
          <p:cNvSpPr>
            <a:spLocks noGrp="1"/>
          </p:cNvSpPr>
          <p:nvPr>
            <p:ph type="title"/>
          </p:nvPr>
        </p:nvSpPr>
        <p:spPr>
          <a:xfrm>
            <a:off x="1454239" y="1714501"/>
            <a:ext cx="8643154" cy="1337304"/>
          </a:xfrm>
        </p:spPr>
        <p:txBody>
          <a:bodyPr>
            <a:normAutofit fontScale="90000"/>
          </a:bodyPr>
          <a:lstStyle/>
          <a:p>
            <a:pPr marL="9525" indent="-6350" algn="ctr">
              <a:lnSpc>
                <a:spcPct val="111000"/>
              </a:lnSpc>
              <a:spcAft>
                <a:spcPts val="25"/>
              </a:spcAft>
            </a:pPr>
            <a:br>
              <a:rPr lang="en-ZW" sz="3600"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br>
            <a:br>
              <a:rPr lang="en-ZW" sz="3600"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br>
            <a:br>
              <a:rPr lang="en-ZW" sz="3600"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br>
            <a:br>
              <a:rPr lang="en-ZW" sz="3600" dirty="0">
                <a:solidFill>
                  <a:srgbClr val="000000"/>
                </a:solidFill>
                <a:effectLst/>
                <a:latin typeface="Times New Roman" panose="02020603050405020304" pitchFamily="18" charset="0"/>
                <a:ea typeface="Times New Roman" panose="02020603050405020304" pitchFamily="18" charset="0"/>
              </a:rPr>
            </a:br>
            <a:r>
              <a:rPr lang="en-ZW" sz="3600"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t> </a:t>
            </a:r>
            <a:br>
              <a:rPr lang="en-ZW" sz="3600" dirty="0">
                <a:solidFill>
                  <a:srgbClr val="000000"/>
                </a:solidFill>
                <a:effectLst/>
                <a:latin typeface="Times New Roman" panose="02020603050405020304" pitchFamily="18" charset="0"/>
                <a:ea typeface="Times New Roman" panose="02020603050405020304" pitchFamily="18" charset="0"/>
              </a:rPr>
            </a:br>
            <a:br>
              <a:rPr lang="en-ZW" sz="3600" dirty="0">
                <a:solidFill>
                  <a:srgbClr val="000000"/>
                </a:solidFill>
                <a:effectLst/>
                <a:latin typeface="Times New Roman" panose="02020603050405020304" pitchFamily="18" charset="0"/>
                <a:ea typeface="Times New Roman" panose="02020603050405020304" pitchFamily="18" charset="0"/>
              </a:rPr>
            </a:br>
            <a:r>
              <a:rPr lang="en-ZW" sz="10700" b="1"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t>The end</a:t>
            </a:r>
            <a:endParaRPr lang="en-ZW" sz="10700" b="1" dirty="0"/>
          </a:p>
        </p:txBody>
      </p:sp>
      <p:sp>
        <p:nvSpPr>
          <p:cNvPr id="3" name="Text Placeholder 2">
            <a:extLst>
              <a:ext uri="{FF2B5EF4-FFF2-40B4-BE49-F238E27FC236}">
                <a16:creationId xmlns:a16="http://schemas.microsoft.com/office/drawing/2014/main" id="{010DC02A-80AD-9B68-C728-CED5D83DD744}"/>
              </a:ext>
            </a:extLst>
          </p:cNvPr>
          <p:cNvSpPr>
            <a:spLocks noGrp="1"/>
          </p:cNvSpPr>
          <p:nvPr>
            <p:ph type="body" idx="1"/>
          </p:nvPr>
        </p:nvSpPr>
        <p:spPr/>
        <p:txBody>
          <a:bodyPr/>
          <a:lstStyle/>
          <a:p>
            <a:r>
              <a:rPr lang="en-ZW" sz="1800"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t>Thank You.</a:t>
            </a:r>
            <a:endParaRPr lang="en-ZW" dirty="0"/>
          </a:p>
        </p:txBody>
      </p:sp>
    </p:spTree>
    <p:extLst>
      <p:ext uri="{BB962C8B-B14F-4D97-AF65-F5344CB8AC3E}">
        <p14:creationId xmlns:p14="http://schemas.microsoft.com/office/powerpoint/2010/main" val="183050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50B2-254D-763A-5795-B64D665834BC}"/>
              </a:ext>
            </a:extLst>
          </p:cNvPr>
          <p:cNvSpPr>
            <a:spLocks noGrp="1"/>
          </p:cNvSpPr>
          <p:nvPr>
            <p:ph type="title"/>
          </p:nvPr>
        </p:nvSpPr>
        <p:spPr>
          <a:xfrm>
            <a:off x="1451579" y="1165123"/>
            <a:ext cx="9603275" cy="840658"/>
          </a:xfrm>
        </p:spPr>
        <p:txBody>
          <a:bodyPr>
            <a:normAutofit fontScale="90000"/>
          </a:bodyPr>
          <a:lstStyle/>
          <a:p>
            <a:r>
              <a:rPr lang="en-ZW" sz="2800" b="1"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Authority of internal audit activity</a:t>
            </a:r>
            <a:r>
              <a:rPr lang="en-ZW" sz="28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a:t>
            </a:r>
            <a:br>
              <a:rPr lang="en-ZW" sz="1800" dirty="0">
                <a:solidFill>
                  <a:srgbClr val="000000"/>
                </a:solidFill>
                <a:effectLst/>
                <a:latin typeface="Georgia" panose="02040502050405020303" pitchFamily="18" charset="0"/>
                <a:ea typeface="Calibri" panose="020F0502020204030204" pitchFamily="34" charset="0"/>
                <a:cs typeface="Georgia" panose="02040502050405020303" pitchFamily="18" charset="0"/>
              </a:rPr>
            </a:br>
            <a:endParaRPr lang="en-ZW" dirty="0"/>
          </a:p>
        </p:txBody>
      </p:sp>
      <p:sp>
        <p:nvSpPr>
          <p:cNvPr id="3" name="Content Placeholder 2">
            <a:extLst>
              <a:ext uri="{FF2B5EF4-FFF2-40B4-BE49-F238E27FC236}">
                <a16:creationId xmlns:a16="http://schemas.microsoft.com/office/drawing/2014/main" id="{35DE3EDD-C2FF-6884-44D9-9AD93071B454}"/>
              </a:ext>
            </a:extLst>
          </p:cNvPr>
          <p:cNvSpPr>
            <a:spLocks noGrp="1"/>
          </p:cNvSpPr>
          <p:nvPr>
            <p:ph idx="1"/>
          </p:nvPr>
        </p:nvSpPr>
        <p:spPr>
          <a:xfrm>
            <a:off x="560439" y="1853754"/>
            <a:ext cx="10494415" cy="3612591"/>
          </a:xfrm>
        </p:spPr>
        <p:txBody>
          <a:bodyPr>
            <a:noAutofit/>
          </a:bodyPr>
          <a:lstStyle/>
          <a:p>
            <a:pPr marL="342900" lvl="0" indent="-342900" algn="just">
              <a:buFont typeface="+mj-lt"/>
              <a:buAutoNum type="arabicParenR"/>
            </a:pPr>
            <a:r>
              <a:rPr lang="en-ZW" sz="18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According to Article 49.9 of Guidance Rules and Policy “The Executive through the National Finance Committee or the HQ finance department shall send auditors every three to six months (3-6 months) at any other interval, to check the books of the provinces and district offices”.</a:t>
            </a:r>
            <a:endParaRPr lang="en-ZW" sz="1800" dirty="0">
              <a:solidFill>
                <a:srgbClr val="000000"/>
              </a:solidFill>
              <a:effectLst/>
              <a:latin typeface="Georgia" panose="02040502050405020303" pitchFamily="18" charset="0"/>
              <a:ea typeface="Calibri" panose="020F0502020204030204" pitchFamily="34" charset="0"/>
              <a:cs typeface="Georgia" panose="02040502050405020303" pitchFamily="18" charset="0"/>
            </a:endParaRPr>
          </a:p>
          <a:p>
            <a:pPr algn="just">
              <a:buFont typeface="+mj-lt"/>
              <a:buAutoNum type="arabicParenR"/>
            </a:pPr>
            <a:endParaRPr lang="en-ZW" sz="1800" dirty="0">
              <a:solidFill>
                <a:srgbClr val="000000"/>
              </a:solidFill>
              <a:effectLst/>
              <a:latin typeface="Georgia" panose="02040502050405020303" pitchFamily="18" charset="0"/>
              <a:ea typeface="Calibri" panose="020F0502020204030204" pitchFamily="34" charset="0"/>
              <a:cs typeface="Georgia" panose="02040502050405020303" pitchFamily="18" charset="0"/>
            </a:endParaRPr>
          </a:p>
          <a:p>
            <a:pPr marL="342900" lvl="0" indent="-342900" algn="just">
              <a:buFont typeface="+mj-lt"/>
              <a:buAutoNum type="arabicParenR"/>
            </a:pPr>
            <a:r>
              <a:rPr lang="en-ZW" sz="18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According to article 28 of the Finance Policy, Rules &amp; Guidance ‘Internal auditors shall visit any nation, province district or assembly either upon request or at their own discretion even without prior notification. </a:t>
            </a:r>
            <a:endParaRPr lang="en-ZW" sz="1800" dirty="0">
              <a:solidFill>
                <a:srgbClr val="000000"/>
              </a:solidFill>
              <a:effectLst/>
              <a:latin typeface="Georgia" panose="02040502050405020303" pitchFamily="18" charset="0"/>
              <a:ea typeface="Calibri" panose="020F0502020204030204" pitchFamily="34" charset="0"/>
              <a:cs typeface="Georgia" panose="02040502050405020303" pitchFamily="18" charset="0"/>
            </a:endParaRPr>
          </a:p>
          <a:p>
            <a:pPr algn="just">
              <a:buFont typeface="+mj-lt"/>
              <a:buAutoNum type="arabicParenR"/>
            </a:pPr>
            <a:endParaRPr lang="en-ZW" sz="1800" dirty="0">
              <a:solidFill>
                <a:srgbClr val="000000"/>
              </a:solidFill>
              <a:effectLst/>
              <a:latin typeface="Georgia" panose="02040502050405020303" pitchFamily="18" charset="0"/>
              <a:ea typeface="Calibri" panose="020F0502020204030204" pitchFamily="34" charset="0"/>
              <a:cs typeface="Georgia" panose="02040502050405020303" pitchFamily="18" charset="0"/>
            </a:endParaRPr>
          </a:p>
          <a:p>
            <a:pPr marL="342900" lvl="0" indent="-342900" algn="just">
              <a:buFont typeface="+mj-lt"/>
              <a:buAutoNum type="arabicParenR"/>
            </a:pPr>
            <a:r>
              <a:rPr lang="en-ZW" sz="18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According to the institute of internal auditors’ global standards the power of the internal auditors is derived from the audit charter.</a:t>
            </a:r>
            <a:endParaRPr lang="en-ZW" sz="1800" dirty="0">
              <a:solidFill>
                <a:srgbClr val="000000"/>
              </a:solidFill>
              <a:effectLst/>
              <a:latin typeface="Georgia" panose="02040502050405020303" pitchFamily="18" charset="0"/>
              <a:ea typeface="Calibri" panose="020F0502020204030204" pitchFamily="34" charset="0"/>
              <a:cs typeface="Georgia" panose="02040502050405020303" pitchFamily="18" charset="0"/>
            </a:endParaRPr>
          </a:p>
          <a:p>
            <a:pPr algn="just"/>
            <a:endParaRPr lang="en-ZW" sz="1200" dirty="0">
              <a:solidFill>
                <a:srgbClr val="000000"/>
              </a:solidFill>
              <a:effectLst/>
              <a:latin typeface="Georgia" panose="02040502050405020303" pitchFamily="18" charset="0"/>
              <a:ea typeface="Calibri" panose="020F0502020204030204" pitchFamily="34" charset="0"/>
              <a:cs typeface="Georgia" panose="02040502050405020303" pitchFamily="18" charset="0"/>
            </a:endParaRPr>
          </a:p>
        </p:txBody>
      </p:sp>
    </p:spTree>
    <p:extLst>
      <p:ext uri="{BB962C8B-B14F-4D97-AF65-F5344CB8AC3E}">
        <p14:creationId xmlns:p14="http://schemas.microsoft.com/office/powerpoint/2010/main" val="14063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F57B-59D7-5D6C-0E23-456278BAA21E}"/>
              </a:ext>
            </a:extLst>
          </p:cNvPr>
          <p:cNvSpPr>
            <a:spLocks noGrp="1"/>
          </p:cNvSpPr>
          <p:nvPr>
            <p:ph type="title"/>
          </p:nvPr>
        </p:nvSpPr>
        <p:spPr/>
        <p:txBody>
          <a:bodyPr/>
          <a:lstStyle/>
          <a:p>
            <a:r>
              <a:rPr lang="en-ZW" dirty="0"/>
              <a:t>CONTINUATION</a:t>
            </a:r>
          </a:p>
        </p:txBody>
      </p:sp>
      <p:sp>
        <p:nvSpPr>
          <p:cNvPr id="3" name="Content Placeholder 2">
            <a:extLst>
              <a:ext uri="{FF2B5EF4-FFF2-40B4-BE49-F238E27FC236}">
                <a16:creationId xmlns:a16="http://schemas.microsoft.com/office/drawing/2014/main" id="{1F79F277-8B28-AA02-BF52-1926C3C52DB1}"/>
              </a:ext>
            </a:extLst>
          </p:cNvPr>
          <p:cNvSpPr>
            <a:spLocks noGrp="1"/>
          </p:cNvSpPr>
          <p:nvPr>
            <p:ph idx="1"/>
          </p:nvPr>
        </p:nvSpPr>
        <p:spPr/>
        <p:txBody>
          <a:bodyPr>
            <a:normAutofit fontScale="25000" lnSpcReduction="20000"/>
          </a:bodyPr>
          <a:lstStyle/>
          <a:p>
            <a:pPr lvl="0" algn="just">
              <a:buFont typeface="Wingdings" panose="05000000000000000000" pitchFamily="2" charset="2"/>
              <a:buChar char="v"/>
            </a:pPr>
            <a:r>
              <a:rPr lang="en-ZW" sz="64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Internal auditing is an independent, objective assurance and consulting activity designed to add value and improve ZAOGAFIF’s operations.</a:t>
            </a:r>
            <a:endParaRPr lang="en-ZW" sz="6400" dirty="0">
              <a:solidFill>
                <a:srgbClr val="000000"/>
              </a:solidFill>
              <a:effectLst/>
              <a:latin typeface="Georgia" panose="02040502050405020303" pitchFamily="18" charset="0"/>
              <a:ea typeface="Calibri" panose="020F0502020204030204" pitchFamily="34" charset="0"/>
              <a:cs typeface="Georgia" panose="02040502050405020303" pitchFamily="18" charset="0"/>
            </a:endParaRPr>
          </a:p>
          <a:p>
            <a:pPr marL="450850" indent="0">
              <a:lnSpc>
                <a:spcPct val="110000"/>
              </a:lnSpc>
              <a:spcAft>
                <a:spcPts val="600"/>
              </a:spcAft>
              <a:buNone/>
            </a:pPr>
            <a:r>
              <a:rPr lang="en-ZW" sz="6400" i="1" dirty="0">
                <a:solidFill>
                  <a:srgbClr val="000000"/>
                </a:solidFill>
                <a:effectLst/>
                <a:latin typeface="Calibri" panose="020F0502020204030204" pitchFamily="34" charset="0"/>
                <a:ea typeface="Calibri" panose="020F0502020204030204" pitchFamily="34" charset="0"/>
              </a:rPr>
              <a:t> </a:t>
            </a:r>
            <a:endParaRPr lang="en-ZW" sz="6400" dirty="0">
              <a:solidFill>
                <a:srgbClr val="000000"/>
              </a:solidFill>
              <a:effectLst/>
              <a:latin typeface="Calibri" panose="020F0502020204030204" pitchFamily="34" charset="0"/>
              <a:ea typeface="Calibri" panose="020F0502020204030204" pitchFamily="34" charset="0"/>
            </a:endParaRPr>
          </a:p>
          <a:p>
            <a:pPr lvl="0" algn="just">
              <a:buFont typeface="Wingdings" panose="05000000000000000000" pitchFamily="2" charset="2"/>
              <a:buChar char="v"/>
            </a:pPr>
            <a:r>
              <a:rPr lang="en-ZW" sz="6400" dirty="0">
                <a:solidFill>
                  <a:srgbClr val="1F1F1F"/>
                </a:solidFill>
                <a:effectLst/>
                <a:latin typeface="Arial" panose="020B0604020202020204" pitchFamily="34" charset="0"/>
                <a:ea typeface="Calibri" panose="020F0502020204030204" pitchFamily="34" charset="0"/>
                <a:cs typeface="Georgia" panose="02040502050405020303" pitchFamily="18" charset="0"/>
              </a:rPr>
              <a:t>Internal auditing is </a:t>
            </a:r>
            <a:r>
              <a:rPr lang="en-ZW" sz="6400" dirty="0">
                <a:solidFill>
                  <a:srgbClr val="040C28"/>
                </a:solidFill>
                <a:effectLst/>
                <a:latin typeface="Arial" panose="020B0604020202020204" pitchFamily="34" charset="0"/>
                <a:ea typeface="Calibri" panose="020F0502020204030204" pitchFamily="34" charset="0"/>
                <a:cs typeface="Georgia" panose="02040502050405020303" pitchFamily="18" charset="0"/>
              </a:rPr>
              <a:t>the independent and objective evaluation of an organisation's internal controls to effectively manage risk within its risk appetite</a:t>
            </a:r>
            <a:r>
              <a:rPr lang="en-ZW" sz="6400" dirty="0">
                <a:solidFill>
                  <a:srgbClr val="1F1F1F"/>
                </a:solidFill>
                <a:effectLst/>
                <a:latin typeface="Arial" panose="020B0604020202020204" pitchFamily="34" charset="0"/>
                <a:ea typeface="Calibri" panose="020F0502020204030204" pitchFamily="34" charset="0"/>
                <a:cs typeface="Georgia" panose="02040502050405020303" pitchFamily="18" charset="0"/>
              </a:rPr>
              <a:t>. Internal audit should monitor that any weaknesses identified are addressed.</a:t>
            </a:r>
            <a:endParaRPr lang="en-ZW" sz="6400" dirty="0">
              <a:solidFill>
                <a:srgbClr val="000000"/>
              </a:solidFill>
              <a:effectLst/>
              <a:latin typeface="Georgia" panose="02040502050405020303" pitchFamily="18" charset="0"/>
              <a:ea typeface="Calibri" panose="020F0502020204030204" pitchFamily="34" charset="0"/>
              <a:cs typeface="Georgia" panose="02040502050405020303" pitchFamily="18" charset="0"/>
            </a:endParaRPr>
          </a:p>
          <a:p>
            <a:pPr marL="450850" indent="0">
              <a:lnSpc>
                <a:spcPct val="110000"/>
              </a:lnSpc>
              <a:spcAft>
                <a:spcPts val="600"/>
              </a:spcAft>
              <a:buNone/>
            </a:pPr>
            <a:r>
              <a:rPr lang="en-ZW" sz="6400" i="1" dirty="0">
                <a:solidFill>
                  <a:srgbClr val="000000"/>
                </a:solidFill>
                <a:effectLst/>
                <a:latin typeface="Calibri" panose="020F0502020204030204" pitchFamily="34" charset="0"/>
                <a:ea typeface="Calibri" panose="020F0502020204030204" pitchFamily="34" charset="0"/>
              </a:rPr>
              <a:t> </a:t>
            </a:r>
            <a:endParaRPr lang="en-ZW" sz="6400" dirty="0">
              <a:solidFill>
                <a:srgbClr val="000000"/>
              </a:solidFill>
              <a:effectLst/>
              <a:latin typeface="Calibri" panose="020F0502020204030204" pitchFamily="34" charset="0"/>
              <a:ea typeface="Calibri" panose="020F0502020204030204" pitchFamily="34" charset="0"/>
            </a:endParaRPr>
          </a:p>
          <a:p>
            <a:pPr lvl="0" algn="just">
              <a:buFont typeface="Wingdings" panose="05000000000000000000" pitchFamily="2" charset="2"/>
              <a:buChar char="v"/>
            </a:pPr>
            <a:r>
              <a:rPr lang="en-ZW" sz="6400" dirty="0">
                <a:solidFill>
                  <a:srgbClr val="474747"/>
                </a:solidFill>
                <a:effectLst/>
                <a:latin typeface="Arial" panose="020B0604020202020204" pitchFamily="34" charset="0"/>
                <a:ea typeface="Calibri" panose="020F0502020204030204" pitchFamily="34" charset="0"/>
                <a:cs typeface="Georgia" panose="02040502050405020303" pitchFamily="18" charset="0"/>
              </a:rPr>
              <a:t>The role of internal audit is to </a:t>
            </a:r>
            <a:r>
              <a:rPr lang="en-ZW" sz="6400" dirty="0">
                <a:solidFill>
                  <a:srgbClr val="040C28"/>
                </a:solidFill>
                <a:effectLst/>
                <a:latin typeface="Arial" panose="020B0604020202020204" pitchFamily="34" charset="0"/>
                <a:ea typeface="Calibri" panose="020F0502020204030204" pitchFamily="34" charset="0"/>
                <a:cs typeface="Georgia" panose="02040502050405020303" pitchFamily="18" charset="0"/>
              </a:rPr>
              <a:t>provide independent assurance that an organization's risk management, governance, and internal control processes are operating effectively</a:t>
            </a:r>
            <a:r>
              <a:rPr lang="en-ZW" sz="6400" dirty="0">
                <a:solidFill>
                  <a:srgbClr val="474747"/>
                </a:solidFill>
                <a:effectLst/>
                <a:latin typeface="Arial" panose="020B0604020202020204" pitchFamily="34" charset="0"/>
                <a:ea typeface="Calibri" panose="020F0502020204030204" pitchFamily="34" charset="0"/>
                <a:cs typeface="Georgia" panose="02040502050405020303" pitchFamily="18" charset="0"/>
              </a:rPr>
              <a:t>.” Internal auditing objectively enhances an organization's business practices</a:t>
            </a:r>
            <a:endParaRPr lang="en-ZW" sz="6400" dirty="0">
              <a:solidFill>
                <a:srgbClr val="000000"/>
              </a:solidFill>
              <a:effectLst/>
              <a:latin typeface="Georgia" panose="02040502050405020303" pitchFamily="18" charset="0"/>
              <a:ea typeface="Calibri" panose="020F0502020204030204" pitchFamily="34" charset="0"/>
              <a:cs typeface="Georgia" panose="02040502050405020303" pitchFamily="18" charset="0"/>
            </a:endParaRPr>
          </a:p>
          <a:p>
            <a:pPr algn="just"/>
            <a:endParaRPr lang="en-ZW" sz="6400" dirty="0">
              <a:solidFill>
                <a:srgbClr val="000000"/>
              </a:solidFill>
              <a:effectLst/>
              <a:latin typeface="Georgia" panose="02040502050405020303" pitchFamily="18" charset="0"/>
              <a:ea typeface="Calibri" panose="020F0502020204030204" pitchFamily="34" charset="0"/>
              <a:cs typeface="Georgia" panose="02040502050405020303" pitchFamily="18" charset="0"/>
            </a:endParaRPr>
          </a:p>
          <a:p>
            <a:r>
              <a:rPr lang="en-ZW" sz="6400" dirty="0">
                <a:effectLst/>
                <a:latin typeface="Times New Roman" panose="02020603050405020304" pitchFamily="18" charset="0"/>
                <a:ea typeface="Times New Roman" panose="02020603050405020304" pitchFamily="18" charset="0"/>
              </a:rPr>
              <a:t>Internal audit provide the following services to the church and other (business) units affiliated to the church</a:t>
            </a:r>
            <a:endParaRPr lang="en-ZW" sz="6400" dirty="0"/>
          </a:p>
          <a:p>
            <a:endParaRPr lang="en-ZW" dirty="0"/>
          </a:p>
        </p:txBody>
      </p:sp>
    </p:spTree>
    <p:extLst>
      <p:ext uri="{BB962C8B-B14F-4D97-AF65-F5344CB8AC3E}">
        <p14:creationId xmlns:p14="http://schemas.microsoft.com/office/powerpoint/2010/main" val="3983567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27E6-3D0F-984B-1443-590F00846DF8}"/>
              </a:ext>
            </a:extLst>
          </p:cNvPr>
          <p:cNvSpPr>
            <a:spLocks noGrp="1"/>
          </p:cNvSpPr>
          <p:nvPr>
            <p:ph type="title"/>
          </p:nvPr>
        </p:nvSpPr>
        <p:spPr/>
        <p:txBody>
          <a:bodyPr/>
          <a:lstStyle/>
          <a:p>
            <a:r>
              <a:rPr lang="en-ZW" sz="3600" b="1" dirty="0">
                <a:solidFill>
                  <a:srgbClr val="000000"/>
                </a:solidFill>
                <a:effectLst/>
                <a:ea typeface="Calibri" panose="020F0502020204030204" pitchFamily="34" charset="0"/>
                <a:cs typeface="Georgia" panose="02040502050405020303" pitchFamily="18" charset="0"/>
              </a:rPr>
              <a:t>Assurance</a:t>
            </a:r>
            <a:br>
              <a:rPr lang="en-ZW" sz="1800" dirty="0">
                <a:solidFill>
                  <a:srgbClr val="000000"/>
                </a:solidFill>
                <a:effectLst/>
                <a:latin typeface="Georgia" panose="02040502050405020303" pitchFamily="18" charset="0"/>
                <a:ea typeface="Calibri" panose="020F0502020204030204" pitchFamily="34" charset="0"/>
                <a:cs typeface="Georgia" panose="02040502050405020303" pitchFamily="18" charset="0"/>
              </a:rPr>
            </a:br>
            <a:endParaRPr lang="en-ZW" dirty="0"/>
          </a:p>
        </p:txBody>
      </p:sp>
      <p:sp>
        <p:nvSpPr>
          <p:cNvPr id="3" name="Content Placeholder 2">
            <a:extLst>
              <a:ext uri="{FF2B5EF4-FFF2-40B4-BE49-F238E27FC236}">
                <a16:creationId xmlns:a16="http://schemas.microsoft.com/office/drawing/2014/main" id="{DCB4C666-A1B7-C0BD-C28E-C6F59D1F7D51}"/>
              </a:ext>
            </a:extLst>
          </p:cNvPr>
          <p:cNvSpPr>
            <a:spLocks noGrp="1"/>
          </p:cNvSpPr>
          <p:nvPr>
            <p:ph idx="1"/>
          </p:nvPr>
        </p:nvSpPr>
        <p:spPr/>
        <p:txBody>
          <a:bodyPr>
            <a:normAutofit/>
          </a:bodyPr>
          <a:lstStyle/>
          <a:p>
            <a:pPr algn="just"/>
            <a:r>
              <a:rPr lang="en-ZW" sz="1800"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 </a:t>
            </a:r>
            <a:r>
              <a:rPr lang="en-ZW" sz="18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An Objective examination of evidence for the purpose of providing an independent assessment on governance, risk management, and control processes for the organization.</a:t>
            </a:r>
            <a:endParaRPr lang="en-ZW" sz="1800" dirty="0">
              <a:solidFill>
                <a:srgbClr val="000000"/>
              </a:solidFill>
              <a:effectLst/>
              <a:latin typeface="Georgia" panose="02040502050405020303" pitchFamily="18" charset="0"/>
              <a:ea typeface="Calibri" panose="020F0502020204030204" pitchFamily="34" charset="0"/>
              <a:cs typeface="Georgia" panose="02040502050405020303" pitchFamily="18" charset="0"/>
            </a:endParaRPr>
          </a:p>
          <a:p>
            <a:pPr marL="0" indent="0">
              <a:buNone/>
            </a:pPr>
            <a:r>
              <a:rPr lang="en-ZW" sz="1800" dirty="0">
                <a:solidFill>
                  <a:srgbClr val="000000"/>
                </a:solidFill>
                <a:effectLst/>
                <a:latin typeface="Arial" panose="020B0604020202020204" pitchFamily="34" charset="0"/>
                <a:ea typeface="Times New Roman" panose="02020603050405020304" pitchFamily="18" charset="0"/>
                <a:cs typeface="Georgia" panose="02040502050405020303" pitchFamily="18" charset="0"/>
              </a:rPr>
              <a:t> </a:t>
            </a:r>
            <a:endParaRPr lang="en-ZW" sz="1800" dirty="0">
              <a:solidFill>
                <a:srgbClr val="000000"/>
              </a:solidFill>
              <a:effectLst/>
              <a:latin typeface="Georgia" panose="02040502050405020303" pitchFamily="18" charset="0"/>
              <a:ea typeface="Calibri" panose="020F0502020204030204" pitchFamily="34" charset="0"/>
              <a:cs typeface="Georgia" panose="02040502050405020303" pitchFamily="18" charset="0"/>
            </a:endParaRPr>
          </a:p>
        </p:txBody>
      </p:sp>
    </p:spTree>
    <p:extLst>
      <p:ext uri="{BB962C8B-B14F-4D97-AF65-F5344CB8AC3E}">
        <p14:creationId xmlns:p14="http://schemas.microsoft.com/office/powerpoint/2010/main" val="2588905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0936-423A-4817-5834-6271032F1299}"/>
              </a:ext>
            </a:extLst>
          </p:cNvPr>
          <p:cNvSpPr>
            <a:spLocks noGrp="1"/>
          </p:cNvSpPr>
          <p:nvPr>
            <p:ph type="title"/>
          </p:nvPr>
        </p:nvSpPr>
        <p:spPr/>
        <p:txBody>
          <a:bodyPr/>
          <a:lstStyle/>
          <a:p>
            <a:r>
              <a:rPr lang="en-ZW" sz="3200" b="1"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Advice</a:t>
            </a:r>
            <a:br>
              <a:rPr lang="en-ZW" sz="3200" dirty="0">
                <a:solidFill>
                  <a:srgbClr val="000000"/>
                </a:solidFill>
                <a:effectLst/>
                <a:latin typeface="Georgia" panose="02040502050405020303" pitchFamily="18" charset="0"/>
                <a:ea typeface="Calibri" panose="020F0502020204030204" pitchFamily="34" charset="0"/>
                <a:cs typeface="Georgia" panose="02040502050405020303" pitchFamily="18" charset="0"/>
              </a:rPr>
            </a:br>
            <a:endParaRPr lang="en-ZW" dirty="0"/>
          </a:p>
        </p:txBody>
      </p:sp>
      <p:sp>
        <p:nvSpPr>
          <p:cNvPr id="3" name="Content Placeholder 2">
            <a:extLst>
              <a:ext uri="{FF2B5EF4-FFF2-40B4-BE49-F238E27FC236}">
                <a16:creationId xmlns:a16="http://schemas.microsoft.com/office/drawing/2014/main" id="{1CFBFEAB-D5A4-D142-96A7-EE54912D0F9E}"/>
              </a:ext>
            </a:extLst>
          </p:cNvPr>
          <p:cNvSpPr>
            <a:spLocks noGrp="1"/>
          </p:cNvSpPr>
          <p:nvPr>
            <p:ph idx="1"/>
          </p:nvPr>
        </p:nvSpPr>
        <p:spPr/>
        <p:txBody>
          <a:bodyPr/>
          <a:lstStyle/>
          <a:p>
            <a:r>
              <a:rPr lang="en-ZW" sz="20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Advisory, the nature and scope of which are agreed with the client (the church), are intended to improve an organization's governance, risk management, and control processes without assuming management responsibility. Example is when audit is called upon to investigate a fraud, burglary or a special assignment.</a:t>
            </a:r>
            <a:endParaRPr lang="en-ZW" dirty="0"/>
          </a:p>
        </p:txBody>
      </p:sp>
    </p:spTree>
    <p:extLst>
      <p:ext uri="{BB962C8B-B14F-4D97-AF65-F5344CB8AC3E}">
        <p14:creationId xmlns:p14="http://schemas.microsoft.com/office/powerpoint/2010/main" val="2000881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F2AA-98AD-7435-3933-81B4755A2042}"/>
              </a:ext>
            </a:extLst>
          </p:cNvPr>
          <p:cNvSpPr>
            <a:spLocks noGrp="1"/>
          </p:cNvSpPr>
          <p:nvPr>
            <p:ph type="title"/>
          </p:nvPr>
        </p:nvSpPr>
        <p:spPr/>
        <p:txBody>
          <a:bodyPr/>
          <a:lstStyle/>
          <a:p>
            <a:r>
              <a:rPr lang="en-ZW" sz="3200" b="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Insight</a:t>
            </a:r>
            <a:br>
              <a:rPr lang="en-ZW" sz="3200" dirty="0">
                <a:solidFill>
                  <a:srgbClr val="000000"/>
                </a:solidFill>
                <a:effectLst/>
                <a:latin typeface="Georgia" panose="02040502050405020303" pitchFamily="18" charset="0"/>
                <a:ea typeface="Calibri" panose="020F0502020204030204" pitchFamily="34" charset="0"/>
                <a:cs typeface="Georgia" panose="02040502050405020303" pitchFamily="18" charset="0"/>
              </a:rPr>
            </a:br>
            <a:endParaRPr lang="en-ZW" dirty="0"/>
          </a:p>
        </p:txBody>
      </p:sp>
      <p:sp>
        <p:nvSpPr>
          <p:cNvPr id="3" name="Content Placeholder 2">
            <a:extLst>
              <a:ext uri="{FF2B5EF4-FFF2-40B4-BE49-F238E27FC236}">
                <a16:creationId xmlns:a16="http://schemas.microsoft.com/office/drawing/2014/main" id="{31D94EB7-AE75-C30B-844D-4B2BEBDF1C8D}"/>
              </a:ext>
            </a:extLst>
          </p:cNvPr>
          <p:cNvSpPr>
            <a:spLocks noGrp="1"/>
          </p:cNvSpPr>
          <p:nvPr>
            <p:ph idx="1"/>
          </p:nvPr>
        </p:nvSpPr>
        <p:spPr/>
        <p:txBody>
          <a:bodyPr/>
          <a:lstStyle/>
          <a:p>
            <a:r>
              <a:rPr lang="en-ZW" sz="20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To be truly effective, Internal Audit should focus proactively on key risks and issues facing organizations with catalyst, analysis, assessments.</a:t>
            </a:r>
            <a:endParaRPr lang="en-ZW" sz="2000" dirty="0">
              <a:solidFill>
                <a:srgbClr val="000000"/>
              </a:solidFill>
              <a:effectLst/>
              <a:latin typeface="Georgia" panose="02040502050405020303" pitchFamily="18" charset="0"/>
              <a:ea typeface="Calibri" panose="020F0502020204030204" pitchFamily="34" charset="0"/>
              <a:cs typeface="Georgia" panose="02040502050405020303" pitchFamily="18" charset="0"/>
            </a:endParaRPr>
          </a:p>
          <a:p>
            <a:endParaRPr lang="en-ZW" dirty="0"/>
          </a:p>
        </p:txBody>
      </p:sp>
    </p:spTree>
    <p:extLst>
      <p:ext uri="{BB962C8B-B14F-4D97-AF65-F5344CB8AC3E}">
        <p14:creationId xmlns:p14="http://schemas.microsoft.com/office/powerpoint/2010/main" val="186746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741F9E-F0FB-857E-8992-CE20E612A6F7}"/>
              </a:ext>
            </a:extLst>
          </p:cNvPr>
          <p:cNvSpPr txBox="1"/>
          <p:nvPr/>
        </p:nvSpPr>
        <p:spPr>
          <a:xfrm>
            <a:off x="657224" y="2004983"/>
            <a:ext cx="9415463" cy="3416320"/>
          </a:xfrm>
          <a:prstGeom prst="rect">
            <a:avLst/>
          </a:prstGeom>
          <a:noFill/>
        </p:spPr>
        <p:txBody>
          <a:bodyPr wrap="square">
            <a:spAutoFit/>
          </a:bodyPr>
          <a:lstStyle/>
          <a:p>
            <a:r>
              <a:rPr lang="en-ZW" sz="2400" dirty="0">
                <a:effectLst/>
                <a:ea typeface="Times New Roman" panose="02020603050405020304" pitchFamily="18" charset="0"/>
              </a:rPr>
              <a:t>The main objectives of internal audit are to provide assurance on the adequacy of the whole control environment, advise at an early stage in the implementation of any system developments or amendments to processes, development, and implementation of ZAOGAFIF policies. Internal Audit provide assurance that ZAOGAFIF values are met, and that laws and regulations are complied with. It ensures that financial records are accurate and reliable and that human, financial and other resources are managed efficiently and effectively. Internal audit also forms part of the wider anti-fraud framework of ZAOGAFIF</a:t>
            </a:r>
            <a:endParaRPr lang="en-ZW" sz="2400" dirty="0"/>
          </a:p>
        </p:txBody>
      </p:sp>
    </p:spTree>
    <p:extLst>
      <p:ext uri="{BB962C8B-B14F-4D97-AF65-F5344CB8AC3E}">
        <p14:creationId xmlns:p14="http://schemas.microsoft.com/office/powerpoint/2010/main" val="49230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FF35-28E2-005A-F9D7-ACE891D942D8}"/>
              </a:ext>
            </a:extLst>
          </p:cNvPr>
          <p:cNvSpPr>
            <a:spLocks noGrp="1"/>
          </p:cNvSpPr>
          <p:nvPr>
            <p:ph type="title"/>
          </p:nvPr>
        </p:nvSpPr>
        <p:spPr/>
        <p:txBody>
          <a:bodyPr>
            <a:normAutofit/>
          </a:bodyPr>
          <a:lstStyle/>
          <a:p>
            <a:r>
              <a:rPr lang="en-ZW" sz="2800" b="1" i="1" dirty="0">
                <a:solidFill>
                  <a:srgbClr val="000000"/>
                </a:solidFill>
                <a:effectLst/>
                <a:ea typeface="Times New Roman" panose="02020603050405020304" pitchFamily="18" charset="0"/>
                <a:cs typeface="Georgia" panose="02040502050405020303" pitchFamily="18" charset="0"/>
              </a:rPr>
              <a:t>Finance Committee/ Audit Committees</a:t>
            </a:r>
            <a:endParaRPr lang="en-ZW" sz="2800" dirty="0"/>
          </a:p>
        </p:txBody>
      </p:sp>
      <p:sp>
        <p:nvSpPr>
          <p:cNvPr id="3" name="Content Placeholder 2">
            <a:extLst>
              <a:ext uri="{FF2B5EF4-FFF2-40B4-BE49-F238E27FC236}">
                <a16:creationId xmlns:a16="http://schemas.microsoft.com/office/drawing/2014/main" id="{864E5224-2A8C-3560-C89C-C85C00A09F13}"/>
              </a:ext>
            </a:extLst>
          </p:cNvPr>
          <p:cNvSpPr>
            <a:spLocks noGrp="1"/>
          </p:cNvSpPr>
          <p:nvPr>
            <p:ph idx="1"/>
          </p:nvPr>
        </p:nvSpPr>
        <p:spPr/>
        <p:txBody>
          <a:bodyPr>
            <a:normAutofit/>
          </a:bodyPr>
          <a:lstStyle/>
          <a:p>
            <a:pPr marL="9525" indent="-6350" algn="just">
              <a:lnSpc>
                <a:spcPct val="111000"/>
              </a:lnSpc>
              <a:spcAft>
                <a:spcPts val="25"/>
              </a:spcAft>
            </a:pPr>
            <a:r>
              <a:rPr lang="en-ZW" sz="1800" i="1" dirty="0">
                <a:solidFill>
                  <a:srgbClr val="000000"/>
                </a:solidFill>
                <a:effectLst/>
                <a:latin typeface="Georgia" panose="02040502050405020303" pitchFamily="18" charset="0"/>
                <a:ea typeface="Times New Roman" panose="02020603050405020304" pitchFamily="18" charset="0"/>
                <a:cs typeface="Georgia" panose="02040502050405020303" pitchFamily="18" charset="0"/>
              </a:rPr>
              <a:t>It is the responsibility of the finance committee/ audit committee to ensure that the province/ districts / unit comply with ZAOGAFIF policy.</a:t>
            </a:r>
            <a:endParaRPr lang="en-ZW"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nSpc>
                <a:spcPct val="110000"/>
              </a:lnSpc>
              <a:buFont typeface="+mj-lt"/>
              <a:buAutoNum type="romanLcPeriod"/>
            </a:pPr>
            <a:r>
              <a:rPr lang="en-ZW" sz="18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The committee should have an </a:t>
            </a:r>
            <a:r>
              <a:rPr lang="en-ZW" sz="1800" b="1"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Accounts sub-committee</a:t>
            </a:r>
            <a:r>
              <a:rPr lang="en-ZW" sz="18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 its major mandate is to ensure that they comply with finance instruction manual and Finance policy, Rules ana Guidelines.</a:t>
            </a:r>
            <a:endParaRPr lang="en-ZW"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10000"/>
              </a:lnSpc>
              <a:buFont typeface="+mj-lt"/>
              <a:buAutoNum type="romanLcPeriod"/>
            </a:pPr>
            <a:r>
              <a:rPr lang="en-ZW" sz="18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The </a:t>
            </a:r>
            <a:r>
              <a:rPr lang="en-ZW" sz="1800" b="1"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Compliance sub-committee</a:t>
            </a:r>
            <a:r>
              <a:rPr lang="en-ZW" sz="18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 -its responsibility is to ensure compliance with policy, procedure manual and regulations.</a:t>
            </a:r>
            <a:endParaRPr lang="en-ZW"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10000"/>
              </a:lnSpc>
              <a:spcAft>
                <a:spcPts val="600"/>
              </a:spcAft>
              <a:buFont typeface="+mj-lt"/>
              <a:buAutoNum type="romanLcPeriod"/>
            </a:pPr>
            <a:r>
              <a:rPr lang="en-ZW" sz="18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The </a:t>
            </a:r>
            <a:r>
              <a:rPr lang="en-ZW" sz="1800" b="1"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Human Resources sub-committee</a:t>
            </a:r>
            <a:r>
              <a:rPr lang="en-ZW" sz="1800" i="1" dirty="0">
                <a:solidFill>
                  <a:srgbClr val="000000"/>
                </a:solidFill>
                <a:effectLst/>
                <a:latin typeface="Georgia" panose="02040502050405020303" pitchFamily="18" charset="0"/>
                <a:ea typeface="Calibri" panose="020F0502020204030204" pitchFamily="34" charset="0"/>
                <a:cs typeface="Georgia" panose="02040502050405020303" pitchFamily="18" charset="0"/>
              </a:rPr>
              <a:t> - it will be responsible for all human resources matters. </a:t>
            </a:r>
            <a:endParaRPr lang="en-ZW" sz="1800" dirty="0">
              <a:solidFill>
                <a:srgbClr val="000000"/>
              </a:solidFill>
              <a:effectLst/>
              <a:latin typeface="Calibri" panose="020F0502020204030204" pitchFamily="34" charset="0"/>
              <a:ea typeface="Calibri" panose="020F0502020204030204" pitchFamily="34" charset="0"/>
            </a:endParaRPr>
          </a:p>
          <a:p>
            <a:pPr marL="9525" indent="-6350" algn="just">
              <a:lnSpc>
                <a:spcPct val="111000"/>
              </a:lnSpc>
              <a:spcAft>
                <a:spcPts val="25"/>
              </a:spcAft>
            </a:pPr>
            <a:endParaRPr lang="en-ZW" sz="1800" dirty="0">
              <a:solidFill>
                <a:srgbClr val="000000"/>
              </a:solidFill>
              <a:effectLst/>
              <a:latin typeface="Times New Roman" panose="02020603050405020304" pitchFamily="18" charset="0"/>
              <a:ea typeface="Times New Roman" panose="02020603050405020304" pitchFamily="18" charset="0"/>
            </a:endParaRPr>
          </a:p>
          <a:p>
            <a:endParaRPr lang="en-ZW" dirty="0"/>
          </a:p>
        </p:txBody>
      </p:sp>
    </p:spTree>
    <p:extLst>
      <p:ext uri="{BB962C8B-B14F-4D97-AF65-F5344CB8AC3E}">
        <p14:creationId xmlns:p14="http://schemas.microsoft.com/office/powerpoint/2010/main" val="24673318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37</TotalTime>
  <Words>1660</Words>
  <Application>Microsoft Office PowerPoint</Application>
  <PresentationFormat>Widescreen</PresentationFormat>
  <Paragraphs>91</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Corbel</vt:lpstr>
      <vt:lpstr>Georgia</vt:lpstr>
      <vt:lpstr>Gill Sans MT</vt:lpstr>
      <vt:lpstr>Roboto</vt:lpstr>
      <vt:lpstr>Symbol</vt:lpstr>
      <vt:lpstr>Times New Roman</vt:lpstr>
      <vt:lpstr>Wingdings</vt:lpstr>
      <vt:lpstr>Gallery</vt:lpstr>
      <vt:lpstr>                                        INTERNAL AUDIT  report </vt:lpstr>
      <vt:lpstr>ROLE OF INTERNAL AUDIT</vt:lpstr>
      <vt:lpstr>Authority of internal audit activity. </vt:lpstr>
      <vt:lpstr>CONTINUATION</vt:lpstr>
      <vt:lpstr>Assurance </vt:lpstr>
      <vt:lpstr>Advice </vt:lpstr>
      <vt:lpstr>Insight </vt:lpstr>
      <vt:lpstr>PowerPoint Presentation</vt:lpstr>
      <vt:lpstr>Finance Committee/ Audit Committees</vt:lpstr>
      <vt:lpstr>INDEPENDENCE OBJECTIVITY </vt:lpstr>
      <vt:lpstr>Risk Management </vt:lpstr>
      <vt:lpstr>THE AUDIT PROCESS </vt:lpstr>
      <vt:lpstr>A) PLANNING THE AUDIT</vt:lpstr>
      <vt:lpstr>B) ENTRANCE MEETING</vt:lpstr>
      <vt:lpstr>c) PERFORM AUDIT FIELDWORK </vt:lpstr>
      <vt:lpstr>d) AUDIT FINDINGS </vt:lpstr>
      <vt:lpstr>e) CLOSE OUT/ EXIT MEETING </vt:lpstr>
      <vt:lpstr>f) AUDIT REPORT </vt:lpstr>
      <vt:lpstr>KEY AUDIT FINDINGS NOTED DURING THE AUDITS </vt:lpstr>
      <vt:lpstr>CONTINUATION</vt:lpstr>
      <vt:lpstr>Philippians 4 v 9 </vt:lpstr>
      <vt:lpstr>2 Corinthians 8 </vt:lpstr>
      <vt:lpstr>CONTINUATION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Mitchel Maregere</dc:creator>
  <cp:lastModifiedBy>Mitchel Maregere</cp:lastModifiedBy>
  <cp:revision>1</cp:revision>
  <dcterms:created xsi:type="dcterms:W3CDTF">2024-11-25T12:11:44Z</dcterms:created>
  <dcterms:modified xsi:type="dcterms:W3CDTF">2024-11-25T12:49:03Z</dcterms:modified>
</cp:coreProperties>
</file>