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3650" y="2300500"/>
            <a:ext cx="2416800" cy="1621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9000" y="3006935"/>
            <a:ext cx="15327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Delegation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99025" y="0"/>
            <a:ext cx="8138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 </a:t>
            </a:r>
            <a:r>
              <a:rPr b="1" lang="en" sz="1800"/>
              <a:t>Logical Architecture for an Update Mechanism</a:t>
            </a:r>
            <a:endParaRPr b="1" sz="1800"/>
          </a:p>
        </p:txBody>
      </p:sp>
      <p:sp>
        <p:nvSpPr>
          <p:cNvPr id="57" name="Google Shape;57;p13"/>
          <p:cNvSpPr/>
          <p:nvPr/>
        </p:nvSpPr>
        <p:spPr>
          <a:xfrm>
            <a:off x="0" y="387700"/>
            <a:ext cx="4073112" cy="7626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5988188" y="3378075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3671625" y="3893575"/>
            <a:ext cx="3800400" cy="8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Processing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 rot="10800000">
            <a:off x="5254788" y="3378075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6519450" y="3522775"/>
            <a:ext cx="918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Transactions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4560225" y="3941900"/>
            <a:ext cx="17769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</a:t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 flipH="1" rot="10800000">
            <a:off x="5446413" y="2445775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3708475" y="2072275"/>
            <a:ext cx="38397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onsensus</a:t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 flipH="1" rot="10800000">
            <a:off x="5446413" y="1759975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1084425" y="1759975"/>
            <a:ext cx="1852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Conflicts,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Dependencies</a:t>
            </a: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4318075" y="1179775"/>
            <a:ext cx="2556900" cy="580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(Dist. Ledger &amp; Global State)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 flipH="1" rot="10800000">
            <a:off x="4599475" y="3378075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5653650" y="3620725"/>
            <a:ext cx="865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Activations</a:t>
            </a:r>
            <a:endParaRPr sz="1000"/>
          </a:p>
        </p:txBody>
      </p:sp>
      <p:sp>
        <p:nvSpPr>
          <p:cNvPr id="70" name="Google Shape;70;p13"/>
          <p:cNvSpPr/>
          <p:nvPr/>
        </p:nvSpPr>
        <p:spPr>
          <a:xfrm>
            <a:off x="811598" y="3294400"/>
            <a:ext cx="15327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Protocol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41000" y="2624100"/>
            <a:ext cx="17769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Consensus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587225" y="3522775"/>
            <a:ext cx="772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Proposals 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4843450" y="3560550"/>
            <a:ext cx="865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Delegations</a:t>
            </a:r>
            <a:endParaRPr sz="1000"/>
          </a:p>
        </p:txBody>
      </p:sp>
      <p:cxnSp>
        <p:nvCxnSpPr>
          <p:cNvPr id="74" name="Google Shape;74;p13"/>
          <p:cNvCxnSpPr/>
          <p:nvPr/>
        </p:nvCxnSpPr>
        <p:spPr>
          <a:xfrm flipH="1" rot="10800000">
            <a:off x="2675100" y="3207300"/>
            <a:ext cx="970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2583425" y="2238888"/>
            <a:ext cx="1852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Slots, Epochs,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Randomness 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416575" y="1243525"/>
            <a:ext cx="1089300" cy="5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16575" y="549575"/>
            <a:ext cx="1089300" cy="434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cxnSp>
        <p:nvCxnSpPr>
          <p:cNvPr id="78" name="Google Shape;78;p13"/>
          <p:cNvCxnSpPr>
            <a:stCxn id="77" idx="3"/>
            <a:endCxn id="76" idx="0"/>
          </p:cNvCxnSpPr>
          <p:nvPr/>
        </p:nvCxnSpPr>
        <p:spPr>
          <a:xfrm>
            <a:off x="961225" y="98397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/>
          <p:nvPr/>
        </p:nvSpPr>
        <p:spPr>
          <a:xfrm>
            <a:off x="1749050" y="1319986"/>
            <a:ext cx="139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4165663" y="3378075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2452925" y="3918000"/>
            <a:ext cx="12126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 rot="644">
            <a:off x="317150" y="4147700"/>
            <a:ext cx="3204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Proposals, Votes, Delegations, Activations</a:t>
            </a:r>
            <a:endParaRPr sz="1000"/>
          </a:p>
        </p:txBody>
      </p:sp>
      <p:sp>
        <p:nvSpPr>
          <p:cNvPr id="83" name="Google Shape;83;p13"/>
          <p:cNvSpPr txBox="1"/>
          <p:nvPr/>
        </p:nvSpPr>
        <p:spPr>
          <a:xfrm>
            <a:off x="4333950" y="3548300"/>
            <a:ext cx="526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Votes</a:t>
            </a:r>
            <a:endParaRPr sz="1000"/>
          </a:p>
        </p:txBody>
      </p:sp>
      <p:sp>
        <p:nvSpPr>
          <p:cNvPr id="84" name="Google Shape;84;p13"/>
          <p:cNvSpPr txBox="1"/>
          <p:nvPr/>
        </p:nvSpPr>
        <p:spPr>
          <a:xfrm>
            <a:off x="416575" y="2224700"/>
            <a:ext cx="1776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UPDATE GOVERNANCE</a:t>
            </a:r>
            <a:endParaRPr b="1" sz="1000"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6592005" y="3394802"/>
            <a:ext cx="45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87" idx="3"/>
            <a:endCxn id="79" idx="0"/>
          </p:cNvCxnSpPr>
          <p:nvPr/>
        </p:nvCxnSpPr>
        <p:spPr>
          <a:xfrm>
            <a:off x="2341500" y="1021333"/>
            <a:ext cx="1035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1796850" y="512233"/>
            <a:ext cx="1089300" cy="509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Code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708475" y="2986675"/>
            <a:ext cx="38397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&amp; Ledger Format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172150" y="2710100"/>
            <a:ext cx="615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Blocks</a:t>
            </a:r>
            <a:endParaRPr sz="1000"/>
          </a:p>
        </p:txBody>
      </p:sp>
      <p:sp>
        <p:nvSpPr>
          <p:cNvPr id="90" name="Google Shape;90;p13"/>
          <p:cNvSpPr txBox="1"/>
          <p:nvPr/>
        </p:nvSpPr>
        <p:spPr>
          <a:xfrm>
            <a:off x="2809950" y="3167300"/>
            <a:ext cx="615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Blocks</a:t>
            </a:r>
            <a:endParaRPr sz="1000"/>
          </a:p>
        </p:txBody>
      </p:sp>
      <p:cxnSp>
        <p:nvCxnSpPr>
          <p:cNvPr id="91" name="Google Shape;91;p13"/>
          <p:cNvCxnSpPr/>
          <p:nvPr/>
        </p:nvCxnSpPr>
        <p:spPr>
          <a:xfrm flipH="1" rot="10800000">
            <a:off x="2675100" y="2292900"/>
            <a:ext cx="970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914275" y="1815175"/>
            <a:ext cx="3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/>
          <p:cNvSpPr txBox="1"/>
          <p:nvPr/>
        </p:nvSpPr>
        <p:spPr>
          <a:xfrm>
            <a:off x="230925" y="1843700"/>
            <a:ext cx="772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Priorities </a:t>
            </a:r>
            <a:endParaRPr sz="1000"/>
          </a:p>
        </p:txBody>
      </p:sp>
      <p:sp>
        <p:nvSpPr>
          <p:cNvPr id="94" name="Google Shape;94;p13"/>
          <p:cNvSpPr txBox="1"/>
          <p:nvPr/>
        </p:nvSpPr>
        <p:spPr>
          <a:xfrm>
            <a:off x="2913225" y="395900"/>
            <a:ext cx="1292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P2P Network</a:t>
            </a:r>
            <a:endParaRPr sz="1000"/>
          </a:p>
        </p:txBody>
      </p:sp>
      <p:cxnSp>
        <p:nvCxnSpPr>
          <p:cNvPr id="95" name="Google Shape;95;p13"/>
          <p:cNvCxnSpPr>
            <a:stCxn id="67" idx="2"/>
            <a:endCxn id="79" idx="3"/>
          </p:cNvCxnSpPr>
          <p:nvPr/>
        </p:nvCxnSpPr>
        <p:spPr>
          <a:xfrm flipH="1">
            <a:off x="3140875" y="1469875"/>
            <a:ext cx="11772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3053425" y="1243775"/>
            <a:ext cx="1344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Activation Method</a:t>
            </a:r>
            <a:endParaRPr sz="1000"/>
          </a:p>
        </p:txBody>
      </p:sp>
      <p:cxnSp>
        <p:nvCxnSpPr>
          <p:cNvPr id="97" name="Google Shape;97;p13"/>
          <p:cNvCxnSpPr/>
          <p:nvPr/>
        </p:nvCxnSpPr>
        <p:spPr>
          <a:xfrm>
            <a:off x="1505875" y="1686025"/>
            <a:ext cx="24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 txBox="1"/>
          <p:nvPr/>
        </p:nvSpPr>
        <p:spPr>
          <a:xfrm>
            <a:off x="5427825" y="1759975"/>
            <a:ext cx="1852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Blockchain</a:t>
            </a:r>
            <a:endParaRPr sz="1000"/>
          </a:p>
        </p:txBody>
      </p:sp>
      <p:cxnSp>
        <p:nvCxnSpPr>
          <p:cNvPr id="99" name="Google Shape;99;p13"/>
          <p:cNvCxnSpPr/>
          <p:nvPr/>
        </p:nvCxnSpPr>
        <p:spPr>
          <a:xfrm rot="10800000">
            <a:off x="2266675" y="1798400"/>
            <a:ext cx="30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12125" y="1843700"/>
            <a:ext cx="1177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Activation Signal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