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28"/>
  </p:notesMasterIdLst>
  <p:sldIdLst>
    <p:sldId id="256" r:id="rId2"/>
    <p:sldId id="262" r:id="rId3"/>
    <p:sldId id="289" r:id="rId4"/>
    <p:sldId id="266" r:id="rId5"/>
    <p:sldId id="269" r:id="rId6"/>
    <p:sldId id="286" r:id="rId7"/>
    <p:sldId id="287" r:id="rId8"/>
    <p:sldId id="288" r:id="rId9"/>
    <p:sldId id="270" r:id="rId10"/>
    <p:sldId id="290" r:id="rId11"/>
    <p:sldId id="291" r:id="rId12"/>
    <p:sldId id="271" r:id="rId13"/>
    <p:sldId id="273" r:id="rId14"/>
    <p:sldId id="274" r:id="rId15"/>
    <p:sldId id="275" r:id="rId16"/>
    <p:sldId id="276" r:id="rId17"/>
    <p:sldId id="277" r:id="rId18"/>
    <p:sldId id="278" r:id="rId19"/>
    <p:sldId id="281" r:id="rId20"/>
    <p:sldId id="285" r:id="rId21"/>
    <p:sldId id="283" r:id="rId22"/>
    <p:sldId id="284" r:id="rId23"/>
    <p:sldId id="279" r:id="rId24"/>
    <p:sldId id="280" r:id="rId25"/>
    <p:sldId id="282"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mingcan" initials="xm" lastIdx="1" clrIdx="0">
    <p:extLst>
      <p:ext uri="{19B8F6BF-5375-455C-9EA6-DF929625EA0E}">
        <p15:presenceInfo xmlns:p15="http://schemas.microsoft.com/office/powerpoint/2012/main" userId="73d66819e61d8d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0" autoAdjust="0"/>
    <p:restoredTop sz="89864" autoAdjust="0"/>
  </p:normalViewPr>
  <p:slideViewPr>
    <p:cSldViewPr snapToGrid="0">
      <p:cViewPr varScale="1">
        <p:scale>
          <a:sx n="89" d="100"/>
          <a:sy n="89" d="100"/>
        </p:scale>
        <p:origin x="2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A01D1-974F-494B-A31E-333B12331249}" type="datetimeFigureOut">
              <a:rPr lang="zh-CN" altLang="en-US" smtClean="0"/>
              <a:t>2020/9/11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9BE3A-D66E-4B0A-A634-49B0FD0CE938}" type="slidenum">
              <a:rPr lang="zh-CN" altLang="en-US" smtClean="0"/>
              <a:t>‹#›</a:t>
            </a:fld>
            <a:endParaRPr lang="zh-CN" altLang="en-US"/>
          </a:p>
        </p:txBody>
      </p:sp>
    </p:spTree>
    <p:extLst>
      <p:ext uri="{BB962C8B-B14F-4D97-AF65-F5344CB8AC3E}">
        <p14:creationId xmlns:p14="http://schemas.microsoft.com/office/powerpoint/2010/main" val="55281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a:t>
            </a:fld>
            <a:endParaRPr lang="zh-CN" altLang="en-US"/>
          </a:p>
        </p:txBody>
      </p:sp>
    </p:spTree>
    <p:extLst>
      <p:ext uri="{BB962C8B-B14F-4D97-AF65-F5344CB8AC3E}">
        <p14:creationId xmlns:p14="http://schemas.microsoft.com/office/powerpoint/2010/main" val="30188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case you guys confuse the concept of mini-batch and micro-batch, I want further-more explain them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way, a group of data in a batch determines the direction of this gradient together, and it is not easy to run off when falling, reducing randomness.  On the other hand, because the number of samples in the batch is much smaller than the entire data set, the amount of calculation is not very large. </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10</a:t>
            </a:fld>
            <a:endParaRPr lang="zh-CN" altLang="en-US"/>
          </a:p>
        </p:txBody>
      </p:sp>
    </p:spTree>
    <p:extLst>
      <p:ext uri="{BB962C8B-B14F-4D97-AF65-F5344CB8AC3E}">
        <p14:creationId xmlns:p14="http://schemas.microsoft.com/office/powerpoint/2010/main" val="421693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11</a:t>
            </a:fld>
            <a:endParaRPr lang="zh-CN" altLang="en-US"/>
          </a:p>
        </p:txBody>
      </p:sp>
    </p:spTree>
    <p:extLst>
      <p:ext uri="{BB962C8B-B14F-4D97-AF65-F5344CB8AC3E}">
        <p14:creationId xmlns:p14="http://schemas.microsoft.com/office/powerpoint/2010/main" val="885512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12</a:t>
            </a:fld>
            <a:endParaRPr lang="zh-CN" altLang="en-US"/>
          </a:p>
        </p:txBody>
      </p:sp>
    </p:spTree>
    <p:extLst>
      <p:ext uri="{BB962C8B-B14F-4D97-AF65-F5344CB8AC3E}">
        <p14:creationId xmlns:p14="http://schemas.microsoft.com/office/powerpoint/2010/main" val="164365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13</a:t>
            </a:fld>
            <a:endParaRPr lang="zh-CN" altLang="en-US"/>
          </a:p>
        </p:txBody>
      </p:sp>
    </p:spTree>
    <p:extLst>
      <p:ext uri="{BB962C8B-B14F-4D97-AF65-F5344CB8AC3E}">
        <p14:creationId xmlns:p14="http://schemas.microsoft.com/office/powerpoint/2010/main" val="187721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14</a:t>
            </a:fld>
            <a:endParaRPr lang="zh-CN" altLang="en-US"/>
          </a:p>
        </p:txBody>
      </p:sp>
    </p:spTree>
    <p:extLst>
      <p:ext uri="{BB962C8B-B14F-4D97-AF65-F5344CB8AC3E}">
        <p14:creationId xmlns:p14="http://schemas.microsoft.com/office/powerpoint/2010/main" val="2609968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15</a:t>
            </a:fld>
            <a:endParaRPr lang="zh-CN" altLang="en-US"/>
          </a:p>
        </p:txBody>
      </p:sp>
    </p:spTree>
    <p:extLst>
      <p:ext uri="{BB962C8B-B14F-4D97-AF65-F5344CB8AC3E}">
        <p14:creationId xmlns:p14="http://schemas.microsoft.com/office/powerpoint/2010/main" val="121294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16</a:t>
            </a:fld>
            <a:endParaRPr lang="zh-CN" altLang="en-US"/>
          </a:p>
        </p:txBody>
      </p:sp>
    </p:spTree>
    <p:extLst>
      <p:ext uri="{BB962C8B-B14F-4D97-AF65-F5344CB8AC3E}">
        <p14:creationId xmlns:p14="http://schemas.microsoft.com/office/powerpoint/2010/main" val="20668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17</a:t>
            </a:fld>
            <a:endParaRPr lang="zh-CN" altLang="en-US"/>
          </a:p>
        </p:txBody>
      </p:sp>
    </p:spTree>
    <p:extLst>
      <p:ext uri="{BB962C8B-B14F-4D97-AF65-F5344CB8AC3E}">
        <p14:creationId xmlns:p14="http://schemas.microsoft.com/office/powerpoint/2010/main" val="253576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18</a:t>
            </a:fld>
            <a:endParaRPr lang="zh-CN" altLang="en-US"/>
          </a:p>
        </p:txBody>
      </p:sp>
    </p:spTree>
    <p:extLst>
      <p:ext uri="{BB962C8B-B14F-4D97-AF65-F5344CB8AC3E}">
        <p14:creationId xmlns:p14="http://schemas.microsoft.com/office/powerpoint/2010/main" val="1224117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19</a:t>
            </a:fld>
            <a:endParaRPr lang="zh-CN" altLang="en-US"/>
          </a:p>
        </p:txBody>
      </p:sp>
    </p:spTree>
    <p:extLst>
      <p:ext uri="{BB962C8B-B14F-4D97-AF65-F5344CB8AC3E}">
        <p14:creationId xmlns:p14="http://schemas.microsoft.com/office/powerpoint/2010/main" val="260748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we all known, Deep neural network has seen great progress over the last decade, and achieved great successes in many areas, partially thanks to the development of methods that facilitated scaling effective capacity of neural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lgn="l"/>
            <a:r>
              <a:rPr lang="en-US" altLang="zh-CN" sz="1800" b="0" i="0" u="none" strike="noStrike" baseline="0" dirty="0">
                <a:latin typeface="NimbusRomNo9L-Regu"/>
              </a:rPr>
              <a:t>This trend has been most visible for image classification, as demonstrated by the accuracy improvements on ImageNet with the increase in model </a:t>
            </a:r>
            <a:r>
              <a:rPr lang="en-US" altLang="zh-CN" sz="1800" b="1" i="0" u="none" strike="noStrike" baseline="0" dirty="0">
                <a:latin typeface="NimbusRomNo9L-Regu"/>
              </a:rPr>
              <a:t>capacity</a:t>
            </a:r>
            <a:r>
              <a:rPr lang="en-US" altLang="zh-CN" sz="1800" b="0" i="0" u="none" strike="noStrike" baseline="0" dirty="0">
                <a:latin typeface="NimbusRomNo9L-Regu"/>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NimbusRomNo9L-Regu"/>
              </a:rPr>
              <a:t>A similar phenomenon can also be observed in natural language processing (NLP) where </a:t>
            </a:r>
            <a:r>
              <a:rPr lang="en-US" altLang="zh-CN" sz="2800" b="1" dirty="0">
                <a:solidFill>
                  <a:srgbClr val="FF0000"/>
                </a:solidFill>
              </a:rPr>
              <a:t>Larger</a:t>
            </a:r>
            <a:r>
              <a:rPr lang="en-US" altLang="zh-CN" sz="2800" dirty="0"/>
              <a:t> and </a:t>
            </a:r>
            <a:r>
              <a:rPr lang="en-US" altLang="zh-CN" sz="2800" b="1" dirty="0">
                <a:solidFill>
                  <a:srgbClr val="FF0000"/>
                </a:solidFill>
              </a:rPr>
              <a:t>deeper</a:t>
            </a:r>
            <a:r>
              <a:rPr lang="en-US" altLang="zh-CN" sz="2800" dirty="0"/>
              <a:t> model always outperform their </a:t>
            </a:r>
            <a:r>
              <a:rPr lang="en-US" altLang="zh-CN" sz="2800" b="1" dirty="0">
                <a:solidFill>
                  <a:srgbClr val="FF0000"/>
                </a:solidFill>
              </a:rPr>
              <a:t>simple</a:t>
            </a:r>
            <a:r>
              <a:rPr lang="en-US" altLang="zh-CN" sz="2800" dirty="0"/>
              <a:t> and </a:t>
            </a:r>
            <a:r>
              <a:rPr lang="en-US" altLang="zh-CN" sz="2800" b="1" dirty="0">
                <a:solidFill>
                  <a:srgbClr val="FF0000"/>
                </a:solidFill>
              </a:rPr>
              <a:t>shallow</a:t>
            </a:r>
            <a:r>
              <a:rPr lang="en-US" altLang="zh-CN" sz="2800" dirty="0"/>
              <a:t> counterparts!</a:t>
            </a:r>
            <a:endParaRPr lang="zh-CN" altLang="en-US" sz="2800" dirty="0"/>
          </a:p>
          <a:p>
            <a:pPr algn="l"/>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Almost every researcher uses neural network in their current work, causing the fancy trend. This give us the illusion that we were outdated if we don’t use neural network. So DNN is everywhere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a:t>
            </a:fld>
            <a:endParaRPr lang="zh-CN" altLang="en-US"/>
          </a:p>
        </p:txBody>
      </p:sp>
    </p:spTree>
    <p:extLst>
      <p:ext uri="{BB962C8B-B14F-4D97-AF65-F5344CB8AC3E}">
        <p14:creationId xmlns:p14="http://schemas.microsoft.com/office/powerpoint/2010/main" val="168772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20</a:t>
            </a:fld>
            <a:endParaRPr lang="zh-CN" altLang="en-US"/>
          </a:p>
        </p:txBody>
      </p:sp>
    </p:spTree>
    <p:extLst>
      <p:ext uri="{BB962C8B-B14F-4D97-AF65-F5344CB8AC3E}">
        <p14:creationId xmlns:p14="http://schemas.microsoft.com/office/powerpoint/2010/main" val="312846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21</a:t>
            </a:fld>
            <a:endParaRPr lang="zh-CN" altLang="en-US"/>
          </a:p>
        </p:txBody>
      </p:sp>
    </p:spTree>
    <p:extLst>
      <p:ext uri="{BB962C8B-B14F-4D97-AF65-F5344CB8AC3E}">
        <p14:creationId xmlns:p14="http://schemas.microsoft.com/office/powerpoint/2010/main" val="395965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22</a:t>
            </a:fld>
            <a:endParaRPr lang="zh-CN" altLang="en-US"/>
          </a:p>
        </p:txBody>
      </p:sp>
    </p:spTree>
    <p:extLst>
      <p:ext uri="{BB962C8B-B14F-4D97-AF65-F5344CB8AC3E}">
        <p14:creationId xmlns:p14="http://schemas.microsoft.com/office/powerpoint/2010/main" val="366231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23</a:t>
            </a:fld>
            <a:endParaRPr lang="zh-CN" altLang="en-US"/>
          </a:p>
        </p:txBody>
      </p:sp>
    </p:spTree>
    <p:extLst>
      <p:ext uri="{BB962C8B-B14F-4D97-AF65-F5344CB8AC3E}">
        <p14:creationId xmlns:p14="http://schemas.microsoft.com/office/powerpoint/2010/main" val="1189875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24</a:t>
            </a:fld>
            <a:endParaRPr lang="zh-CN" altLang="en-US"/>
          </a:p>
        </p:txBody>
      </p:sp>
    </p:spTree>
    <p:extLst>
      <p:ext uri="{BB962C8B-B14F-4D97-AF65-F5344CB8AC3E}">
        <p14:creationId xmlns:p14="http://schemas.microsoft.com/office/powerpoint/2010/main" val="1928427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25</a:t>
            </a:fld>
            <a:endParaRPr lang="zh-CN" altLang="en-US"/>
          </a:p>
        </p:txBody>
      </p:sp>
    </p:spTree>
    <p:extLst>
      <p:ext uri="{BB962C8B-B14F-4D97-AF65-F5344CB8AC3E}">
        <p14:creationId xmlns:p14="http://schemas.microsoft.com/office/powerpoint/2010/main" val="3111459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26</a:t>
            </a:fld>
            <a:endParaRPr lang="zh-CN" altLang="en-US"/>
          </a:p>
        </p:txBody>
      </p:sp>
    </p:spTree>
    <p:extLst>
      <p:ext uri="{BB962C8B-B14F-4D97-AF65-F5344CB8AC3E}">
        <p14:creationId xmlns:p14="http://schemas.microsoft.com/office/powerpoint/2010/main" val="226629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a:t>
            </a:fld>
            <a:endParaRPr lang="zh-CN" altLang="en-US"/>
          </a:p>
        </p:txBody>
      </p:sp>
    </p:spTree>
    <p:extLst>
      <p:ext uri="{BB962C8B-B14F-4D97-AF65-F5344CB8AC3E}">
        <p14:creationId xmlns:p14="http://schemas.microsoft.com/office/powerpoint/2010/main" val="281057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that </a:t>
            </a:r>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neural network always perform better than their simple and shallow counterparts,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should always choose the better one ?  No way.</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4</a:t>
            </a:fld>
            <a:endParaRPr lang="zh-CN" altLang="en-US"/>
          </a:p>
        </p:txBody>
      </p:sp>
    </p:spTree>
    <p:extLst>
      <p:ext uri="{BB962C8B-B14F-4D97-AF65-F5344CB8AC3E}">
        <p14:creationId xmlns:p14="http://schemas.microsoft.com/office/powerpoint/2010/main" val="83742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going to pipeline parallelism, I want to give you some intuition about the data parallelism and model parallelism. Because pipeline parallelism somehow bases on both of these.</a:t>
            </a:r>
          </a:p>
          <a:p>
            <a:endParaRPr lang="en-US" altLang="zh-CN" dirty="0"/>
          </a:p>
          <a:p>
            <a:r>
              <a:rPr lang="en-US" altLang="zh-CN" dirty="0"/>
              <a:t>In this graph, we use parameter server.</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5</a:t>
            </a:fld>
            <a:endParaRPr lang="zh-CN" altLang="en-US"/>
          </a:p>
        </p:txBody>
      </p:sp>
    </p:spTree>
    <p:extLst>
      <p:ext uri="{BB962C8B-B14F-4D97-AF65-F5344CB8AC3E}">
        <p14:creationId xmlns:p14="http://schemas.microsoft.com/office/powerpoint/2010/main" val="272142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This picture </a:t>
            </a:r>
            <a:r>
              <a:rPr lang="en-US" altLang="zh-CN" sz="1800" b="0" i="0" u="none" strike="noStrike" baseline="0" dirty="0">
                <a:latin typeface="LinLibertineT"/>
              </a:rPr>
              <a:t>quantitatively shows the fraction of training time spent in communication stalls with data parallelism for different classes of DNNs using three types of servers.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So, it seems won’t work well, when we want to use lots of GPUs.</a:t>
            </a:r>
          </a:p>
          <a:p>
            <a:pPr algn="l"/>
            <a:endParaRPr lang="en-US" altLang="zh-CN" sz="1800" b="0" i="0" u="none" strike="noStrike" baseline="0" dirty="0">
              <a:latin typeface="LinLibertineT"/>
            </a:endParaRPr>
          </a:p>
          <a:p>
            <a:pPr algn="l"/>
            <a:r>
              <a:rPr lang="en-US" altLang="zh-CN" dirty="0"/>
              <a:t>BTW, the reason ResNet-50’s communication overhead is much lower compare to other model is that ResNet-50 </a:t>
            </a:r>
            <a:r>
              <a:rPr lang="en-US" altLang="zh-CN" sz="1800" b="0" i="0" u="none" strike="noStrike" baseline="0" dirty="0">
                <a:latin typeface="LinLibertineT"/>
              </a:rPr>
              <a:t>has a large number of convolutional layers, meaning the parameters are much less.</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6</a:t>
            </a:fld>
            <a:endParaRPr lang="zh-CN" altLang="en-US"/>
          </a:p>
        </p:txBody>
      </p:sp>
    </p:spTree>
    <p:extLst>
      <p:ext uri="{BB962C8B-B14F-4D97-AF65-F5344CB8AC3E}">
        <p14:creationId xmlns:p14="http://schemas.microsoft.com/office/powerpoint/2010/main" val="159385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let’s talk about M </a:t>
            </a:r>
            <a:r>
              <a:rPr lang="en-US" altLang="zh-CN" dirty="0" err="1"/>
              <a:t>parall</a:t>
            </a:r>
            <a:endParaRPr lang="en-US" altLang="zh-CN" dirty="0"/>
          </a:p>
          <a:p>
            <a:endParaRPr lang="en-US" altLang="zh-CN" dirty="0"/>
          </a:p>
          <a:p>
            <a:r>
              <a:rPr lang="en-US" altLang="zh-CN" dirty="0"/>
              <a:t>the operators (e.g. layers) in a DNN model are partitioned across the available workers, with each worker evaluating and performing updates for only a subset of the model’s parameters for all inputs. The amount of data communicated is the size of intermediate outputs (and corresponding gradients) that need to be sent across workers.</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7</a:t>
            </a:fld>
            <a:endParaRPr lang="zh-CN" altLang="en-US"/>
          </a:p>
        </p:txBody>
      </p:sp>
    </p:spTree>
    <p:extLst>
      <p:ext uri="{BB962C8B-B14F-4D97-AF65-F5344CB8AC3E}">
        <p14:creationId xmlns:p14="http://schemas.microsoft.com/office/powerpoint/2010/main" val="751528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LinLibertineTB"/>
              </a:rPr>
              <a:t>Figure 2: Model parallel training with 4 workers. the Numbers indicate batch ID, and backward passes takes twice as long as forward passes. For simplicity, we assume that communicating activations/gradients across workers has no overhead.</a:t>
            </a:r>
          </a:p>
          <a:p>
            <a:pPr algn="l"/>
            <a:r>
              <a:rPr lang="en-US" altLang="zh-CN" sz="1800" b="0" i="0" u="none" strike="noStrike" baseline="0" dirty="0">
                <a:latin typeface="LinLibertineTB"/>
              </a:rPr>
              <a:t>2. For example, if we have 200 layers in this model, it is our duty to decide which GPU get how many layers. that’s not easy, because every layer has various number of parameters.</a:t>
            </a:r>
          </a:p>
          <a:p>
            <a:pPr algn="l"/>
            <a:endParaRPr lang="zh-CN" altLang="en-US" b="0"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8</a:t>
            </a:fld>
            <a:endParaRPr lang="zh-CN" altLang="en-US"/>
          </a:p>
        </p:txBody>
      </p:sp>
    </p:spTree>
    <p:extLst>
      <p:ext uri="{BB962C8B-B14F-4D97-AF65-F5344CB8AC3E}">
        <p14:creationId xmlns:p14="http://schemas.microsoft.com/office/powerpoint/2010/main" val="186486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To address these challenges, we introduce GPipe, a flexible library that enables efficient training of large neural networks.</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9</a:t>
            </a:fld>
            <a:endParaRPr lang="zh-CN" altLang="en-US"/>
          </a:p>
        </p:txBody>
      </p:sp>
    </p:spTree>
    <p:extLst>
      <p:ext uri="{BB962C8B-B14F-4D97-AF65-F5344CB8AC3E}">
        <p14:creationId xmlns:p14="http://schemas.microsoft.com/office/powerpoint/2010/main" val="169708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39297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9304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17379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88235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01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250769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610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07947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27002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5724A8-22C4-4463-B4B1-32D848BA9ABB}" type="datetimeFigureOut">
              <a:rPr lang="zh-CN" altLang="en-US" smtClean="0"/>
              <a:t>2020/9/11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63614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5724A8-22C4-4463-B4B1-32D848BA9ABB}"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19452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5724A8-22C4-4463-B4B1-32D848BA9ABB}" type="datetimeFigureOut">
              <a:rPr lang="zh-CN" altLang="en-US" smtClean="0"/>
              <a:t>2020/9/11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E18D3B-93E1-4CD2-B6C0-8C943F565D2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7508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torchgpipe.readthedocs.io/en/stable/_images/pipeline-parallel.sv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7" name="Subtitle 2">
            <a:extLst>
              <a:ext uri="{FF2B5EF4-FFF2-40B4-BE49-F238E27FC236}">
                <a16:creationId xmlns:a16="http://schemas.microsoft.com/office/drawing/2014/main" id="{A04BC2AF-D9F6-4A01-8DF9-6A245E981408}"/>
              </a:ext>
            </a:extLst>
          </p:cNvPr>
          <p:cNvSpPr txBox="1">
            <a:spLocks/>
          </p:cNvSpPr>
          <p:nvPr/>
        </p:nvSpPr>
        <p:spPr>
          <a:xfrm>
            <a:off x="565711" y="3380622"/>
            <a:ext cx="1605941" cy="32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dirty="0" err="1"/>
              <a:t>NeurIPS</a:t>
            </a:r>
            <a:r>
              <a:rPr lang="en-US" sz="1600" dirty="0"/>
              <a:t>’ 2019</a:t>
            </a:r>
          </a:p>
        </p:txBody>
      </p:sp>
      <p:pic>
        <p:nvPicPr>
          <p:cNvPr id="9" name="图片 8">
            <a:extLst>
              <a:ext uri="{FF2B5EF4-FFF2-40B4-BE49-F238E27FC236}">
                <a16:creationId xmlns:a16="http://schemas.microsoft.com/office/drawing/2014/main" id="{7418042B-F150-4063-B56D-EB6D16BD181B}"/>
              </a:ext>
            </a:extLst>
          </p:cNvPr>
          <p:cNvPicPr>
            <a:picLocks noChangeAspect="1"/>
          </p:cNvPicPr>
          <p:nvPr/>
        </p:nvPicPr>
        <p:blipFill>
          <a:blip r:embed="rId3"/>
          <a:stretch>
            <a:fillRect/>
          </a:stretch>
        </p:blipFill>
        <p:spPr>
          <a:xfrm>
            <a:off x="1507545" y="249475"/>
            <a:ext cx="1605941" cy="1041847"/>
          </a:xfrm>
          <a:prstGeom prst="rect">
            <a:avLst/>
          </a:prstGeom>
        </p:spPr>
      </p:pic>
      <p:pic>
        <p:nvPicPr>
          <p:cNvPr id="11" name="图片 10">
            <a:extLst>
              <a:ext uri="{FF2B5EF4-FFF2-40B4-BE49-F238E27FC236}">
                <a16:creationId xmlns:a16="http://schemas.microsoft.com/office/drawing/2014/main" id="{34DB1C45-9110-45F9-A5EB-A09A9FA522F2}"/>
              </a:ext>
            </a:extLst>
          </p:cNvPr>
          <p:cNvPicPr>
            <a:picLocks noChangeAspect="1"/>
          </p:cNvPicPr>
          <p:nvPr/>
        </p:nvPicPr>
        <p:blipFill>
          <a:blip r:embed="rId4"/>
          <a:stretch>
            <a:fillRect/>
          </a:stretch>
        </p:blipFill>
        <p:spPr>
          <a:xfrm>
            <a:off x="465698" y="249475"/>
            <a:ext cx="1041847" cy="1041847"/>
          </a:xfrm>
          <a:prstGeom prst="rect">
            <a:avLst/>
          </a:prstGeom>
        </p:spPr>
      </p:pic>
      <p:sp>
        <p:nvSpPr>
          <p:cNvPr id="13" name="矩形 12">
            <a:extLst>
              <a:ext uri="{FF2B5EF4-FFF2-40B4-BE49-F238E27FC236}">
                <a16:creationId xmlns:a16="http://schemas.microsoft.com/office/drawing/2014/main" id="{42B4D0D3-AF5A-4102-81C8-FC7D0C75307B}"/>
              </a:ext>
            </a:extLst>
          </p:cNvPr>
          <p:cNvSpPr/>
          <p:nvPr/>
        </p:nvSpPr>
        <p:spPr>
          <a:xfrm>
            <a:off x="565711" y="2975225"/>
            <a:ext cx="4827650" cy="338554"/>
          </a:xfrm>
          <a:prstGeom prst="rect">
            <a:avLst/>
          </a:prstGeom>
        </p:spPr>
        <p:txBody>
          <a:bodyPr wrap="square">
            <a:spAutoFit/>
          </a:bodyPr>
          <a:lstStyle/>
          <a:p>
            <a:r>
              <a:rPr lang="en-US" altLang="zh-CN" sz="1600" dirty="0" err="1">
                <a:solidFill>
                  <a:schemeClr val="accent6">
                    <a:lumMod val="50000"/>
                  </a:schemeClr>
                </a:solidFill>
              </a:rPr>
              <a:t>Yanping</a:t>
            </a:r>
            <a:r>
              <a:rPr lang="en-US" altLang="zh-CN" sz="1600" dirty="0">
                <a:solidFill>
                  <a:schemeClr val="accent6">
                    <a:lumMod val="50000"/>
                  </a:schemeClr>
                </a:solidFill>
              </a:rPr>
              <a:t> Huang, </a:t>
            </a:r>
            <a:r>
              <a:rPr lang="en-US" altLang="zh-CN" sz="1600" dirty="0" err="1">
                <a:solidFill>
                  <a:schemeClr val="accent6">
                    <a:lumMod val="50000"/>
                  </a:schemeClr>
                </a:solidFill>
              </a:rPr>
              <a:t>Youlong</a:t>
            </a:r>
            <a:r>
              <a:rPr lang="en-US" altLang="zh-CN" sz="1600" dirty="0">
                <a:solidFill>
                  <a:schemeClr val="accent6">
                    <a:lumMod val="50000"/>
                  </a:schemeClr>
                </a:solidFill>
              </a:rPr>
              <a:t> Cheng, Ankur </a:t>
            </a:r>
            <a:r>
              <a:rPr lang="en-US" altLang="zh-CN" sz="1600" dirty="0" err="1">
                <a:solidFill>
                  <a:schemeClr val="accent6">
                    <a:lumMod val="50000"/>
                  </a:schemeClr>
                </a:solidFill>
              </a:rPr>
              <a:t>Bapna</a:t>
            </a:r>
            <a:endParaRPr lang="zh-CN" altLang="en-US" sz="1600" dirty="0"/>
          </a:p>
        </p:txBody>
      </p:sp>
      <p:sp>
        <p:nvSpPr>
          <p:cNvPr id="15" name="Subtitle 2">
            <a:extLst>
              <a:ext uri="{FF2B5EF4-FFF2-40B4-BE49-F238E27FC236}">
                <a16:creationId xmlns:a16="http://schemas.microsoft.com/office/drawing/2014/main" id="{8AFFB47E-C001-4942-8793-ADECD7752B24}"/>
              </a:ext>
            </a:extLst>
          </p:cNvPr>
          <p:cNvSpPr txBox="1">
            <a:spLocks/>
          </p:cNvSpPr>
          <p:nvPr/>
        </p:nvSpPr>
        <p:spPr>
          <a:xfrm>
            <a:off x="7734449" y="5089080"/>
            <a:ext cx="2953325" cy="907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Reporter: Mingcan Xiang</a:t>
            </a:r>
          </a:p>
          <a:p>
            <a:r>
              <a:rPr lang="en-US" sz="2000" i="1" dirty="0">
                <a:latin typeface="Times New Roman" panose="02020603050405020304" pitchFamily="18" charset="0"/>
                <a:cs typeface="Times New Roman" panose="02020603050405020304" pitchFamily="18" charset="0"/>
              </a:rPr>
              <a:t>Sem. 14, 2020</a:t>
            </a: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565711" y="1699674"/>
            <a:ext cx="10122063" cy="1168570"/>
          </a:xfrm>
        </p:spPr>
        <p:txBody>
          <a:bodyPr>
            <a:noAutofit/>
          </a:bodyPr>
          <a:lstStyle/>
          <a:p>
            <a:pPr algn="l"/>
            <a:r>
              <a:rPr lang="en-US" sz="4000" b="1" dirty="0" err="1">
                <a:solidFill>
                  <a:srgbClr val="FF0000"/>
                </a:solidFill>
              </a:rPr>
              <a:t>GPipe</a:t>
            </a:r>
            <a:r>
              <a:rPr lang="en-US" sz="4000" b="1" dirty="0">
                <a:solidFill>
                  <a:srgbClr val="FF0000"/>
                </a:solidFill>
              </a:rPr>
              <a:t>:</a:t>
            </a:r>
            <a:br>
              <a:rPr lang="en-US" sz="3600" dirty="0">
                <a:solidFill>
                  <a:srgbClr val="FF0000"/>
                </a:solidFill>
              </a:rPr>
            </a:br>
            <a:r>
              <a:rPr lang="en-US" sz="2800" i="1" dirty="0">
                <a:solidFill>
                  <a:srgbClr val="FF0000"/>
                </a:solidFill>
              </a:rPr>
              <a:t>Efficient Training of Giant Neural Networks using Pipeline Parallelism</a:t>
            </a:r>
            <a:endParaRPr lang="en-US" sz="3600" i="1" dirty="0">
              <a:solidFill>
                <a:srgbClr val="FF0000"/>
              </a:solidFill>
            </a:endParaRPr>
          </a:p>
        </p:txBody>
      </p:sp>
      <p:sp>
        <p:nvSpPr>
          <p:cNvPr id="18" name="Slide Number Placeholder 24">
            <a:extLst>
              <a:ext uri="{FF2B5EF4-FFF2-40B4-BE49-F238E27FC236}">
                <a16:creationId xmlns:a16="http://schemas.microsoft.com/office/drawing/2014/main" id="{45A5FE6D-D924-41DD-9D12-409AA2D2922C}"/>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a:t>
            </a:fld>
            <a:endParaRPr lang="en-US" dirty="0"/>
          </a:p>
        </p:txBody>
      </p:sp>
      <p:cxnSp>
        <p:nvCxnSpPr>
          <p:cNvPr id="21" name="直接连接符 20">
            <a:extLst>
              <a:ext uri="{FF2B5EF4-FFF2-40B4-BE49-F238E27FC236}">
                <a16:creationId xmlns:a16="http://schemas.microsoft.com/office/drawing/2014/main" id="{B262D745-98DA-4375-88FE-4F30E85DE73F}"/>
              </a:ext>
            </a:extLst>
          </p:cNvPr>
          <p:cNvCxnSpPr>
            <a:cxnSpLocks/>
          </p:cNvCxnSpPr>
          <p:nvPr/>
        </p:nvCxnSpPr>
        <p:spPr>
          <a:xfrm>
            <a:off x="630005" y="4364830"/>
            <a:ext cx="10278501" cy="0"/>
          </a:xfrm>
          <a:prstGeom prst="line">
            <a:avLst/>
          </a:prstGeom>
          <a:ln w="63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980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E719924-EDE7-424F-8B3F-99DAC2D9A331}"/>
              </a:ext>
            </a:extLst>
          </p:cNvPr>
          <p:cNvSpPr txBox="1"/>
          <p:nvPr/>
        </p:nvSpPr>
        <p:spPr>
          <a:xfrm>
            <a:off x="381001" y="1028142"/>
            <a:ext cx="11520488" cy="3016210"/>
          </a:xfrm>
          <a:prstGeom prst="rect">
            <a:avLst/>
          </a:prstGeom>
          <a:noFill/>
        </p:spPr>
        <p:txBody>
          <a:bodyPr wrap="square">
            <a:spAutoFit/>
          </a:bodyPr>
          <a:lstStyle/>
          <a:p>
            <a:r>
              <a:rPr lang="en-US" altLang="zh-CN" sz="2800" dirty="0"/>
              <a:t>Mini-batch</a:t>
            </a:r>
          </a:p>
          <a:p>
            <a:endParaRPr lang="en-US" altLang="zh-CN" dirty="0"/>
          </a:p>
          <a:p>
            <a:r>
              <a:rPr lang="en-US" altLang="zh-CN" dirty="0"/>
              <a:t>The optimization algorithm of deep learning is gradient descent.  There are two ways to update the parameters each time.</a:t>
            </a:r>
          </a:p>
          <a:p>
            <a:pPr marL="342900" indent="-342900">
              <a:buFont typeface="+mj-lt"/>
              <a:buAutoNum type="arabicPeriod"/>
            </a:pPr>
            <a:r>
              <a:rPr lang="en-US" altLang="zh-CN" dirty="0"/>
              <a:t>Batch gradient descent: read all the samples in the data set</a:t>
            </a:r>
          </a:p>
          <a:p>
            <a:pPr lvl="1"/>
            <a:r>
              <a:rPr lang="en-US" altLang="zh-CN" dirty="0"/>
              <a:t>	expensive overhead and low speed</a:t>
            </a:r>
          </a:p>
          <a:p>
            <a:pPr marL="342900" indent="-342900">
              <a:buFont typeface="+mj-lt"/>
              <a:buAutoNum type="arabicPeriod"/>
            </a:pPr>
            <a:r>
              <a:rPr lang="en-US" altLang="zh-CN" dirty="0"/>
              <a:t>stochastic gradient descent: Read a single sample in every training</a:t>
            </a:r>
          </a:p>
          <a:p>
            <a:r>
              <a:rPr lang="en-US" altLang="zh-CN" dirty="0"/>
              <a:t>		hard to converge</a:t>
            </a:r>
          </a:p>
          <a:p>
            <a:endParaRPr lang="en-US" altLang="zh-CN" dirty="0"/>
          </a:p>
          <a:p>
            <a:r>
              <a:rPr lang="en-US" altLang="zh-CN" dirty="0"/>
              <a:t>Therefore, people adopt a new method called </a:t>
            </a:r>
            <a:r>
              <a:rPr lang="en-US" altLang="zh-CN" b="1" dirty="0"/>
              <a:t>mini-batch.</a:t>
            </a:r>
            <a:r>
              <a:rPr lang="en-US" altLang="zh-CN" dirty="0"/>
              <a:t> This method divides the whole dataset into several batches, and updates the parameters according to batches. </a:t>
            </a:r>
          </a:p>
        </p:txBody>
      </p:sp>
      <p:sp>
        <p:nvSpPr>
          <p:cNvPr id="8" name="文本框 7">
            <a:extLst>
              <a:ext uri="{FF2B5EF4-FFF2-40B4-BE49-F238E27FC236}">
                <a16:creationId xmlns:a16="http://schemas.microsoft.com/office/drawing/2014/main" id="{0A066FE8-B13B-472F-A322-B17892476319}"/>
              </a:ext>
            </a:extLst>
          </p:cNvPr>
          <p:cNvSpPr txBox="1"/>
          <p:nvPr/>
        </p:nvSpPr>
        <p:spPr>
          <a:xfrm>
            <a:off x="380999" y="4339764"/>
            <a:ext cx="10913269" cy="1446550"/>
          </a:xfrm>
          <a:prstGeom prst="rect">
            <a:avLst/>
          </a:prstGeom>
          <a:noFill/>
        </p:spPr>
        <p:txBody>
          <a:bodyPr wrap="square">
            <a:spAutoFit/>
          </a:bodyPr>
          <a:lstStyle/>
          <a:p>
            <a:r>
              <a:rPr lang="en-US" altLang="zh-CN" sz="2800" dirty="0"/>
              <a:t>Micro-batc</a:t>
            </a:r>
            <a:r>
              <a:rPr lang="en-US" altLang="zh-CN" sz="2400" dirty="0"/>
              <a:t>h</a:t>
            </a:r>
          </a:p>
          <a:p>
            <a:endParaRPr lang="en-US" altLang="zh-CN" sz="2400" dirty="0"/>
          </a:p>
          <a:p>
            <a:r>
              <a:rPr lang="en-US" altLang="zh-CN" dirty="0"/>
              <a:t>To reduce bubble time, the author splits a mini-batch into multiple micro-batches to make the devices work as parallel as possible. bubble overhead will be negligible when (number of micro-batches) &gt; 4 X partitions.</a:t>
            </a:r>
            <a:endParaRPr lang="zh-CN" altLang="en-US" dirty="0"/>
          </a:p>
        </p:txBody>
      </p:sp>
    </p:spTree>
    <p:extLst>
      <p:ext uri="{BB962C8B-B14F-4D97-AF65-F5344CB8AC3E}">
        <p14:creationId xmlns:p14="http://schemas.microsoft.com/office/powerpoint/2010/main" val="240025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E719924-EDE7-424F-8B3F-99DAC2D9A331}"/>
              </a:ext>
            </a:extLst>
          </p:cNvPr>
          <p:cNvSpPr txBox="1"/>
          <p:nvPr/>
        </p:nvSpPr>
        <p:spPr>
          <a:xfrm>
            <a:off x="381000" y="1028142"/>
            <a:ext cx="11803261" cy="369332"/>
          </a:xfrm>
          <a:prstGeom prst="rect">
            <a:avLst/>
          </a:prstGeom>
          <a:noFill/>
        </p:spPr>
        <p:txBody>
          <a:bodyPr wrap="square">
            <a:spAutoFit/>
          </a:bodyPr>
          <a:lstStyle/>
          <a:p>
            <a:r>
              <a:rPr lang="zh-CN" altLang="en-US" dirty="0"/>
              <a:t>To address these challenges, we introduce GPipe, a flexible library that enables efficient training of large neural networks.</a:t>
            </a:r>
          </a:p>
        </p:txBody>
      </p:sp>
    </p:spTree>
    <p:extLst>
      <p:ext uri="{BB962C8B-B14F-4D97-AF65-F5344CB8AC3E}">
        <p14:creationId xmlns:p14="http://schemas.microsoft.com/office/powerpoint/2010/main" val="203515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sz="4000" dirty="0">
                <a:solidFill>
                  <a:schemeClr val="tx1"/>
                </a:solidFill>
                <a:latin typeface="Arail Black"/>
              </a:rPr>
              <a:t>Batch</a:t>
            </a:r>
            <a:endParaRPr lang="en-US" sz="3200"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0975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Chunk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7605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Chunk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5112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Chunk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3585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Chunk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1317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Balance by time</a:t>
            </a:r>
            <a:endParaRPr lang="zh-CN" altLang="en-US" dirty="0"/>
          </a:p>
        </p:txBody>
      </p:sp>
    </p:spTree>
    <p:extLst>
      <p:ext uri="{BB962C8B-B14F-4D97-AF65-F5344CB8AC3E}">
        <p14:creationId xmlns:p14="http://schemas.microsoft.com/office/powerpoint/2010/main" val="142131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Balance by size</a:t>
            </a:r>
            <a:endParaRPr lang="zh-CN" altLang="en-US" dirty="0"/>
          </a:p>
        </p:txBody>
      </p:sp>
    </p:spTree>
    <p:extLst>
      <p:ext uri="{BB962C8B-B14F-4D97-AF65-F5344CB8AC3E}">
        <p14:creationId xmlns:p14="http://schemas.microsoft.com/office/powerpoint/2010/main" val="3436959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Performance Overhead Breakdown</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Balance by size</a:t>
            </a:r>
            <a:endParaRPr lang="zh-CN" altLang="en-US" dirty="0"/>
          </a:p>
        </p:txBody>
      </p:sp>
    </p:spTree>
    <p:extLst>
      <p:ext uri="{BB962C8B-B14F-4D97-AF65-F5344CB8AC3E}">
        <p14:creationId xmlns:p14="http://schemas.microsoft.com/office/powerpoint/2010/main" val="306993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DNN is everywhere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EAAFB16B-3559-4C6F-B9DF-E6C8BBA62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674" y="915223"/>
            <a:ext cx="4893469" cy="2750344"/>
          </a:xfrm>
          <a:prstGeom prst="rect">
            <a:avLst/>
          </a:prstGeom>
        </p:spPr>
      </p:pic>
      <p:pic>
        <p:nvPicPr>
          <p:cNvPr id="8" name="图片 7">
            <a:extLst>
              <a:ext uri="{FF2B5EF4-FFF2-40B4-BE49-F238E27FC236}">
                <a16:creationId xmlns:a16="http://schemas.microsoft.com/office/drawing/2014/main" id="{1DEB5AC0-9D02-46DA-A31E-D727F104D37C}"/>
              </a:ext>
            </a:extLst>
          </p:cNvPr>
          <p:cNvPicPr>
            <a:picLocks noChangeAspect="1"/>
          </p:cNvPicPr>
          <p:nvPr/>
        </p:nvPicPr>
        <p:blipFill>
          <a:blip r:embed="rId4"/>
          <a:stretch>
            <a:fillRect/>
          </a:stretch>
        </p:blipFill>
        <p:spPr>
          <a:xfrm>
            <a:off x="595313" y="4111917"/>
            <a:ext cx="8149830" cy="2008649"/>
          </a:xfrm>
          <a:prstGeom prst="rect">
            <a:avLst/>
          </a:prstGeom>
        </p:spPr>
      </p:pic>
      <p:pic>
        <p:nvPicPr>
          <p:cNvPr id="9" name="Picture 6" descr="http://bryanrussell.org/projects/recognitionBySceneAlignment/banner.jpg">
            <a:extLst>
              <a:ext uri="{FF2B5EF4-FFF2-40B4-BE49-F238E27FC236}">
                <a16:creationId xmlns:a16="http://schemas.microsoft.com/office/drawing/2014/main" id="{494103BA-2A92-4FAE-A931-431620AC633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162" r="23860" b="48829"/>
          <a:stretch/>
        </p:blipFill>
        <p:spPr bwMode="auto">
          <a:xfrm>
            <a:off x="793442" y="1174860"/>
            <a:ext cx="2321233" cy="18188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1">
            <a:extLst>
              <a:ext uri="{FF2B5EF4-FFF2-40B4-BE49-F238E27FC236}">
                <a16:creationId xmlns:a16="http://schemas.microsoft.com/office/drawing/2014/main" id="{D865E04C-025D-4393-AE32-B42FC8F0F266}"/>
              </a:ext>
            </a:extLst>
          </p:cNvPr>
          <p:cNvSpPr txBox="1"/>
          <p:nvPr/>
        </p:nvSpPr>
        <p:spPr>
          <a:xfrm>
            <a:off x="712286" y="3070682"/>
            <a:ext cx="2402389" cy="369332"/>
          </a:xfrm>
          <a:prstGeom prst="rect">
            <a:avLst/>
          </a:prstGeom>
          <a:noFill/>
        </p:spPr>
        <p:txBody>
          <a:bodyPr wrap="none" rtlCol="0">
            <a:spAutoFit/>
          </a:bodyPr>
          <a:lstStyle/>
          <a:p>
            <a:pPr lvl="0">
              <a:defRPr/>
            </a:pPr>
            <a:r>
              <a:rPr lang="en-US" dirty="0">
                <a:solidFill>
                  <a:srgbClr val="00B0F0"/>
                </a:solidFill>
              </a:rPr>
              <a:t>Image Object Detection</a:t>
            </a:r>
          </a:p>
        </p:txBody>
      </p:sp>
      <p:sp>
        <p:nvSpPr>
          <p:cNvPr id="13" name="TextBox 31">
            <a:extLst>
              <a:ext uri="{FF2B5EF4-FFF2-40B4-BE49-F238E27FC236}">
                <a16:creationId xmlns:a16="http://schemas.microsoft.com/office/drawing/2014/main" id="{EBAFE707-99FC-402F-9208-5B63ACBC0B0A}"/>
              </a:ext>
            </a:extLst>
          </p:cNvPr>
          <p:cNvSpPr txBox="1"/>
          <p:nvPr/>
        </p:nvSpPr>
        <p:spPr>
          <a:xfrm>
            <a:off x="8833987" y="2081513"/>
            <a:ext cx="2039404" cy="892552"/>
          </a:xfrm>
          <a:prstGeom prst="rect">
            <a:avLst/>
          </a:prstGeom>
          <a:noFill/>
        </p:spPr>
        <p:txBody>
          <a:bodyPr wrap="none" rtlCol="0">
            <a:spAutoFit/>
          </a:bodyPr>
          <a:lstStyle/>
          <a:p>
            <a:pPr lvl="0">
              <a:defRPr/>
            </a:pPr>
            <a:r>
              <a:rPr lang="en-US" dirty="0">
                <a:solidFill>
                  <a:srgbClr val="00B0F0"/>
                </a:solidFill>
              </a:rPr>
              <a:t>Image Classification</a:t>
            </a:r>
          </a:p>
          <a:p>
            <a:pPr lvl="0">
              <a:defRPr/>
            </a:pPr>
            <a:endParaRPr lang="en-US" dirty="0">
              <a:solidFill>
                <a:srgbClr val="00B0F0"/>
              </a:solidFill>
            </a:endParaRPr>
          </a:p>
          <a:p>
            <a:pPr lvl="0">
              <a:defRPr/>
            </a:pPr>
            <a:r>
              <a:rPr lang="en-US" sz="1600" dirty="0"/>
              <a:t>Accurate on ImageNet</a:t>
            </a:r>
          </a:p>
        </p:txBody>
      </p:sp>
      <p:sp>
        <p:nvSpPr>
          <p:cNvPr id="15" name="TextBox 31">
            <a:extLst>
              <a:ext uri="{FF2B5EF4-FFF2-40B4-BE49-F238E27FC236}">
                <a16:creationId xmlns:a16="http://schemas.microsoft.com/office/drawing/2014/main" id="{9F2EDBB7-B168-4B5A-8802-7D548F3575D7}"/>
              </a:ext>
            </a:extLst>
          </p:cNvPr>
          <p:cNvSpPr txBox="1"/>
          <p:nvPr/>
        </p:nvSpPr>
        <p:spPr>
          <a:xfrm>
            <a:off x="8833987" y="4549018"/>
            <a:ext cx="2873222" cy="369332"/>
          </a:xfrm>
          <a:prstGeom prst="rect">
            <a:avLst/>
          </a:prstGeom>
          <a:noFill/>
        </p:spPr>
        <p:txBody>
          <a:bodyPr wrap="none" rtlCol="0">
            <a:spAutoFit/>
          </a:bodyPr>
          <a:lstStyle/>
          <a:p>
            <a:pPr lvl="0">
              <a:defRPr/>
            </a:pPr>
            <a:r>
              <a:rPr lang="en-US" dirty="0">
                <a:solidFill>
                  <a:srgbClr val="00B0F0"/>
                </a:solidFill>
              </a:rPr>
              <a:t>Natural Language Processing</a:t>
            </a:r>
          </a:p>
        </p:txBody>
      </p:sp>
      <p:sp>
        <p:nvSpPr>
          <p:cNvPr id="18" name="文本框 17">
            <a:extLst>
              <a:ext uri="{FF2B5EF4-FFF2-40B4-BE49-F238E27FC236}">
                <a16:creationId xmlns:a16="http://schemas.microsoft.com/office/drawing/2014/main" id="{ABC5121A-3385-410C-BC43-1C723AAB2C73}"/>
              </a:ext>
            </a:extLst>
          </p:cNvPr>
          <p:cNvSpPr txBox="1"/>
          <p:nvPr/>
        </p:nvSpPr>
        <p:spPr>
          <a:xfrm>
            <a:off x="7002230" y="3278536"/>
            <a:ext cx="4500562" cy="646331"/>
          </a:xfrm>
          <a:prstGeom prst="rect">
            <a:avLst/>
          </a:prstGeom>
          <a:noFill/>
        </p:spPr>
        <p:txBody>
          <a:bodyPr wrap="square" rtlCol="0">
            <a:spAutoFit/>
          </a:bodyPr>
          <a:lstStyle/>
          <a:p>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model always outperform their </a:t>
            </a:r>
            <a:r>
              <a:rPr lang="en-US" altLang="zh-CN" b="1" dirty="0">
                <a:solidFill>
                  <a:srgbClr val="FF0000"/>
                </a:solidFill>
              </a:rPr>
              <a:t>simple</a:t>
            </a:r>
            <a:r>
              <a:rPr lang="en-US" altLang="zh-CN" dirty="0"/>
              <a:t> and </a:t>
            </a:r>
            <a:r>
              <a:rPr lang="en-US" altLang="zh-CN" b="1" dirty="0">
                <a:solidFill>
                  <a:srgbClr val="FF0000"/>
                </a:solidFill>
              </a:rPr>
              <a:t>shallow</a:t>
            </a:r>
            <a:r>
              <a:rPr lang="en-US" altLang="zh-CN" dirty="0"/>
              <a:t> counterparts!</a:t>
            </a:r>
            <a:endParaRPr lang="zh-CN" altLang="en-US" dirty="0"/>
          </a:p>
        </p:txBody>
      </p:sp>
    </p:spTree>
    <p:extLst>
      <p:ext uri="{BB962C8B-B14F-4D97-AF65-F5344CB8AC3E}">
        <p14:creationId xmlns:p14="http://schemas.microsoft.com/office/powerpoint/2010/main" val="11633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Benchmark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Balance by size</a:t>
            </a:r>
            <a:endParaRPr lang="zh-CN" altLang="en-US" dirty="0"/>
          </a:p>
        </p:txBody>
      </p:sp>
    </p:spTree>
    <p:extLst>
      <p:ext uri="{BB962C8B-B14F-4D97-AF65-F5344CB8AC3E}">
        <p14:creationId xmlns:p14="http://schemas.microsoft.com/office/powerpoint/2010/main" val="255076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Communication overhead</a:t>
            </a:r>
            <a:endParaRPr lang="en-US" sz="3200" b="1"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1754326"/>
          </a:xfrm>
          <a:prstGeom prst="rect">
            <a:avLst/>
          </a:prstGeom>
          <a:noFill/>
        </p:spPr>
        <p:txBody>
          <a:bodyPr wrap="square" rtlCol="0">
            <a:spAutoFit/>
          </a:bodyPr>
          <a:lstStyle/>
          <a:p>
            <a:r>
              <a:rPr lang="en-US" altLang="zh-CN" dirty="0"/>
              <a:t>Re-computation or Discard</a:t>
            </a:r>
          </a:p>
          <a:p>
            <a:r>
              <a:rPr lang="en-US" altLang="zh-CN" dirty="0"/>
              <a:t>Forward and backward </a:t>
            </a:r>
          </a:p>
          <a:p>
            <a:endParaRPr lang="en-US" altLang="zh-CN" dirty="0"/>
          </a:p>
          <a:p>
            <a:endParaRPr lang="en-US" altLang="zh-CN" dirty="0"/>
          </a:p>
          <a:p>
            <a:r>
              <a:rPr lang="en-US" altLang="zh-CN" dirty="0"/>
              <a:t>Check point</a:t>
            </a:r>
          </a:p>
          <a:p>
            <a:endParaRPr lang="zh-CN" altLang="en-US" dirty="0"/>
          </a:p>
        </p:txBody>
      </p:sp>
    </p:spTree>
    <p:extLst>
      <p:ext uri="{BB962C8B-B14F-4D97-AF65-F5344CB8AC3E}">
        <p14:creationId xmlns:p14="http://schemas.microsoft.com/office/powerpoint/2010/main" val="231261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Trade-off between </a:t>
            </a:r>
            <a:r>
              <a:rPr lang="en-US" altLang="zh-CN" sz="4000" b="1" dirty="0">
                <a:solidFill>
                  <a:schemeClr val="tx1"/>
                </a:solidFill>
                <a:latin typeface="Arail Black"/>
              </a:rPr>
              <a:t>efficiency</a:t>
            </a:r>
            <a:r>
              <a:rPr lang="en-US" altLang="zh-CN" sz="4000" dirty="0">
                <a:solidFill>
                  <a:schemeClr val="tx1"/>
                </a:solidFill>
                <a:latin typeface="Arail Black"/>
              </a:rPr>
              <a:t> and </a:t>
            </a:r>
            <a:r>
              <a:rPr lang="en-US" altLang="zh-CN" sz="4000" b="1" dirty="0">
                <a:solidFill>
                  <a:schemeClr val="tx1"/>
                </a:solidFill>
                <a:latin typeface="Arail Black"/>
              </a:rPr>
              <a:t>capacity</a:t>
            </a:r>
            <a:endParaRPr lang="en-US" sz="3200" b="1"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1754326"/>
          </a:xfrm>
          <a:prstGeom prst="rect">
            <a:avLst/>
          </a:prstGeom>
          <a:noFill/>
        </p:spPr>
        <p:txBody>
          <a:bodyPr wrap="square" rtlCol="0">
            <a:spAutoFit/>
          </a:bodyPr>
          <a:lstStyle/>
          <a:p>
            <a:r>
              <a:rPr lang="en-US" altLang="zh-CN" dirty="0"/>
              <a:t>Re-computation or Discard</a:t>
            </a:r>
          </a:p>
          <a:p>
            <a:r>
              <a:rPr lang="en-US" altLang="zh-CN" dirty="0"/>
              <a:t>Forward and backward </a:t>
            </a:r>
          </a:p>
          <a:p>
            <a:endParaRPr lang="en-US" altLang="zh-CN" dirty="0"/>
          </a:p>
          <a:p>
            <a:endParaRPr lang="en-US" altLang="zh-CN" dirty="0"/>
          </a:p>
          <a:p>
            <a:r>
              <a:rPr lang="en-US" altLang="zh-CN" dirty="0"/>
              <a:t>Check point</a:t>
            </a:r>
          </a:p>
          <a:p>
            <a:endParaRPr lang="zh-CN" altLang="en-US" dirty="0"/>
          </a:p>
        </p:txBody>
      </p:sp>
    </p:spTree>
    <p:extLst>
      <p:ext uri="{BB962C8B-B14F-4D97-AF65-F5344CB8AC3E}">
        <p14:creationId xmlns:p14="http://schemas.microsoft.com/office/powerpoint/2010/main" val="3123359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Related work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	</a:t>
            </a:r>
            <a:endParaRPr lang="zh-CN" altLang="en-US" dirty="0"/>
          </a:p>
        </p:txBody>
      </p:sp>
      <p:sp>
        <p:nvSpPr>
          <p:cNvPr id="7" name="Subtitle 2">
            <a:extLst>
              <a:ext uri="{FF2B5EF4-FFF2-40B4-BE49-F238E27FC236}">
                <a16:creationId xmlns:a16="http://schemas.microsoft.com/office/drawing/2014/main" id="{AF82706A-5933-4EE7-9032-B27FF0E13CD0}"/>
              </a:ext>
            </a:extLst>
          </p:cNvPr>
          <p:cNvSpPr txBox="1">
            <a:spLocks/>
          </p:cNvSpPr>
          <p:nvPr/>
        </p:nvSpPr>
        <p:spPr>
          <a:xfrm>
            <a:off x="565711" y="3380622"/>
            <a:ext cx="1605941" cy="32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dirty="0" err="1"/>
              <a:t>NeurIPS</a:t>
            </a:r>
            <a:r>
              <a:rPr lang="en-US" sz="1600" dirty="0"/>
              <a:t>’ 2019</a:t>
            </a:r>
          </a:p>
        </p:txBody>
      </p:sp>
      <p:sp>
        <p:nvSpPr>
          <p:cNvPr id="8" name="矩形 7">
            <a:extLst>
              <a:ext uri="{FF2B5EF4-FFF2-40B4-BE49-F238E27FC236}">
                <a16:creationId xmlns:a16="http://schemas.microsoft.com/office/drawing/2014/main" id="{BD251EBB-0C8A-4887-B4D4-ED97A560FB47}"/>
              </a:ext>
            </a:extLst>
          </p:cNvPr>
          <p:cNvSpPr/>
          <p:nvPr/>
        </p:nvSpPr>
        <p:spPr>
          <a:xfrm>
            <a:off x="565711" y="2975225"/>
            <a:ext cx="4827650" cy="338554"/>
          </a:xfrm>
          <a:prstGeom prst="rect">
            <a:avLst/>
          </a:prstGeom>
        </p:spPr>
        <p:txBody>
          <a:bodyPr wrap="square">
            <a:spAutoFit/>
          </a:bodyPr>
          <a:lstStyle/>
          <a:p>
            <a:r>
              <a:rPr lang="en-US" altLang="zh-CN" sz="1600" dirty="0" err="1">
                <a:solidFill>
                  <a:schemeClr val="accent6">
                    <a:lumMod val="50000"/>
                  </a:schemeClr>
                </a:solidFill>
              </a:rPr>
              <a:t>Yanping</a:t>
            </a:r>
            <a:r>
              <a:rPr lang="en-US" altLang="zh-CN" sz="1600" dirty="0">
                <a:solidFill>
                  <a:schemeClr val="accent6">
                    <a:lumMod val="50000"/>
                  </a:schemeClr>
                </a:solidFill>
              </a:rPr>
              <a:t> Huang, </a:t>
            </a:r>
            <a:r>
              <a:rPr lang="en-US" altLang="zh-CN" sz="1600" dirty="0" err="1">
                <a:solidFill>
                  <a:schemeClr val="accent6">
                    <a:lumMod val="50000"/>
                  </a:schemeClr>
                </a:solidFill>
              </a:rPr>
              <a:t>Youlong</a:t>
            </a:r>
            <a:r>
              <a:rPr lang="en-US" altLang="zh-CN" sz="1600" dirty="0">
                <a:solidFill>
                  <a:schemeClr val="accent6">
                    <a:lumMod val="50000"/>
                  </a:schemeClr>
                </a:solidFill>
              </a:rPr>
              <a:t> Cheng, Ankur </a:t>
            </a:r>
            <a:r>
              <a:rPr lang="en-US" altLang="zh-CN" sz="1600" dirty="0" err="1">
                <a:solidFill>
                  <a:schemeClr val="accent6">
                    <a:lumMod val="50000"/>
                  </a:schemeClr>
                </a:solidFill>
              </a:rPr>
              <a:t>Bapna</a:t>
            </a:r>
            <a:endParaRPr lang="zh-CN" altLang="en-US" sz="1600" dirty="0"/>
          </a:p>
        </p:txBody>
      </p:sp>
      <p:sp>
        <p:nvSpPr>
          <p:cNvPr id="9" name="Title 1">
            <a:extLst>
              <a:ext uri="{FF2B5EF4-FFF2-40B4-BE49-F238E27FC236}">
                <a16:creationId xmlns:a16="http://schemas.microsoft.com/office/drawing/2014/main" id="{F2D095E9-B434-4B0F-8807-E3942FAA3BB6}"/>
              </a:ext>
            </a:extLst>
          </p:cNvPr>
          <p:cNvSpPr txBox="1">
            <a:spLocks/>
          </p:cNvSpPr>
          <p:nvPr/>
        </p:nvSpPr>
        <p:spPr>
          <a:xfrm>
            <a:off x="565711" y="1699674"/>
            <a:ext cx="10122063" cy="116857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000" b="1" dirty="0" err="1">
                <a:solidFill>
                  <a:srgbClr val="FF0000"/>
                </a:solidFill>
              </a:rPr>
              <a:t>PipeDream</a:t>
            </a:r>
            <a:r>
              <a:rPr lang="en-US" sz="4000" b="1" dirty="0">
                <a:solidFill>
                  <a:srgbClr val="FF0000"/>
                </a:solidFill>
              </a:rPr>
              <a:t>:</a:t>
            </a:r>
            <a:br>
              <a:rPr lang="en-US" sz="3600" dirty="0">
                <a:solidFill>
                  <a:srgbClr val="FF0000"/>
                </a:solidFill>
              </a:rPr>
            </a:br>
            <a:r>
              <a:rPr lang="en-US" sz="2800" i="1" dirty="0">
                <a:solidFill>
                  <a:srgbClr val="FF0000"/>
                </a:solidFill>
              </a:rPr>
              <a:t>Efficient Training of Giant Neural Networks using Pipeline Parallelism</a:t>
            </a:r>
            <a:endParaRPr lang="en-US" sz="3600" i="1" dirty="0">
              <a:solidFill>
                <a:srgbClr val="FF0000"/>
              </a:solidFill>
            </a:endParaRPr>
          </a:p>
        </p:txBody>
      </p:sp>
      <p:cxnSp>
        <p:nvCxnSpPr>
          <p:cNvPr id="10" name="直接连接符 9">
            <a:extLst>
              <a:ext uri="{FF2B5EF4-FFF2-40B4-BE49-F238E27FC236}">
                <a16:creationId xmlns:a16="http://schemas.microsoft.com/office/drawing/2014/main" id="{026D311A-FE26-4AEB-A5D2-54B787641CED}"/>
              </a:ext>
            </a:extLst>
          </p:cNvPr>
          <p:cNvCxnSpPr>
            <a:cxnSpLocks/>
          </p:cNvCxnSpPr>
          <p:nvPr/>
        </p:nvCxnSpPr>
        <p:spPr>
          <a:xfrm>
            <a:off x="630005" y="4364830"/>
            <a:ext cx="10278501" cy="0"/>
          </a:xfrm>
          <a:prstGeom prst="line">
            <a:avLst/>
          </a:prstGeom>
          <a:ln w="63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8787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Ba</a:t>
            </a:r>
            <a:endParaRPr lang="zh-CN" altLang="en-US" dirty="0"/>
          </a:p>
        </p:txBody>
      </p:sp>
    </p:spTree>
    <p:extLst>
      <p:ext uri="{BB962C8B-B14F-4D97-AF65-F5344CB8AC3E}">
        <p14:creationId xmlns:p14="http://schemas.microsoft.com/office/powerpoint/2010/main" val="246904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b="1" dirty="0">
                <a:solidFill>
                  <a:schemeClr val="tx1"/>
                </a:solidFill>
                <a:latin typeface="Arail Black"/>
              </a:rPr>
              <a:t>Summary</a:t>
            </a:r>
            <a:endParaRPr lang="en-US" sz="3200" b="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Ba</a:t>
            </a:r>
            <a:endParaRPr lang="zh-CN" altLang="en-US" dirty="0"/>
          </a:p>
        </p:txBody>
      </p:sp>
    </p:spTree>
    <p:extLst>
      <p:ext uri="{BB962C8B-B14F-4D97-AF65-F5344CB8AC3E}">
        <p14:creationId xmlns:p14="http://schemas.microsoft.com/office/powerpoint/2010/main" val="367151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sz="4400" dirty="0">
                <a:solidFill>
                  <a:schemeClr val="tx1"/>
                </a:solidFill>
              </a:rPr>
              <a:t>DNN </a:t>
            </a:r>
            <a:r>
              <a:rPr lang="en-US" altLang="zh-CN" sz="4400" dirty="0">
                <a:solidFill>
                  <a:schemeClr val="tx1"/>
                </a:solidFill>
              </a:rPr>
              <a:t>is everywhere</a:t>
            </a:r>
            <a:endParaRPr lang="en-US" sz="4000" i="1" dirty="0">
              <a:solidFill>
                <a:schemeClr val="tx1"/>
              </a:solidFill>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8166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DNN is everywhere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ABC5121A-3385-410C-BC43-1C723AAB2C73}"/>
              </a:ext>
            </a:extLst>
          </p:cNvPr>
          <p:cNvSpPr txBox="1"/>
          <p:nvPr/>
        </p:nvSpPr>
        <p:spPr>
          <a:xfrm>
            <a:off x="381000" y="1149698"/>
            <a:ext cx="10306050" cy="369332"/>
          </a:xfrm>
          <a:prstGeom prst="rect">
            <a:avLst/>
          </a:prstGeom>
          <a:noFill/>
        </p:spPr>
        <p:txBody>
          <a:bodyPr wrap="square" rtlCol="0">
            <a:spAutoFit/>
          </a:bodyPr>
          <a:lstStyle/>
          <a:p>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model always outperform their </a:t>
            </a:r>
            <a:r>
              <a:rPr lang="en-US" altLang="zh-CN" b="1" dirty="0">
                <a:solidFill>
                  <a:srgbClr val="FF0000"/>
                </a:solidFill>
              </a:rPr>
              <a:t>simple</a:t>
            </a:r>
            <a:r>
              <a:rPr lang="en-US" altLang="zh-CN" dirty="0"/>
              <a:t> and </a:t>
            </a:r>
            <a:r>
              <a:rPr lang="en-US" altLang="zh-CN" b="1" dirty="0">
                <a:solidFill>
                  <a:srgbClr val="FF0000"/>
                </a:solidFill>
              </a:rPr>
              <a:t>shallow</a:t>
            </a:r>
            <a:r>
              <a:rPr lang="en-US" altLang="zh-CN" dirty="0"/>
              <a:t> counterparts!</a:t>
            </a:r>
            <a:endParaRPr lang="zh-CN" altLang="en-US" dirty="0"/>
          </a:p>
        </p:txBody>
      </p:sp>
      <p:pic>
        <p:nvPicPr>
          <p:cNvPr id="2" name="图片 1">
            <a:extLst>
              <a:ext uri="{FF2B5EF4-FFF2-40B4-BE49-F238E27FC236}">
                <a16:creationId xmlns:a16="http://schemas.microsoft.com/office/drawing/2014/main" id="{B2F521E2-30FE-4A7E-B020-B1C317DE0207}"/>
              </a:ext>
            </a:extLst>
          </p:cNvPr>
          <p:cNvPicPr>
            <a:picLocks noChangeAspect="1"/>
          </p:cNvPicPr>
          <p:nvPr/>
        </p:nvPicPr>
        <p:blipFill rotWithShape="1">
          <a:blip r:embed="rId3"/>
          <a:srcRect r="47392" b="210"/>
          <a:stretch/>
        </p:blipFill>
        <p:spPr>
          <a:xfrm>
            <a:off x="1095005" y="1832372"/>
            <a:ext cx="4715245" cy="3393282"/>
          </a:xfrm>
          <a:prstGeom prst="rect">
            <a:avLst/>
          </a:prstGeom>
        </p:spPr>
      </p:pic>
      <p:sp>
        <p:nvSpPr>
          <p:cNvPr id="17" name="文本框 16">
            <a:extLst>
              <a:ext uri="{FF2B5EF4-FFF2-40B4-BE49-F238E27FC236}">
                <a16:creationId xmlns:a16="http://schemas.microsoft.com/office/drawing/2014/main" id="{4323833F-B9AF-487E-9EFF-FD238DB92594}"/>
              </a:ext>
            </a:extLst>
          </p:cNvPr>
          <p:cNvSpPr txBox="1"/>
          <p:nvPr/>
        </p:nvSpPr>
        <p:spPr>
          <a:xfrm>
            <a:off x="5901929" y="2472794"/>
            <a:ext cx="5792390" cy="1754326"/>
          </a:xfrm>
          <a:prstGeom prst="rect">
            <a:avLst/>
          </a:prstGeom>
          <a:noFill/>
        </p:spPr>
        <p:txBody>
          <a:bodyPr wrap="square">
            <a:spAutoFit/>
          </a:bodyPr>
          <a:lstStyle/>
          <a:p>
            <a:r>
              <a:rPr lang="zh-CN" altLang="en-US" dirty="0"/>
              <a:t>Figure 1 </a:t>
            </a:r>
            <a:r>
              <a:rPr lang="en-US" altLang="zh-CN" dirty="0"/>
              <a:t>shows</a:t>
            </a:r>
            <a:r>
              <a:rPr lang="zh-CN" altLang="en-US" dirty="0"/>
              <a:t> </a:t>
            </a:r>
            <a:r>
              <a:rPr lang="en-US" altLang="zh-CN" dirty="0"/>
              <a:t>s</a:t>
            </a:r>
            <a:r>
              <a:rPr lang="zh-CN" altLang="en-US" dirty="0"/>
              <a:t>trong correlation between top-1 </a:t>
            </a:r>
            <a:r>
              <a:rPr lang="zh-CN" altLang="en-US" b="1" dirty="0"/>
              <a:t>accuracy</a:t>
            </a:r>
            <a:r>
              <a:rPr lang="zh-CN" altLang="en-US" dirty="0"/>
              <a:t> on ImageNet 2012 validation dataset and </a:t>
            </a:r>
            <a:r>
              <a:rPr lang="zh-CN" altLang="en-US" b="1" dirty="0"/>
              <a:t>model size </a:t>
            </a:r>
            <a:r>
              <a:rPr lang="zh-CN" altLang="en-US" dirty="0"/>
              <a:t>for representative state-of-the-art image classification models in recent years. There has been a 36 </a:t>
            </a:r>
            <a:r>
              <a:rPr lang="en-US" altLang="zh-CN" dirty="0"/>
              <a:t>x</a:t>
            </a:r>
            <a:r>
              <a:rPr lang="zh-CN" altLang="en-US" dirty="0"/>
              <a:t> increase in the model capacity. Red dot depicts 84</a:t>
            </a:r>
            <a:r>
              <a:rPr lang="en-US" altLang="zh-CN" dirty="0"/>
              <a:t>.</a:t>
            </a:r>
            <a:r>
              <a:rPr lang="zh-CN" altLang="en-US" dirty="0"/>
              <a:t>4% top-1 accuracy for the 550M parameter AmoebaNet model.</a:t>
            </a:r>
          </a:p>
        </p:txBody>
      </p:sp>
    </p:spTree>
    <p:extLst>
      <p:ext uri="{BB962C8B-B14F-4D97-AF65-F5344CB8AC3E}">
        <p14:creationId xmlns:p14="http://schemas.microsoft.com/office/powerpoint/2010/main" val="269007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Existing problem </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EC160E98-C9D7-46C6-855C-606E6AD366E2}"/>
              </a:ext>
            </a:extLst>
          </p:cNvPr>
          <p:cNvSpPr txBox="1"/>
          <p:nvPr/>
        </p:nvSpPr>
        <p:spPr>
          <a:xfrm>
            <a:off x="528638" y="3857426"/>
            <a:ext cx="7215188" cy="923330"/>
          </a:xfrm>
          <a:prstGeom prst="rect">
            <a:avLst/>
          </a:prstGeom>
          <a:noFill/>
        </p:spPr>
        <p:txBody>
          <a:bodyPr wrap="square" rtlCol="0">
            <a:spAutoFit/>
          </a:bodyPr>
          <a:lstStyle/>
          <a:p>
            <a:r>
              <a:rPr lang="en-US" altLang="zh-CN" dirty="0"/>
              <a:t>However, these traditional ways still suffer from </a:t>
            </a:r>
            <a:r>
              <a:rPr lang="en-US" altLang="zh-CN" b="1" dirty="0"/>
              <a:t>executing efficiency </a:t>
            </a:r>
            <a:r>
              <a:rPr lang="en-US" altLang="zh-CN" dirty="0"/>
              <a:t>and </a:t>
            </a:r>
            <a:r>
              <a:rPr lang="en-US" altLang="zh-CN" b="1" dirty="0"/>
              <a:t>memory capacity</a:t>
            </a:r>
            <a:r>
              <a:rPr lang="en-US" altLang="zh-CN" dirty="0"/>
              <a:t>.</a:t>
            </a:r>
          </a:p>
          <a:p>
            <a:endParaRPr lang="zh-CN" altLang="en-US" dirty="0"/>
          </a:p>
        </p:txBody>
      </p:sp>
      <p:sp>
        <p:nvSpPr>
          <p:cNvPr id="10" name="文本框 9">
            <a:extLst>
              <a:ext uri="{FF2B5EF4-FFF2-40B4-BE49-F238E27FC236}">
                <a16:creationId xmlns:a16="http://schemas.microsoft.com/office/drawing/2014/main" id="{D0A08C62-8F84-46C8-A290-9F4BBE59AA53}"/>
              </a:ext>
            </a:extLst>
          </p:cNvPr>
          <p:cNvSpPr txBox="1"/>
          <p:nvPr/>
        </p:nvSpPr>
        <p:spPr>
          <a:xfrm>
            <a:off x="528638" y="1247813"/>
            <a:ext cx="10167344" cy="923330"/>
          </a:xfrm>
          <a:prstGeom prst="rect">
            <a:avLst/>
          </a:prstGeom>
          <a:noFill/>
        </p:spPr>
        <p:txBody>
          <a:bodyPr wrap="square">
            <a:spAutoFit/>
          </a:bodyPr>
          <a:lstStyle/>
          <a:p>
            <a:r>
              <a:rPr lang="en-US" altLang="zh-CN" dirty="0"/>
              <a:t>We can not always hold the </a:t>
            </a:r>
            <a:r>
              <a:rPr lang="en-US" altLang="zh-CN" sz="1800" dirty="0"/>
              <a:t>large Neural Networks on a single GPU.</a:t>
            </a:r>
          </a:p>
          <a:p>
            <a:r>
              <a:rPr lang="en-US" altLang="zh-CN" dirty="0"/>
              <a:t>In many cases, increasing model capacity beyond the memory limit of a single accelerator (e.g. GPU or CPU) has required developing special algorithms or infrastructure.</a:t>
            </a:r>
            <a:endParaRPr lang="zh-CN" altLang="en-US" dirty="0"/>
          </a:p>
        </p:txBody>
      </p:sp>
      <p:pic>
        <p:nvPicPr>
          <p:cNvPr id="11" name="图片 10">
            <a:extLst>
              <a:ext uri="{FF2B5EF4-FFF2-40B4-BE49-F238E27FC236}">
                <a16:creationId xmlns:a16="http://schemas.microsoft.com/office/drawing/2014/main" id="{BBD61D6E-A215-45E1-8CF9-2BFCD99BF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581" y="2391755"/>
            <a:ext cx="2657475" cy="2249645"/>
          </a:xfrm>
          <a:prstGeom prst="rect">
            <a:avLst/>
          </a:prstGeom>
        </p:spPr>
      </p:pic>
      <p:sp>
        <p:nvSpPr>
          <p:cNvPr id="12" name="文本框 11">
            <a:extLst>
              <a:ext uri="{FF2B5EF4-FFF2-40B4-BE49-F238E27FC236}">
                <a16:creationId xmlns:a16="http://schemas.microsoft.com/office/drawing/2014/main" id="{4E32E0F1-B25A-48B9-A53F-F4D934EA3B61}"/>
              </a:ext>
            </a:extLst>
          </p:cNvPr>
          <p:cNvSpPr txBox="1"/>
          <p:nvPr/>
        </p:nvSpPr>
        <p:spPr>
          <a:xfrm>
            <a:off x="528638" y="2516859"/>
            <a:ext cx="7329487" cy="923330"/>
          </a:xfrm>
          <a:prstGeom prst="rect">
            <a:avLst/>
          </a:prstGeom>
          <a:noFill/>
        </p:spPr>
        <p:txBody>
          <a:bodyPr wrap="square" rtlCol="0">
            <a:spAutoFit/>
          </a:bodyPr>
          <a:lstStyle/>
          <a:p>
            <a:r>
              <a:rPr lang="en-US" altLang="zh-CN" dirty="0"/>
              <a:t>There are some traditional ways to allocate large model over multiple-GPUs</a:t>
            </a:r>
          </a:p>
          <a:p>
            <a:pPr marL="285750" indent="-285750">
              <a:buFont typeface="Arial" panose="020B0604020202020204" pitchFamily="34" charset="0"/>
              <a:buChar char="•"/>
            </a:pPr>
            <a:r>
              <a:rPr lang="en-US" altLang="zh-CN" dirty="0"/>
              <a:t>Data parallelism</a:t>
            </a:r>
          </a:p>
          <a:p>
            <a:pPr marL="285750" indent="-285750">
              <a:buFont typeface="Arial" panose="020B0604020202020204" pitchFamily="34" charset="0"/>
              <a:buChar char="•"/>
            </a:pPr>
            <a:r>
              <a:rPr lang="en-US" altLang="zh-CN" dirty="0"/>
              <a:t>Model parallelism </a:t>
            </a:r>
            <a:endParaRPr lang="zh-CN" altLang="en-US" dirty="0"/>
          </a:p>
        </p:txBody>
      </p:sp>
      <p:sp>
        <p:nvSpPr>
          <p:cNvPr id="13" name="文本框 12">
            <a:extLst>
              <a:ext uri="{FF2B5EF4-FFF2-40B4-BE49-F238E27FC236}">
                <a16:creationId xmlns:a16="http://schemas.microsoft.com/office/drawing/2014/main" id="{6BE36EBB-CAF4-434C-A23B-7A4E71C5E49A}"/>
              </a:ext>
            </a:extLst>
          </p:cNvPr>
          <p:cNvSpPr txBox="1"/>
          <p:nvPr/>
        </p:nvSpPr>
        <p:spPr>
          <a:xfrm>
            <a:off x="528638" y="4693444"/>
            <a:ext cx="7215188" cy="646331"/>
          </a:xfrm>
          <a:prstGeom prst="rect">
            <a:avLst/>
          </a:prstGeom>
          <a:noFill/>
        </p:spPr>
        <p:txBody>
          <a:bodyPr wrap="square" rtlCol="0">
            <a:spAutoFit/>
          </a:bodyPr>
          <a:lstStyle/>
          <a:p>
            <a:r>
              <a:rPr lang="en-US" altLang="zh-CN" dirty="0"/>
              <a:t>So, the author proposes </a:t>
            </a:r>
            <a:r>
              <a:rPr lang="en-US" altLang="zh-CN" dirty="0" err="1"/>
              <a:t>GPipe</a:t>
            </a:r>
            <a:r>
              <a:rPr lang="en-US" altLang="zh-CN" dirty="0"/>
              <a:t>, using </a:t>
            </a:r>
            <a:r>
              <a:rPr lang="en-US" altLang="zh-CN" b="1" dirty="0"/>
              <a:t>pipeline parallelism </a:t>
            </a:r>
            <a:r>
              <a:rPr lang="en-US" altLang="zh-CN" dirty="0"/>
              <a:t>to solve these deficiencies.</a:t>
            </a:r>
            <a:endParaRPr lang="zh-CN" altLang="en-US" dirty="0"/>
          </a:p>
        </p:txBody>
      </p:sp>
    </p:spTree>
    <p:extLst>
      <p:ext uri="{BB962C8B-B14F-4D97-AF65-F5344CB8AC3E}">
        <p14:creationId xmlns:p14="http://schemas.microsoft.com/office/powerpoint/2010/main" val="345196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Data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93732744-E434-46E3-BAB5-9FCFD95BE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0" y="998739"/>
            <a:ext cx="7831675" cy="4601276"/>
          </a:xfrm>
          <a:prstGeom prst="rect">
            <a:avLst/>
          </a:prstGeom>
        </p:spPr>
      </p:pic>
      <p:sp>
        <p:nvSpPr>
          <p:cNvPr id="7" name="文本框 6">
            <a:extLst>
              <a:ext uri="{FF2B5EF4-FFF2-40B4-BE49-F238E27FC236}">
                <a16:creationId xmlns:a16="http://schemas.microsoft.com/office/drawing/2014/main" id="{5850A4AE-3333-450E-9DC7-767D7D56D867}"/>
              </a:ext>
            </a:extLst>
          </p:cNvPr>
          <p:cNvSpPr txBox="1"/>
          <p:nvPr/>
        </p:nvSpPr>
        <p:spPr>
          <a:xfrm>
            <a:off x="6393657" y="4104935"/>
            <a:ext cx="5114924" cy="203132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Every GPU holds a replicated whole model</a:t>
            </a:r>
          </a:p>
          <a:p>
            <a:pPr marL="285750" indent="-285750">
              <a:buFont typeface="Wingdings" panose="05000000000000000000" pitchFamily="2" charset="2"/>
              <a:buChar char="Ø"/>
            </a:pPr>
            <a:r>
              <a:rPr lang="en-US" altLang="zh-CN" dirty="0"/>
              <a:t>Inputs are evenly partitioned across workers</a:t>
            </a:r>
          </a:p>
          <a:p>
            <a:pPr marL="285750" indent="-285750">
              <a:buFont typeface="Wingdings" panose="05000000000000000000" pitchFamily="2" charset="2"/>
              <a:buChar char="Ø"/>
            </a:pPr>
            <a:r>
              <a:rPr lang="en-US" altLang="zh-CN" sz="1800" b="0" i="0" u="none" strike="noStrike" baseline="0" dirty="0">
                <a:latin typeface="LinLibertineT"/>
              </a:rPr>
              <a:t>Inputs are trained on its own partition</a:t>
            </a:r>
          </a:p>
          <a:p>
            <a:pPr marL="285750" indent="-285750">
              <a:buFont typeface="Wingdings" panose="05000000000000000000" pitchFamily="2" charset="2"/>
              <a:buChar char="Ø"/>
            </a:pPr>
            <a:r>
              <a:rPr lang="en-US" altLang="zh-CN" dirty="0"/>
              <a:t>Periodically synchronize weights with other GPUs, using either collective communication primitives (e.g. </a:t>
            </a:r>
            <a:r>
              <a:rPr lang="en-US" altLang="zh-CN" dirty="0" err="1"/>
              <a:t>all_reduce</a:t>
            </a:r>
            <a:r>
              <a:rPr lang="en-US" altLang="zh-CN" dirty="0"/>
              <a:t>) or parameter servers to update model parameters.</a:t>
            </a:r>
            <a:endParaRPr lang="zh-CN" altLang="en-US" dirty="0"/>
          </a:p>
        </p:txBody>
      </p:sp>
      <p:sp>
        <p:nvSpPr>
          <p:cNvPr id="9" name="思想气泡: 云 8">
            <a:extLst>
              <a:ext uri="{FF2B5EF4-FFF2-40B4-BE49-F238E27FC236}">
                <a16:creationId xmlns:a16="http://schemas.microsoft.com/office/drawing/2014/main" id="{9E0CE065-4427-4824-92FF-33105B2F04BD}"/>
              </a:ext>
            </a:extLst>
          </p:cNvPr>
          <p:cNvSpPr/>
          <p:nvPr/>
        </p:nvSpPr>
        <p:spPr>
          <a:xfrm>
            <a:off x="8027964" y="2001280"/>
            <a:ext cx="3852092" cy="1805676"/>
          </a:xfrm>
          <a:prstGeom prst="cloudCallo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model on different GPU is the same</a:t>
            </a:r>
            <a:endParaRPr lang="zh-CN" altLang="en-US" dirty="0"/>
          </a:p>
        </p:txBody>
      </p:sp>
      <p:sp>
        <p:nvSpPr>
          <p:cNvPr id="8" name="对话气泡: 椭圆形 7">
            <a:extLst>
              <a:ext uri="{FF2B5EF4-FFF2-40B4-BE49-F238E27FC236}">
                <a16:creationId xmlns:a16="http://schemas.microsoft.com/office/drawing/2014/main" id="{C7217BC1-E7B1-40AC-A2BE-333983955E9F}"/>
              </a:ext>
            </a:extLst>
          </p:cNvPr>
          <p:cNvSpPr/>
          <p:nvPr/>
        </p:nvSpPr>
        <p:spPr>
          <a:xfrm>
            <a:off x="9252511" y="3120789"/>
            <a:ext cx="2743200" cy="862449"/>
          </a:xfrm>
          <a:prstGeom prst="wedgeEllipse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All the parameters</a:t>
            </a:r>
            <a:endParaRPr lang="zh-CN" altLang="en-US" dirty="0"/>
          </a:p>
        </p:txBody>
      </p:sp>
      <p:sp>
        <p:nvSpPr>
          <p:cNvPr id="10" name="文本框 9">
            <a:extLst>
              <a:ext uri="{FF2B5EF4-FFF2-40B4-BE49-F238E27FC236}">
                <a16:creationId xmlns:a16="http://schemas.microsoft.com/office/drawing/2014/main" id="{D4AFC264-B14C-4B3A-A965-6B5FE7622331}"/>
              </a:ext>
            </a:extLst>
          </p:cNvPr>
          <p:cNvSpPr txBox="1"/>
          <p:nvPr/>
        </p:nvSpPr>
        <p:spPr>
          <a:xfrm>
            <a:off x="9351169" y="2221706"/>
            <a:ext cx="1250156" cy="369332"/>
          </a:xfrm>
          <a:prstGeom prst="rect">
            <a:avLst/>
          </a:prstGeom>
          <a:noFill/>
        </p:spPr>
        <p:txBody>
          <a:bodyPr wrap="square" rtlCol="0">
            <a:spAutoFit/>
          </a:bodyPr>
          <a:lstStyle/>
          <a:p>
            <a:r>
              <a:rPr lang="en-US" altLang="zh-CN" dirty="0">
                <a:solidFill>
                  <a:srgbClr val="FF0000"/>
                </a:solidFill>
              </a:rPr>
              <a:t>Highlight:</a:t>
            </a:r>
            <a:endParaRPr lang="zh-CN" altLang="en-US" dirty="0">
              <a:solidFill>
                <a:srgbClr val="FF0000"/>
              </a:solidFill>
            </a:endParaRPr>
          </a:p>
        </p:txBody>
      </p:sp>
    </p:spTree>
    <p:extLst>
      <p:ext uri="{BB962C8B-B14F-4D97-AF65-F5344CB8AC3E}">
        <p14:creationId xmlns:p14="http://schemas.microsoft.com/office/powerpoint/2010/main" val="69428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Data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06847DB-5DCB-4119-9A4E-C738B2910F72}"/>
              </a:ext>
            </a:extLst>
          </p:cNvPr>
          <p:cNvSpPr txBox="1"/>
          <p:nvPr/>
        </p:nvSpPr>
        <p:spPr>
          <a:xfrm>
            <a:off x="381000" y="1143738"/>
            <a:ext cx="2336006" cy="400110"/>
          </a:xfrm>
          <a:prstGeom prst="rect">
            <a:avLst/>
          </a:prstGeom>
          <a:noFill/>
        </p:spPr>
        <p:txBody>
          <a:bodyPr wrap="square" rtlCol="0">
            <a:spAutoFit/>
          </a:bodyPr>
          <a:lstStyle/>
          <a:p>
            <a:r>
              <a:rPr lang="en-US" altLang="zh-CN" sz="2000" b="1" dirty="0"/>
              <a:t>Deficiency: </a:t>
            </a:r>
            <a:endParaRPr lang="zh-CN" altLang="en-US" sz="2000" b="1" dirty="0"/>
          </a:p>
        </p:txBody>
      </p:sp>
      <p:pic>
        <p:nvPicPr>
          <p:cNvPr id="10" name="图片 9">
            <a:extLst>
              <a:ext uri="{FF2B5EF4-FFF2-40B4-BE49-F238E27FC236}">
                <a16:creationId xmlns:a16="http://schemas.microsoft.com/office/drawing/2014/main" id="{741F92CE-D52C-4F3B-810E-DE8837AE5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3" y="1640681"/>
            <a:ext cx="11577638" cy="2529963"/>
          </a:xfrm>
          <a:prstGeom prst="rect">
            <a:avLst/>
          </a:prstGeom>
        </p:spPr>
      </p:pic>
      <p:sp>
        <p:nvSpPr>
          <p:cNvPr id="13" name="文本框 12">
            <a:extLst>
              <a:ext uri="{FF2B5EF4-FFF2-40B4-BE49-F238E27FC236}">
                <a16:creationId xmlns:a16="http://schemas.microsoft.com/office/drawing/2014/main" id="{84A4217F-80B5-495A-ABB9-C1D43FAEAC50}"/>
              </a:ext>
            </a:extLst>
          </p:cNvPr>
          <p:cNvSpPr txBox="1"/>
          <p:nvPr/>
        </p:nvSpPr>
        <p:spPr>
          <a:xfrm>
            <a:off x="1009649" y="4266171"/>
            <a:ext cx="10722769" cy="369332"/>
          </a:xfrm>
          <a:prstGeom prst="rect">
            <a:avLst/>
          </a:prstGeom>
          <a:noFill/>
        </p:spPr>
        <p:txBody>
          <a:bodyPr wrap="square">
            <a:spAutoFit/>
          </a:bodyPr>
          <a:lstStyle/>
          <a:p>
            <a:r>
              <a:rPr lang="en-US" altLang="zh-CN" sz="1800" b="1" i="0" u="none" strike="noStrike" baseline="0" dirty="0">
                <a:latin typeface="LinLibertineTB"/>
              </a:rPr>
              <a:t>Communication overhead of data-parallel training using different multi-GPU server instances and models</a:t>
            </a:r>
            <a:endParaRPr lang="zh-CN" altLang="en-US" dirty="0"/>
          </a:p>
        </p:txBody>
      </p:sp>
      <p:sp>
        <p:nvSpPr>
          <p:cNvPr id="17" name="文本框 16">
            <a:extLst>
              <a:ext uri="{FF2B5EF4-FFF2-40B4-BE49-F238E27FC236}">
                <a16:creationId xmlns:a16="http://schemas.microsoft.com/office/drawing/2014/main" id="{FEFD0CC8-29B1-4109-915B-637030F88300}"/>
              </a:ext>
            </a:extLst>
          </p:cNvPr>
          <p:cNvSpPr txBox="1"/>
          <p:nvPr/>
        </p:nvSpPr>
        <p:spPr>
          <a:xfrm>
            <a:off x="445292" y="5091230"/>
            <a:ext cx="10856120" cy="646331"/>
          </a:xfrm>
          <a:prstGeom prst="rect">
            <a:avLst/>
          </a:prstGeom>
          <a:noFill/>
        </p:spPr>
        <p:txBody>
          <a:bodyPr wrap="square">
            <a:spAutoFit/>
          </a:bodyPr>
          <a:lstStyle/>
          <a:p>
            <a:r>
              <a:rPr lang="en-US" altLang="zh-CN" dirty="0"/>
              <a:t>As the number of data-parallel workers increases, communication overheads increase for all models</a:t>
            </a:r>
          </a:p>
          <a:p>
            <a:r>
              <a:rPr lang="en-US" altLang="zh-CN" dirty="0"/>
              <a:t>When the number is closed to 32, communication overhead take the most part.</a:t>
            </a:r>
            <a:endParaRPr lang="zh-CN" altLang="en-US" dirty="0"/>
          </a:p>
        </p:txBody>
      </p:sp>
    </p:spTree>
    <p:extLst>
      <p:ext uri="{BB962C8B-B14F-4D97-AF65-F5344CB8AC3E}">
        <p14:creationId xmlns:p14="http://schemas.microsoft.com/office/powerpoint/2010/main" val="110671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Model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E9436FD-9CF5-443D-90F7-16CD6B73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 y="1084967"/>
            <a:ext cx="6027513" cy="4688066"/>
          </a:xfrm>
          <a:prstGeom prst="rect">
            <a:avLst/>
          </a:prstGeom>
        </p:spPr>
      </p:pic>
      <p:sp>
        <p:nvSpPr>
          <p:cNvPr id="7" name="文本框 6">
            <a:extLst>
              <a:ext uri="{FF2B5EF4-FFF2-40B4-BE49-F238E27FC236}">
                <a16:creationId xmlns:a16="http://schemas.microsoft.com/office/drawing/2014/main" id="{5AE21035-D512-4F18-8822-E431DD2539CE}"/>
              </a:ext>
            </a:extLst>
          </p:cNvPr>
          <p:cNvSpPr txBox="1"/>
          <p:nvPr/>
        </p:nvSpPr>
        <p:spPr>
          <a:xfrm>
            <a:off x="5886450" y="1762252"/>
            <a:ext cx="5772149" cy="1754326"/>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the operators (e.g. </a:t>
            </a:r>
            <a:r>
              <a:rPr lang="en-US" altLang="zh-CN" b="1" dirty="0"/>
              <a:t>layers</a:t>
            </a:r>
            <a:r>
              <a:rPr lang="en-US" altLang="zh-CN" dirty="0"/>
              <a:t>) in a DNN model are partitioned across the available workers, with each worker hold a </a:t>
            </a:r>
            <a:r>
              <a:rPr lang="en-US" altLang="zh-CN" dirty="0">
                <a:solidFill>
                  <a:srgbClr val="FF0000"/>
                </a:solidFill>
              </a:rPr>
              <a:t>subset</a:t>
            </a:r>
            <a:r>
              <a:rPr lang="en-US" altLang="zh-CN" dirty="0"/>
              <a:t> of the model’s parameters</a:t>
            </a:r>
          </a:p>
          <a:p>
            <a:pPr marL="285750" indent="-285750">
              <a:buFont typeface="Wingdings" panose="05000000000000000000" pitchFamily="2" charset="2"/>
              <a:buChar char="Ø"/>
            </a:pPr>
            <a:r>
              <a:rPr lang="en-US" altLang="zh-CN" dirty="0"/>
              <a:t>each worker (e.g. GPU) evaluating and performing updates for </a:t>
            </a:r>
            <a:r>
              <a:rPr lang="en-US" altLang="zh-CN" dirty="0">
                <a:solidFill>
                  <a:srgbClr val="FF0000"/>
                </a:solidFill>
              </a:rPr>
              <a:t>all the inputs</a:t>
            </a:r>
          </a:p>
          <a:p>
            <a:pPr marL="285750" indent="-285750">
              <a:buFont typeface="Wingdings" panose="05000000000000000000" pitchFamily="2" charset="2"/>
              <a:buChar char="Ø"/>
            </a:pPr>
            <a:endParaRPr lang="zh-CN" altLang="en-US" dirty="0"/>
          </a:p>
        </p:txBody>
      </p:sp>
      <p:sp>
        <p:nvSpPr>
          <p:cNvPr id="11" name="文本框 10">
            <a:extLst>
              <a:ext uri="{FF2B5EF4-FFF2-40B4-BE49-F238E27FC236}">
                <a16:creationId xmlns:a16="http://schemas.microsoft.com/office/drawing/2014/main" id="{E78BCD59-F107-4CEE-A683-497ED2D4B15D}"/>
              </a:ext>
            </a:extLst>
          </p:cNvPr>
          <p:cNvSpPr txBox="1"/>
          <p:nvPr/>
        </p:nvSpPr>
        <p:spPr>
          <a:xfrm>
            <a:off x="5920979" y="3852617"/>
            <a:ext cx="6097190" cy="1138773"/>
          </a:xfrm>
          <a:prstGeom prst="rect">
            <a:avLst/>
          </a:prstGeom>
          <a:noFill/>
        </p:spPr>
        <p:txBody>
          <a:bodyPr wrap="square">
            <a:spAutoFit/>
          </a:bodyPr>
          <a:lstStyle/>
          <a:p>
            <a:pPr algn="l"/>
            <a:r>
              <a:rPr lang="en-US" altLang="zh-CN" sz="1600" b="0" i="0" dirty="0">
                <a:solidFill>
                  <a:srgbClr val="3E4349"/>
                </a:solidFill>
                <a:effectLst/>
                <a:latin typeface="Georgia" panose="02040502050405020303" pitchFamily="18" charset="0"/>
              </a:rPr>
              <a:t>For example, we may split a model occupying 40GB of GPU memory into 4 partitions each occupying 10GB, respectively.</a:t>
            </a:r>
          </a:p>
          <a:p>
            <a:br>
              <a:rPr lang="en-US" altLang="zh-CN" dirty="0"/>
            </a:br>
            <a:endParaRPr lang="zh-CN" altLang="en-US" dirty="0"/>
          </a:p>
        </p:txBody>
      </p:sp>
    </p:spTree>
    <p:extLst>
      <p:ext uri="{BB962C8B-B14F-4D97-AF65-F5344CB8AC3E}">
        <p14:creationId xmlns:p14="http://schemas.microsoft.com/office/powerpoint/2010/main" val="18836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Model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E9436FD-9CF5-443D-90F7-16CD6B73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 y="1084967"/>
            <a:ext cx="6027513" cy="4688066"/>
          </a:xfrm>
          <a:prstGeom prst="rect">
            <a:avLst/>
          </a:prstGeom>
        </p:spPr>
      </p:pic>
      <p:sp>
        <p:nvSpPr>
          <p:cNvPr id="9" name="文本框 8">
            <a:extLst>
              <a:ext uri="{FF2B5EF4-FFF2-40B4-BE49-F238E27FC236}">
                <a16:creationId xmlns:a16="http://schemas.microsoft.com/office/drawing/2014/main" id="{58BC3003-DD7E-441A-ABD9-7FF4F17A8F7F}"/>
              </a:ext>
            </a:extLst>
          </p:cNvPr>
          <p:cNvSpPr txBox="1"/>
          <p:nvPr/>
        </p:nvSpPr>
        <p:spPr>
          <a:xfrm>
            <a:off x="5817394" y="1182049"/>
            <a:ext cx="6097190" cy="923330"/>
          </a:xfrm>
          <a:prstGeom prst="rect">
            <a:avLst/>
          </a:prstGeom>
          <a:noFill/>
        </p:spPr>
        <p:txBody>
          <a:bodyPr wrap="square">
            <a:spAutoFit/>
          </a:bodyPr>
          <a:lstStyle/>
          <a:p>
            <a:pPr algn="l"/>
            <a:r>
              <a:rPr lang="en-US" altLang="zh-CN" sz="1800" b="0" i="0" u="none" strike="noStrike" baseline="0" dirty="0">
                <a:latin typeface="LinLibertineT"/>
              </a:rPr>
              <a:t>Although model parallelism enables training of very large models, pure model parallelism is </a:t>
            </a:r>
            <a:r>
              <a:rPr lang="en-US" altLang="zh-CN" sz="1800" b="1" i="1" u="none" strike="noStrike" baseline="0" dirty="0">
                <a:latin typeface="LinLibertineTI"/>
              </a:rPr>
              <a:t>rarely</a:t>
            </a:r>
            <a:r>
              <a:rPr lang="en-US" altLang="zh-CN" sz="1800" b="0" i="1" u="none" strike="noStrike" baseline="0" dirty="0">
                <a:latin typeface="LinLibertineTI"/>
              </a:rPr>
              <a:t> </a:t>
            </a:r>
            <a:r>
              <a:rPr lang="en-US" altLang="zh-CN" sz="1800" b="0" i="0" u="none" strike="noStrike" baseline="0" dirty="0">
                <a:latin typeface="LinLibertineT"/>
              </a:rPr>
              <a:t>used to accelerate DNN training because it suffers from two major limitations:</a:t>
            </a:r>
            <a:endParaRPr lang="zh-CN" altLang="en-US" dirty="0"/>
          </a:p>
        </p:txBody>
      </p:sp>
      <p:sp>
        <p:nvSpPr>
          <p:cNvPr id="13" name="文本框 12">
            <a:extLst>
              <a:ext uri="{FF2B5EF4-FFF2-40B4-BE49-F238E27FC236}">
                <a16:creationId xmlns:a16="http://schemas.microsoft.com/office/drawing/2014/main" id="{603367F5-A3DD-48C3-B835-4E227619A10D}"/>
              </a:ext>
            </a:extLst>
          </p:cNvPr>
          <p:cNvSpPr txBox="1"/>
          <p:nvPr/>
        </p:nvSpPr>
        <p:spPr>
          <a:xfrm>
            <a:off x="5817394" y="2176856"/>
            <a:ext cx="5890021" cy="1754326"/>
          </a:xfrm>
          <a:prstGeom prst="rect">
            <a:avLst/>
          </a:prstGeom>
          <a:noFill/>
        </p:spPr>
        <p:txBody>
          <a:bodyPr wrap="square">
            <a:spAutoFit/>
          </a:bodyPr>
          <a:lstStyle/>
          <a:p>
            <a:pPr marL="342900" indent="-342900">
              <a:buFont typeface="+mj-lt"/>
              <a:buAutoNum type="arabicPeriod"/>
            </a:pPr>
            <a:r>
              <a:rPr lang="en-US" altLang="zh-CN" sz="1800" b="0" i="0" u="none" strike="noStrike" baseline="0" dirty="0">
                <a:latin typeface="LinLibertineT"/>
              </a:rPr>
              <a:t>Model parallel training results in under-utilization of compute resources. Because the latter layer wouldn’t work until the prior layer has finished. That means only one device can be utilized at once.</a:t>
            </a:r>
            <a:endParaRPr lang="zh-CN" altLang="en-US" sz="1800" dirty="0"/>
          </a:p>
          <a:p>
            <a:pPr marL="342900" indent="-342900" algn="l">
              <a:buFont typeface="+mj-lt"/>
              <a:buAutoNum type="arabicPeriod"/>
            </a:pPr>
            <a:r>
              <a:rPr lang="en-US" altLang="zh-CN" sz="1800" b="0" i="0" u="none" strike="noStrike" baseline="0" dirty="0">
                <a:latin typeface="LinLibertineT"/>
              </a:rPr>
              <a:t>The burden of partitioning a model across multiple GPUs is left to the programmer, resulting in point solutions.</a:t>
            </a:r>
            <a:endParaRPr lang="zh-CN" altLang="en-US" dirty="0"/>
          </a:p>
        </p:txBody>
      </p:sp>
      <p:pic>
        <p:nvPicPr>
          <p:cNvPr id="17" name="图片 16">
            <a:extLst>
              <a:ext uri="{FF2B5EF4-FFF2-40B4-BE49-F238E27FC236}">
                <a16:creationId xmlns:a16="http://schemas.microsoft.com/office/drawing/2014/main" id="{2AF9AE32-B210-4BE8-BA6A-3503AD2BB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978" y="3931182"/>
            <a:ext cx="5890022" cy="2334783"/>
          </a:xfrm>
          <a:prstGeom prst="rect">
            <a:avLst/>
          </a:prstGeom>
        </p:spPr>
      </p:pic>
    </p:spTree>
    <p:extLst>
      <p:ext uri="{BB962C8B-B14F-4D97-AF65-F5344CB8AC3E}">
        <p14:creationId xmlns:p14="http://schemas.microsoft.com/office/powerpoint/2010/main" val="157211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8E5C83BD-93CE-4C91-8FA7-FF402CF48FB6}"/>
              </a:ext>
            </a:extLst>
          </p:cNvPr>
          <p:cNvSpPr txBox="1"/>
          <p:nvPr/>
        </p:nvSpPr>
        <p:spPr>
          <a:xfrm>
            <a:off x="381001" y="1210392"/>
            <a:ext cx="9634538" cy="2031325"/>
          </a:xfrm>
          <a:prstGeom prst="rect">
            <a:avLst/>
          </a:prstGeom>
          <a:noFill/>
        </p:spPr>
        <p:txBody>
          <a:bodyPr wrap="square">
            <a:spAutoFit/>
          </a:bodyPr>
          <a:lstStyle/>
          <a:p>
            <a:pPr algn="l"/>
            <a:r>
              <a:rPr lang="en-US" altLang="zh-CN" dirty="0" err="1"/>
              <a:t>GPipe</a:t>
            </a:r>
            <a:r>
              <a:rPr lang="en-US" altLang="zh-CN" dirty="0"/>
              <a:t> splits a mini-batch into multiple </a:t>
            </a:r>
            <a:r>
              <a:rPr lang="en-US" altLang="zh-CN" b="1" dirty="0"/>
              <a:t>micro-batches</a:t>
            </a:r>
            <a:r>
              <a:rPr lang="en-US" altLang="zh-CN" dirty="0"/>
              <a:t> to make the devices work as parallel as possible. </a:t>
            </a:r>
          </a:p>
          <a:p>
            <a:pPr algn="l"/>
            <a:r>
              <a:rPr lang="en-US" altLang="zh-CN" dirty="0"/>
              <a:t>It is called </a:t>
            </a:r>
            <a:r>
              <a:rPr lang="en-US" altLang="zh-CN" b="1" dirty="0">
                <a:solidFill>
                  <a:srgbClr val="FF0000"/>
                </a:solidFill>
              </a:rPr>
              <a:t>pipeline parallelism</a:t>
            </a:r>
            <a:r>
              <a:rPr lang="en-US" altLang="zh-CN" dirty="0"/>
              <a:t>. </a:t>
            </a:r>
          </a:p>
          <a:p>
            <a:pPr algn="l"/>
            <a:r>
              <a:rPr lang="en-US" altLang="zh-CN" dirty="0"/>
              <a:t>Basically, pipeline parallelism is a stack of small data parallelism. When each partition has finished processing a micro-batch, it can toss the output to the next partition and immediately can start to work on the next micro-batch. Now the partitions can be overlapped.</a:t>
            </a:r>
          </a:p>
          <a:p>
            <a:br>
              <a:rPr lang="en-US" altLang="zh-CN" b="0" i="0" u="none" strike="noStrike" dirty="0">
                <a:solidFill>
                  <a:srgbClr val="004B6B"/>
                </a:solidFill>
                <a:effectLst/>
                <a:latin typeface="Georgia" panose="02040502050405020303" pitchFamily="18" charset="0"/>
                <a:hlinkClick r:id="rId3"/>
              </a:rPr>
            </a:br>
            <a:endParaRPr lang="zh-CN" altLang="en-US" dirty="0"/>
          </a:p>
        </p:txBody>
      </p:sp>
      <p:pic>
        <p:nvPicPr>
          <p:cNvPr id="10" name="图片 9">
            <a:extLst>
              <a:ext uri="{FF2B5EF4-FFF2-40B4-BE49-F238E27FC236}">
                <a16:creationId xmlns:a16="http://schemas.microsoft.com/office/drawing/2014/main" id="{94364673-F371-4014-969B-CCDD10B7DD93}"/>
              </a:ext>
            </a:extLst>
          </p:cNvPr>
          <p:cNvPicPr>
            <a:picLocks noChangeAspect="1"/>
          </p:cNvPicPr>
          <p:nvPr/>
        </p:nvPicPr>
        <p:blipFill>
          <a:blip r:embed="rId4"/>
          <a:stretch>
            <a:fillRect/>
          </a:stretch>
        </p:blipFill>
        <p:spPr>
          <a:xfrm>
            <a:off x="302420" y="2735922"/>
            <a:ext cx="9055893" cy="1688522"/>
          </a:xfrm>
          <a:prstGeom prst="rect">
            <a:avLst/>
          </a:prstGeom>
        </p:spPr>
      </p:pic>
      <p:pic>
        <p:nvPicPr>
          <p:cNvPr id="12" name="图片 11">
            <a:extLst>
              <a:ext uri="{FF2B5EF4-FFF2-40B4-BE49-F238E27FC236}">
                <a16:creationId xmlns:a16="http://schemas.microsoft.com/office/drawing/2014/main" id="{09C80086-E48C-477A-A10D-26C0AA0F9B3E}"/>
              </a:ext>
            </a:extLst>
          </p:cNvPr>
          <p:cNvPicPr>
            <a:picLocks noChangeAspect="1"/>
          </p:cNvPicPr>
          <p:nvPr/>
        </p:nvPicPr>
        <p:blipFill>
          <a:blip r:embed="rId5"/>
          <a:stretch>
            <a:fillRect/>
          </a:stretch>
        </p:blipFill>
        <p:spPr>
          <a:xfrm>
            <a:off x="92868" y="4424444"/>
            <a:ext cx="8836819" cy="1762125"/>
          </a:xfrm>
          <a:prstGeom prst="rect">
            <a:avLst/>
          </a:prstGeom>
        </p:spPr>
      </p:pic>
      <p:sp>
        <p:nvSpPr>
          <p:cNvPr id="13" name="文本框 12">
            <a:extLst>
              <a:ext uri="{FF2B5EF4-FFF2-40B4-BE49-F238E27FC236}">
                <a16:creationId xmlns:a16="http://schemas.microsoft.com/office/drawing/2014/main" id="{E8C7C13E-8B62-4648-A7BC-2EFF7C98E7A4}"/>
              </a:ext>
            </a:extLst>
          </p:cNvPr>
          <p:cNvSpPr txBox="1"/>
          <p:nvPr/>
        </p:nvSpPr>
        <p:spPr>
          <a:xfrm>
            <a:off x="9358313" y="3246952"/>
            <a:ext cx="2045492" cy="369332"/>
          </a:xfrm>
          <a:prstGeom prst="rect">
            <a:avLst/>
          </a:prstGeom>
          <a:noFill/>
        </p:spPr>
        <p:txBody>
          <a:bodyPr wrap="square" rtlCol="0">
            <a:spAutoFit/>
          </a:bodyPr>
          <a:lstStyle/>
          <a:p>
            <a:r>
              <a:rPr lang="en-US" altLang="zh-CN" dirty="0"/>
              <a:t>Pipeline parallelism</a:t>
            </a:r>
            <a:endParaRPr lang="zh-CN" altLang="en-US" dirty="0"/>
          </a:p>
        </p:txBody>
      </p:sp>
      <p:sp>
        <p:nvSpPr>
          <p:cNvPr id="14" name="文本框 13">
            <a:extLst>
              <a:ext uri="{FF2B5EF4-FFF2-40B4-BE49-F238E27FC236}">
                <a16:creationId xmlns:a16="http://schemas.microsoft.com/office/drawing/2014/main" id="{39F5E278-0C0C-4030-A26F-8CBEBE9E707A}"/>
              </a:ext>
            </a:extLst>
          </p:cNvPr>
          <p:cNvSpPr txBox="1"/>
          <p:nvPr/>
        </p:nvSpPr>
        <p:spPr>
          <a:xfrm>
            <a:off x="9358313" y="4967387"/>
            <a:ext cx="2045492" cy="369332"/>
          </a:xfrm>
          <a:prstGeom prst="rect">
            <a:avLst/>
          </a:prstGeom>
          <a:noFill/>
        </p:spPr>
        <p:txBody>
          <a:bodyPr wrap="square" rtlCol="0">
            <a:spAutoFit/>
          </a:bodyPr>
          <a:lstStyle/>
          <a:p>
            <a:r>
              <a:rPr lang="en-US" altLang="zh-CN" dirty="0"/>
              <a:t>model parallelism</a:t>
            </a:r>
            <a:endParaRPr lang="zh-CN" altLang="en-US" dirty="0"/>
          </a:p>
        </p:txBody>
      </p:sp>
    </p:spTree>
    <p:extLst>
      <p:ext uri="{BB962C8B-B14F-4D97-AF65-F5344CB8AC3E}">
        <p14:creationId xmlns:p14="http://schemas.microsoft.com/office/powerpoint/2010/main" val="1322110703"/>
      </p:ext>
    </p:extLst>
  </p:cSld>
  <p:clrMapOvr>
    <a:masterClrMapping/>
  </p:clrMapOvr>
</p:sld>
</file>

<file path=ppt/theme/theme1.xml><?xml version="1.0" encoding="utf-8"?>
<a:theme xmlns:a="http://schemas.openxmlformats.org/drawingml/2006/main" name="回顾">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626</TotalTime>
  <Words>1384</Words>
  <Application>Microsoft Office PowerPoint</Application>
  <PresentationFormat>宽屏</PresentationFormat>
  <Paragraphs>180</Paragraphs>
  <Slides>26</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Arail Black</vt:lpstr>
      <vt:lpstr>LinLibertineT</vt:lpstr>
      <vt:lpstr>LinLibertineTB</vt:lpstr>
      <vt:lpstr>LinLibertineTI</vt:lpstr>
      <vt:lpstr>NimbusRomNo9L-Regu</vt:lpstr>
      <vt:lpstr>等线</vt:lpstr>
      <vt:lpstr>Arial</vt:lpstr>
      <vt:lpstr>Calibri</vt:lpstr>
      <vt:lpstr>Calibri Light</vt:lpstr>
      <vt:lpstr>Georgia</vt:lpstr>
      <vt:lpstr>Times New Roman</vt:lpstr>
      <vt:lpstr>Wingdings</vt:lpstr>
      <vt:lpstr>回顾</vt:lpstr>
      <vt:lpstr>GPipe: Efficient Training of Giant Neural Networks using Pipeline Parallelism</vt:lpstr>
      <vt:lpstr>DNN is everywhere</vt:lpstr>
      <vt:lpstr>DNN is everywhere</vt:lpstr>
      <vt:lpstr>Existing problem </vt:lpstr>
      <vt:lpstr>Data parallelism</vt:lpstr>
      <vt:lpstr>Data parallelism</vt:lpstr>
      <vt:lpstr>Model parallelism</vt:lpstr>
      <vt:lpstr>Model parallelism</vt:lpstr>
      <vt:lpstr>Pipeline parallelism</vt:lpstr>
      <vt:lpstr>Pipeline parallelism</vt:lpstr>
      <vt:lpstr>Pipeline parallelism</vt:lpstr>
      <vt:lpstr>Batch</vt:lpstr>
      <vt:lpstr>Chunk</vt:lpstr>
      <vt:lpstr>Chunk</vt:lpstr>
      <vt:lpstr>Chunk</vt:lpstr>
      <vt:lpstr>Chunk</vt:lpstr>
      <vt:lpstr>Auto balance</vt:lpstr>
      <vt:lpstr>Auto balance</vt:lpstr>
      <vt:lpstr>Performance Overhead Breakdown</vt:lpstr>
      <vt:lpstr>Benchmark</vt:lpstr>
      <vt:lpstr>Communication overhead</vt:lpstr>
      <vt:lpstr>Trade-off between efficiency and capacity</vt:lpstr>
      <vt:lpstr>Related work</vt:lpstr>
      <vt:lpstr>Auto balance</vt:lpstr>
      <vt:lpstr>Summary</vt:lpstr>
      <vt:lpstr>DNN is everywhere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xiang mingcan</dc:creator>
  <cp:lastModifiedBy>xiang mingcan</cp:lastModifiedBy>
  <cp:revision>127</cp:revision>
  <dcterms:created xsi:type="dcterms:W3CDTF">2020-09-11T02:37:43Z</dcterms:created>
  <dcterms:modified xsi:type="dcterms:W3CDTF">2020-09-11T13:04:04Z</dcterms:modified>
</cp:coreProperties>
</file>