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9.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Lst>
  <p:notesMasterIdLst>
    <p:notesMasterId r:id="rId33"/>
  </p:notesMasterIdLst>
  <p:sldIdLst>
    <p:sldId id="256" r:id="rId2"/>
    <p:sldId id="262" r:id="rId3"/>
    <p:sldId id="289" r:id="rId4"/>
    <p:sldId id="266" r:id="rId5"/>
    <p:sldId id="306" r:id="rId6"/>
    <p:sldId id="269" r:id="rId7"/>
    <p:sldId id="286" r:id="rId8"/>
    <p:sldId id="287" r:id="rId9"/>
    <p:sldId id="288" r:id="rId10"/>
    <p:sldId id="270" r:id="rId11"/>
    <p:sldId id="290" r:id="rId12"/>
    <p:sldId id="291" r:id="rId13"/>
    <p:sldId id="292" r:id="rId14"/>
    <p:sldId id="293" r:id="rId15"/>
    <p:sldId id="294" r:id="rId16"/>
    <p:sldId id="297" r:id="rId17"/>
    <p:sldId id="296" r:id="rId18"/>
    <p:sldId id="277" r:id="rId19"/>
    <p:sldId id="295" r:id="rId20"/>
    <p:sldId id="298" r:id="rId21"/>
    <p:sldId id="285" r:id="rId22"/>
    <p:sldId id="281" r:id="rId23"/>
    <p:sldId id="284" r:id="rId24"/>
    <p:sldId id="300" r:id="rId25"/>
    <p:sldId id="279" r:id="rId26"/>
    <p:sldId id="304" r:id="rId27"/>
    <p:sldId id="305" r:id="rId28"/>
    <p:sldId id="302" r:id="rId29"/>
    <p:sldId id="303" r:id="rId30"/>
    <p:sldId id="282"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mingcan" initials="xm" lastIdx="2" clrIdx="0">
    <p:extLst>
      <p:ext uri="{19B8F6BF-5375-455C-9EA6-DF929625EA0E}">
        <p15:presenceInfo xmlns:p15="http://schemas.microsoft.com/office/powerpoint/2012/main" userId="73d66819e61d8d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0" autoAdjust="0"/>
    <p:restoredTop sz="89864" autoAdjust="0"/>
  </p:normalViewPr>
  <p:slideViewPr>
    <p:cSldViewPr snapToGrid="0">
      <p:cViewPr varScale="1">
        <p:scale>
          <a:sx n="89" d="100"/>
          <a:sy n="89" d="100"/>
        </p:scale>
        <p:origin x="2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mc\Desktop\&#26032;&#24314;%20Microsoft%20Excel%20&#24037;&#20316;&#34920;%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solidFill>
                  <a:schemeClr val="tx1"/>
                </a:solidFill>
              </a:rPr>
              <a:t>Per layer time profiling</a:t>
            </a:r>
            <a:endParaRPr lang="zh-CN" altLang="en-US" sz="1800" b="1" dirty="0">
              <a:solidFill>
                <a:schemeClr val="tx1"/>
              </a:solidFill>
            </a:endParaRPr>
          </a:p>
        </c:rich>
      </c:tx>
      <c:layout>
        <c:manualLayout>
          <c:xMode val="edge"/>
          <c:yMode val="edge"/>
          <c:x val="0.33474535594689675"/>
          <c:y val="8.048554967511089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4.5324056024283001E-2"/>
          <c:y val="0.14926045187249315"/>
          <c:w val="0.93036761960402314"/>
          <c:h val="0.75738328169372016"/>
        </c:manualLayout>
      </c:layout>
      <c:barChart>
        <c:barDir val="col"/>
        <c:grouping val="clustered"/>
        <c:varyColors val="0"/>
        <c:ser>
          <c:idx val="0"/>
          <c:order val="0"/>
          <c:spPr>
            <a:solidFill>
              <a:srgbClr val="00B0F0"/>
            </a:solidFill>
            <a:ln>
              <a:noFill/>
            </a:ln>
            <a:effectLst/>
          </c:spPr>
          <c:invertIfNegative val="0"/>
          <c:val>
            <c:numRef>
              <c:f>Sheet1!$B$1:$B$16</c:f>
              <c:numCache>
                <c:formatCode>General</c:formatCode>
                <c:ptCount val="16"/>
                <c:pt idx="0">
                  <c:v>0.59</c:v>
                </c:pt>
                <c:pt idx="1">
                  <c:v>0.45</c:v>
                </c:pt>
                <c:pt idx="2">
                  <c:v>0.11</c:v>
                </c:pt>
                <c:pt idx="3">
                  <c:v>0.69</c:v>
                </c:pt>
                <c:pt idx="4">
                  <c:v>0.24</c:v>
                </c:pt>
                <c:pt idx="5">
                  <c:v>0.15</c:v>
                </c:pt>
                <c:pt idx="6">
                  <c:v>0.5</c:v>
                </c:pt>
                <c:pt idx="7">
                  <c:v>0.52</c:v>
                </c:pt>
                <c:pt idx="8">
                  <c:v>0.8</c:v>
                </c:pt>
                <c:pt idx="9">
                  <c:v>0.49</c:v>
                </c:pt>
                <c:pt idx="10">
                  <c:v>0.2</c:v>
                </c:pt>
                <c:pt idx="11">
                  <c:v>0.6</c:v>
                </c:pt>
                <c:pt idx="12">
                  <c:v>0.14000000000000001</c:v>
                </c:pt>
                <c:pt idx="13">
                  <c:v>0.56999999999999995</c:v>
                </c:pt>
                <c:pt idx="14">
                  <c:v>0.59</c:v>
                </c:pt>
                <c:pt idx="15">
                  <c:v>0.2</c:v>
                </c:pt>
              </c:numCache>
            </c:numRef>
          </c:val>
          <c:extLst>
            <c:ext xmlns:c16="http://schemas.microsoft.com/office/drawing/2014/chart" uri="{C3380CC4-5D6E-409C-BE32-E72D297353CC}">
              <c16:uniqueId val="{00000000-3CC0-4F1B-8C7F-9992C8367A9A}"/>
            </c:ext>
          </c:extLst>
        </c:ser>
        <c:dLbls>
          <c:showLegendKey val="0"/>
          <c:showVal val="0"/>
          <c:showCatName val="0"/>
          <c:showSerName val="0"/>
          <c:showPercent val="0"/>
          <c:showBubbleSize val="0"/>
        </c:dLbls>
        <c:gapWidth val="219"/>
        <c:overlap val="-27"/>
        <c:axId val="793261264"/>
        <c:axId val="793261584"/>
      </c:barChart>
      <c:catAx>
        <c:axId val="79326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3261584"/>
        <c:crosses val="autoZero"/>
        <c:auto val="1"/>
        <c:lblAlgn val="ctr"/>
        <c:lblOffset val="100"/>
        <c:noMultiLvlLbl val="0"/>
      </c:catAx>
      <c:valAx>
        <c:axId val="79326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3261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A01D1-974F-494B-A31E-333B12331249}" type="datetimeFigureOut">
              <a:rPr lang="zh-CN" altLang="en-US" smtClean="0"/>
              <a:t>2020/9/13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9BE3A-D66E-4B0A-A634-49B0FD0CE938}" type="slidenum">
              <a:rPr lang="zh-CN" altLang="en-US" smtClean="0"/>
              <a:t>‹#›</a:t>
            </a:fld>
            <a:endParaRPr lang="zh-CN" altLang="en-US"/>
          </a:p>
        </p:txBody>
      </p:sp>
    </p:spTree>
    <p:extLst>
      <p:ext uri="{BB962C8B-B14F-4D97-AF65-F5344CB8AC3E}">
        <p14:creationId xmlns:p14="http://schemas.microsoft.com/office/powerpoint/2010/main" val="55281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a:t>
            </a:fld>
            <a:endParaRPr lang="zh-CN" altLang="en-US"/>
          </a:p>
        </p:txBody>
      </p:sp>
    </p:spTree>
    <p:extLst>
      <p:ext uri="{BB962C8B-B14F-4D97-AF65-F5344CB8AC3E}">
        <p14:creationId xmlns:p14="http://schemas.microsoft.com/office/powerpoint/2010/main" val="301887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To address </a:t>
            </a:r>
            <a:r>
              <a:rPr lang="en-US" altLang="zh-CN" dirty="0"/>
              <a:t>all </a:t>
            </a:r>
            <a:r>
              <a:rPr lang="zh-CN" altLang="en-US" dirty="0"/>
              <a:t>these challenges, </a:t>
            </a:r>
            <a:r>
              <a:rPr lang="en-US" altLang="zh-CN" dirty="0"/>
              <a:t>the author</a:t>
            </a:r>
            <a:r>
              <a:rPr lang="zh-CN" altLang="en-US" dirty="0"/>
              <a:t> introduce</a:t>
            </a:r>
            <a:r>
              <a:rPr lang="en-US" altLang="zh-CN" dirty="0"/>
              <a:t>s</a:t>
            </a:r>
            <a:r>
              <a:rPr lang="zh-CN" altLang="en-US" dirty="0"/>
              <a:t> GPipe, a flexible library that enables efficient training of large neural networks.</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10</a:t>
            </a:fld>
            <a:endParaRPr lang="zh-CN" altLang="en-US"/>
          </a:p>
        </p:txBody>
      </p:sp>
    </p:spTree>
    <p:extLst>
      <p:ext uri="{BB962C8B-B14F-4D97-AF65-F5344CB8AC3E}">
        <p14:creationId xmlns:p14="http://schemas.microsoft.com/office/powerpoint/2010/main" val="169708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case, you guys may confuse the concept of mini-batch and micro-batch, I want to further-more explain them</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way, a group of data in a batch determines the direction of this gradient together, and it is not easy to run off when falling, reducing randomness.  On the other hand, because the number of samples in the batch is much smaller than the entire data set, the amount of calculation is not very large. </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11</a:t>
            </a:fld>
            <a:endParaRPr lang="zh-CN" altLang="en-US"/>
          </a:p>
        </p:txBody>
      </p:sp>
    </p:spTree>
    <p:extLst>
      <p:ext uri="{BB962C8B-B14F-4D97-AF65-F5344CB8AC3E}">
        <p14:creationId xmlns:p14="http://schemas.microsoft.com/office/powerpoint/2010/main" val="4216936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look back at pipeline </a:t>
            </a:r>
            <a:r>
              <a:rPr lang="en-US" altLang="zh-CN"/>
              <a:t>parallelism again</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12</a:t>
            </a:fld>
            <a:endParaRPr lang="zh-CN" altLang="en-US"/>
          </a:p>
        </p:txBody>
      </p:sp>
    </p:spTree>
    <p:extLst>
      <p:ext uri="{BB962C8B-B14F-4D97-AF65-F5344CB8AC3E}">
        <p14:creationId xmlns:p14="http://schemas.microsoft.com/office/powerpoint/2010/main" val="885512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13</a:t>
            </a:fld>
            <a:endParaRPr lang="zh-CN" altLang="en-US"/>
          </a:p>
        </p:txBody>
      </p:sp>
    </p:spTree>
    <p:extLst>
      <p:ext uri="{BB962C8B-B14F-4D97-AF65-F5344CB8AC3E}">
        <p14:creationId xmlns:p14="http://schemas.microsoft.com/office/powerpoint/2010/main" val="87400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14</a:t>
            </a:fld>
            <a:endParaRPr lang="zh-CN" altLang="en-US"/>
          </a:p>
        </p:txBody>
      </p:sp>
    </p:spTree>
    <p:extLst>
      <p:ext uri="{BB962C8B-B14F-4D97-AF65-F5344CB8AC3E}">
        <p14:creationId xmlns:p14="http://schemas.microsoft.com/office/powerpoint/2010/main" val="275897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look back at pipeline parallelism.</a:t>
            </a:r>
          </a:p>
          <a:p>
            <a:endParaRPr lang="en-US" altLang="zh-CN" dirty="0"/>
          </a:p>
          <a:p>
            <a:r>
              <a:rPr lang="en-US" altLang="zh-CN" dirty="0"/>
              <a:t>So, what does </a:t>
            </a:r>
            <a:r>
              <a:rPr lang="en-US" altLang="zh-CN" dirty="0" err="1"/>
              <a:t>temp_balane</a:t>
            </a:r>
            <a:r>
              <a:rPr lang="en-US" altLang="zh-CN" dirty="0"/>
              <a:t> means? How do we partition this model? We will talk it later</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15</a:t>
            </a:fld>
            <a:endParaRPr lang="zh-CN" altLang="en-US"/>
          </a:p>
        </p:txBody>
      </p:sp>
    </p:spTree>
    <p:extLst>
      <p:ext uri="{BB962C8B-B14F-4D97-AF65-F5344CB8AC3E}">
        <p14:creationId xmlns:p14="http://schemas.microsoft.com/office/powerpoint/2010/main" val="171967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Once the user defines the sequence of layers in their network, </a:t>
            </a:r>
            <a:r>
              <a:rPr lang="en-US" altLang="zh-CN" dirty="0" err="1"/>
              <a:t>GPipe</a:t>
            </a:r>
            <a:r>
              <a:rPr lang="en-US" altLang="zh-CN" dirty="0"/>
              <a:t> partitions the network into K cells on the separate accelerators. </a:t>
            </a:r>
            <a:endParaRPr lang="en-US" altLang="zh-CN" strike="sngStrike" dirty="0"/>
          </a:p>
          <a:p>
            <a:r>
              <a:rPr lang="en-US" altLang="zh-CN" dirty="0"/>
              <a:t>This sequence of operations is illustrated in the upper graph.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How do we partition this model? How do the partition algorithm works? We will talk it now!</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16</a:t>
            </a:fld>
            <a:endParaRPr lang="zh-CN" altLang="en-US"/>
          </a:p>
        </p:txBody>
      </p:sp>
    </p:spTree>
    <p:extLst>
      <p:ext uri="{BB962C8B-B14F-4D97-AF65-F5344CB8AC3E}">
        <p14:creationId xmlns:p14="http://schemas.microsoft.com/office/powerpoint/2010/main" val="495618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partition the model, you should firstly know what’s the model architecture.</a:t>
            </a:r>
          </a:p>
          <a:p>
            <a:r>
              <a:rPr lang="en-US" altLang="zh-CN" dirty="0"/>
              <a:t>Like the image showing here, the U-net model apply large amount of convolutional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You got to know for </a:t>
            </a:r>
            <a:r>
              <a:rPr lang="en-US" altLang="zh-CN" dirty="0">
                <a:solidFill>
                  <a:srgbClr val="FF0000"/>
                </a:solidFill>
              </a:rPr>
              <a:t>U-net(5, 64), it has totally 241 layers. Total model parameter memory is 1.8GiB.</a:t>
            </a:r>
            <a:endParaRPr lang="zh-CN" altLang="en-US"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17</a:t>
            </a:fld>
            <a:endParaRPr lang="zh-CN" altLang="en-US"/>
          </a:p>
        </p:txBody>
      </p:sp>
    </p:spTree>
    <p:extLst>
      <p:ext uri="{BB962C8B-B14F-4D97-AF65-F5344CB8AC3E}">
        <p14:creationId xmlns:p14="http://schemas.microsoft.com/office/powerpoint/2010/main" val="2632444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18</a:t>
            </a:fld>
            <a:endParaRPr lang="zh-CN" altLang="en-US"/>
          </a:p>
        </p:txBody>
      </p:sp>
    </p:spTree>
    <p:extLst>
      <p:ext uri="{BB962C8B-B14F-4D97-AF65-F5344CB8AC3E}">
        <p14:creationId xmlns:p14="http://schemas.microsoft.com/office/powerpoint/2010/main" val="2535763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I’ll a sample intuition about these two method.</a:t>
            </a:r>
          </a:p>
          <a:p>
            <a:endParaRPr lang="en-US" altLang="zh-CN" dirty="0"/>
          </a:p>
          <a:p>
            <a:r>
              <a:rPr lang="en-US" altLang="zh-CN" dirty="0"/>
              <a:t>Balance by size is the same. You can switch the “elapsed time” into “occupied memory size”</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19</a:t>
            </a:fld>
            <a:endParaRPr lang="zh-CN" altLang="en-US"/>
          </a:p>
        </p:txBody>
      </p:sp>
    </p:spTree>
    <p:extLst>
      <p:ext uri="{BB962C8B-B14F-4D97-AF65-F5344CB8AC3E}">
        <p14:creationId xmlns:p14="http://schemas.microsoft.com/office/powerpoint/2010/main" val="330156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we all known, Deep neural network has seen great progress over the last decade, and achieved great successes in many areas, partially thanks to the development of methods that facilitated scaling effective capacity of neural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lgn="l"/>
            <a:r>
              <a:rPr lang="en-US" altLang="zh-CN" sz="1800" b="0" i="0" u="none" strike="noStrike" baseline="0" dirty="0">
                <a:latin typeface="NimbusRomNo9L-Regu"/>
              </a:rPr>
              <a:t>This trend has been most visible for image classification, as demonstrated by the accuracy improvements on ImageNet with the increase in model </a:t>
            </a:r>
            <a:r>
              <a:rPr lang="en-US" altLang="zh-CN" sz="1800" b="1" i="0" u="none" strike="noStrike" baseline="0" dirty="0">
                <a:latin typeface="NimbusRomNo9L-Regu"/>
              </a:rPr>
              <a:t>capacity</a:t>
            </a:r>
            <a:r>
              <a:rPr lang="en-US" altLang="zh-CN" sz="1800" b="0" i="0" u="none" strike="noStrike" baseline="0" dirty="0">
                <a:latin typeface="NimbusRomNo9L-Regu"/>
              </a:rPr>
              <a:t>.</a:t>
            </a:r>
          </a:p>
          <a:p>
            <a:pPr algn="l"/>
            <a:endParaRPr lang="en-US" altLang="zh-CN" sz="18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latin typeface="NimbusRomNo9L-Regu"/>
              </a:rPr>
              <a:t>A similar phenomenon can also be observed in natural language processing (NLP) where the </a:t>
            </a:r>
            <a:r>
              <a:rPr lang="en-US" altLang="zh-CN" sz="2800" b="1" dirty="0">
                <a:solidFill>
                  <a:srgbClr val="FF0000"/>
                </a:solidFill>
              </a:rPr>
              <a:t>Larger</a:t>
            </a:r>
            <a:r>
              <a:rPr lang="en-US" altLang="zh-CN" sz="2800" dirty="0"/>
              <a:t> and </a:t>
            </a:r>
            <a:r>
              <a:rPr lang="en-US" altLang="zh-CN" sz="2800" b="1" dirty="0">
                <a:solidFill>
                  <a:srgbClr val="FF0000"/>
                </a:solidFill>
              </a:rPr>
              <a:t>deeper</a:t>
            </a:r>
            <a:r>
              <a:rPr lang="en-US" altLang="zh-CN" sz="2800" dirty="0"/>
              <a:t> model always outperform their </a:t>
            </a:r>
            <a:r>
              <a:rPr lang="en-US" altLang="zh-CN" sz="2800" b="1" dirty="0">
                <a:solidFill>
                  <a:srgbClr val="FF0000"/>
                </a:solidFill>
              </a:rPr>
              <a:t>simple</a:t>
            </a:r>
            <a:r>
              <a:rPr lang="en-US" altLang="zh-CN" sz="2800" dirty="0"/>
              <a:t> and </a:t>
            </a:r>
            <a:r>
              <a:rPr lang="en-US" altLang="zh-CN" sz="2800" b="1" dirty="0">
                <a:solidFill>
                  <a:srgbClr val="FF0000"/>
                </a:solidFill>
              </a:rPr>
              <a:t>shallow</a:t>
            </a:r>
            <a:r>
              <a:rPr lang="en-US" altLang="zh-CN" sz="2800" dirty="0"/>
              <a:t> counterparts!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Almost every researcher uses neural network in their current work, causing the fancy trend. This give us the illusion that we will be outdated if we don’t use neural network. So DNN is everywhere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a:t>
            </a:fld>
            <a:endParaRPr lang="zh-CN" altLang="en-US"/>
          </a:p>
        </p:txBody>
      </p:sp>
    </p:spTree>
    <p:extLst>
      <p:ext uri="{BB962C8B-B14F-4D97-AF65-F5344CB8AC3E}">
        <p14:creationId xmlns:p14="http://schemas.microsoft.com/office/powerpoint/2010/main" val="168772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E4349"/>
                </a:solidFill>
                <a:effectLst/>
                <a:latin typeface="Georgia" panose="02040502050405020303" pitchFamily="18" charset="0"/>
              </a:rPr>
              <a:t>The table shows how </a:t>
            </a:r>
            <a:r>
              <a:rPr lang="en-US" altLang="zh-CN" b="0" i="0" dirty="0" err="1">
                <a:solidFill>
                  <a:srgbClr val="3E4349"/>
                </a:solidFill>
                <a:effectLst/>
                <a:latin typeface="Georgia" panose="02040502050405020303" pitchFamily="18" charset="0"/>
              </a:rPr>
              <a:t>GPipe</a:t>
            </a:r>
            <a:r>
              <a:rPr lang="en-US" altLang="zh-CN" b="0" i="0" dirty="0">
                <a:solidFill>
                  <a:srgbClr val="3E4349"/>
                </a:solidFill>
                <a:effectLst/>
                <a:latin typeface="Georgia" panose="02040502050405020303" pitchFamily="18" charset="0"/>
              </a:rPr>
              <a:t> facilitates scaling U-Net models. </a:t>
            </a:r>
            <a:r>
              <a:rPr lang="en-US" altLang="zh-CN" b="0" i="1" dirty="0">
                <a:solidFill>
                  <a:srgbClr val="3E4349"/>
                </a:solidFill>
                <a:effectLst/>
                <a:latin typeface="Georgia" panose="02040502050405020303" pitchFamily="18" charset="0"/>
              </a:rPr>
              <a:t>baseline</a:t>
            </a:r>
            <a:r>
              <a:rPr lang="en-US" altLang="zh-CN" b="0" i="0" dirty="0">
                <a:solidFill>
                  <a:srgbClr val="3E4349"/>
                </a:solidFill>
                <a:effectLst/>
                <a:latin typeface="Georgia" panose="02040502050405020303" pitchFamily="18" charset="0"/>
              </a:rPr>
              <a:t> denotes the baseline without pipeline parallelism nor checkpointing, and </a:t>
            </a:r>
            <a:r>
              <a:rPr lang="en-US" altLang="zh-CN" b="0" i="1" dirty="0">
                <a:solidFill>
                  <a:srgbClr val="3E4349"/>
                </a:solidFill>
                <a:effectLst/>
                <a:latin typeface="Georgia" panose="02040502050405020303" pitchFamily="18" charset="0"/>
              </a:rPr>
              <a:t>pipeline-1</a:t>
            </a:r>
            <a:r>
              <a:rPr lang="en-US" altLang="zh-CN" b="0" i="0" dirty="0">
                <a:solidFill>
                  <a:srgbClr val="3E4349"/>
                </a:solidFill>
                <a:effectLst/>
                <a:latin typeface="Georgia" panose="02040502050405020303" pitchFamily="18" charset="0"/>
              </a:rPr>
              <a:t>, </a:t>
            </a:r>
            <a:r>
              <a:rPr lang="en-US" altLang="zh-CN" b="0" i="1" dirty="0">
                <a:solidFill>
                  <a:srgbClr val="3E4349"/>
                </a:solidFill>
                <a:effectLst/>
                <a:latin typeface="Georgia" panose="02040502050405020303" pitchFamily="18" charset="0"/>
              </a:rPr>
              <a:t>-2</a:t>
            </a:r>
            <a:r>
              <a:rPr lang="en-US" altLang="zh-CN" b="0" i="0" dirty="0">
                <a:solidFill>
                  <a:srgbClr val="3E4349"/>
                </a:solidFill>
                <a:effectLst/>
                <a:latin typeface="Georgia" panose="02040502050405020303" pitchFamily="18" charset="0"/>
              </a:rPr>
              <a:t>, </a:t>
            </a:r>
            <a:r>
              <a:rPr lang="en-US" altLang="zh-CN" b="0" i="1" dirty="0">
                <a:solidFill>
                  <a:srgbClr val="3E4349"/>
                </a:solidFill>
                <a:effectLst/>
                <a:latin typeface="Georgia" panose="02040502050405020303" pitchFamily="18" charset="0"/>
              </a:rPr>
              <a:t>-4</a:t>
            </a:r>
            <a:r>
              <a:rPr lang="en-US" altLang="zh-CN" b="0" i="0" dirty="0">
                <a:solidFill>
                  <a:srgbClr val="3E4349"/>
                </a:solidFill>
                <a:effectLst/>
                <a:latin typeface="Georgia" panose="02040502050405020303" pitchFamily="18" charset="0"/>
              </a:rPr>
              <a:t>, </a:t>
            </a:r>
            <a:r>
              <a:rPr lang="en-US" altLang="zh-CN" b="0" i="1" dirty="0">
                <a:solidFill>
                  <a:srgbClr val="3E4349"/>
                </a:solidFill>
                <a:effectLst/>
                <a:latin typeface="Georgia" panose="02040502050405020303" pitchFamily="18" charset="0"/>
              </a:rPr>
              <a:t>-8</a:t>
            </a:r>
            <a:r>
              <a:rPr lang="en-US" altLang="zh-CN" b="0" i="0" dirty="0">
                <a:solidFill>
                  <a:srgbClr val="3E4349"/>
                </a:solidFill>
                <a:effectLst/>
                <a:latin typeface="Georgia" panose="02040502050405020303" pitchFamily="18" charset="0"/>
              </a:rPr>
              <a:t> denotes that the model is trained with </a:t>
            </a:r>
            <a:r>
              <a:rPr lang="en-US" altLang="zh-CN" b="0" i="0" dirty="0" err="1">
                <a:solidFill>
                  <a:srgbClr val="3E4349"/>
                </a:solidFill>
                <a:effectLst/>
                <a:latin typeface="Georgia" panose="02040502050405020303" pitchFamily="18" charset="0"/>
              </a:rPr>
              <a:t>GPipe</a:t>
            </a:r>
            <a:r>
              <a:rPr lang="en-US" altLang="zh-CN" b="0" i="0" dirty="0">
                <a:solidFill>
                  <a:srgbClr val="3E4349"/>
                </a:solidFill>
                <a:effectLst/>
                <a:latin typeface="Georgia" panose="02040502050405020303" pitchFamily="18" charset="0"/>
              </a:rPr>
              <a:t> with the corresponding number of partitions.</a:t>
            </a:r>
          </a:p>
          <a:p>
            <a:pPr algn="l"/>
            <a:r>
              <a:rPr lang="en-US" altLang="zh-CN" b="0" i="0" dirty="0">
                <a:solidFill>
                  <a:srgbClr val="3E4349"/>
                </a:solidFill>
                <a:effectLst/>
                <a:latin typeface="Georgia" panose="02040502050405020303" pitchFamily="18" charset="0"/>
              </a:rPr>
              <a:t>Here we used a simplified U-Net architecture. The size of a model is determined by hyperparameters </a:t>
            </a:r>
            <a:r>
              <a:rPr lang="en-US" altLang="zh-CN" b="0" i="1" dirty="0">
                <a:solidFill>
                  <a:srgbClr val="3E4349"/>
                </a:solidFill>
                <a:effectLst/>
                <a:latin typeface="Georgia" panose="02040502050405020303" pitchFamily="18" charset="0"/>
              </a:rPr>
              <a:t>B</a:t>
            </a:r>
            <a:r>
              <a:rPr lang="en-US" altLang="zh-CN" b="0" i="0" dirty="0">
                <a:solidFill>
                  <a:srgbClr val="3E4349"/>
                </a:solidFill>
                <a:effectLst/>
                <a:latin typeface="Georgia" panose="02040502050405020303" pitchFamily="18" charset="0"/>
              </a:rPr>
              <a:t> and </a:t>
            </a:r>
            <a:r>
              <a:rPr lang="en-US" altLang="zh-CN" b="0" i="1" dirty="0">
                <a:solidFill>
                  <a:srgbClr val="3E4349"/>
                </a:solidFill>
                <a:effectLst/>
                <a:latin typeface="Georgia" panose="02040502050405020303" pitchFamily="18" charset="0"/>
              </a:rPr>
              <a:t>C</a:t>
            </a:r>
            <a:r>
              <a:rPr lang="en-US" altLang="zh-CN" b="0" i="0" dirty="0">
                <a:solidFill>
                  <a:srgbClr val="3E4349"/>
                </a:solidFill>
                <a:effectLst/>
                <a:latin typeface="Georgia" panose="02040502050405020303" pitchFamily="18" charset="0"/>
              </a:rPr>
              <a:t> which are proportional to the number of layers and filters, respectively.</a:t>
            </a: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20</a:t>
            </a:fld>
            <a:endParaRPr lang="zh-CN" altLang="en-US"/>
          </a:p>
        </p:txBody>
      </p:sp>
    </p:spTree>
    <p:extLst>
      <p:ext uri="{BB962C8B-B14F-4D97-AF65-F5344CB8AC3E}">
        <p14:creationId xmlns:p14="http://schemas.microsoft.com/office/powerpoint/2010/main" val="2942634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21</a:t>
            </a:fld>
            <a:endParaRPr lang="zh-CN" altLang="en-US"/>
          </a:p>
        </p:txBody>
      </p:sp>
    </p:spTree>
    <p:extLst>
      <p:ext uri="{BB962C8B-B14F-4D97-AF65-F5344CB8AC3E}">
        <p14:creationId xmlns:p14="http://schemas.microsoft.com/office/powerpoint/2010/main" val="3128467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To study opportunities for future performance, we identified the key factors that affect the performance of GPipe on Cloud TPUs. We measured the time spent on different activities listed in </a:t>
            </a:r>
            <a:r>
              <a:rPr lang="en-US" altLang="zh-CN" dirty="0"/>
              <a:t>‘</a:t>
            </a:r>
            <a:r>
              <a:rPr lang="zh-CN" altLang="en-US" dirty="0"/>
              <a:t>Tabl</a:t>
            </a:r>
            <a:r>
              <a:rPr lang="en-US" altLang="zh-CN" dirty="0"/>
              <a:t>e’</a:t>
            </a:r>
            <a:r>
              <a:rPr lang="zh-CN" altLang="en-US" dirty="0"/>
              <a:t>. We found that re-computation time was the main contributor to GPipe overhead, taking up to 23% of the total step time. Another source of overhead was load imbalance. With two partitions, overhead caused by load imbalance was only 3</a:t>
            </a:r>
            <a:r>
              <a:rPr lang="en-US" altLang="zh-CN" dirty="0"/>
              <a:t>.</a:t>
            </a:r>
            <a:r>
              <a:rPr lang="zh-CN" altLang="en-US" dirty="0"/>
              <a:t>2%.</a:t>
            </a:r>
          </a:p>
          <a:p>
            <a:r>
              <a:rPr lang="zh-CN" altLang="en-US" dirty="0"/>
              <a:t>The observed bubble overhead was slightly lower than the theoretical value partly because re-computation was scheduled early to overlap with the bubble. Weight update time for gradient aggregation at the end of pipeline was also small, thanks to high-speed interconnections between the accelerators.</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22</a:t>
            </a:fld>
            <a:endParaRPr lang="zh-CN" altLang="en-US"/>
          </a:p>
        </p:txBody>
      </p:sp>
    </p:spTree>
    <p:extLst>
      <p:ext uri="{BB962C8B-B14F-4D97-AF65-F5344CB8AC3E}">
        <p14:creationId xmlns:p14="http://schemas.microsoft.com/office/powerpoint/2010/main" val="260748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23</a:t>
            </a:fld>
            <a:endParaRPr lang="zh-CN" altLang="en-US"/>
          </a:p>
        </p:txBody>
      </p:sp>
    </p:spTree>
    <p:extLst>
      <p:ext uri="{BB962C8B-B14F-4D97-AF65-F5344CB8AC3E}">
        <p14:creationId xmlns:p14="http://schemas.microsoft.com/office/powerpoint/2010/main" val="366231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24</a:t>
            </a:fld>
            <a:endParaRPr lang="zh-CN" altLang="en-US"/>
          </a:p>
        </p:txBody>
      </p:sp>
    </p:spTree>
    <p:extLst>
      <p:ext uri="{BB962C8B-B14F-4D97-AF65-F5344CB8AC3E}">
        <p14:creationId xmlns:p14="http://schemas.microsoft.com/office/powerpoint/2010/main" val="1754335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25</a:t>
            </a:fld>
            <a:endParaRPr lang="zh-CN" altLang="en-US"/>
          </a:p>
        </p:txBody>
      </p:sp>
    </p:spTree>
    <p:extLst>
      <p:ext uri="{BB962C8B-B14F-4D97-AF65-F5344CB8AC3E}">
        <p14:creationId xmlns:p14="http://schemas.microsoft.com/office/powerpoint/2010/main" val="1189875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1.(for example, large outputs should be sent over higher bandwidth links if possible).</a:t>
            </a:r>
          </a:p>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26</a:t>
            </a:fld>
            <a:endParaRPr lang="zh-CN" altLang="en-US"/>
          </a:p>
        </p:txBody>
      </p:sp>
    </p:spTree>
    <p:extLst>
      <p:ext uri="{BB962C8B-B14F-4D97-AF65-F5344CB8AC3E}">
        <p14:creationId xmlns:p14="http://schemas.microsoft.com/office/powerpoint/2010/main" val="1251386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the figure, We assume that forward and backward passes in the first stage take two time units, while forward and backward passes in the second stage take only a single time unit. The first stage in this pipeline is replicated twice so that each stage sustains roughly the same 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27</a:t>
            </a:fld>
            <a:endParaRPr lang="zh-CN" altLang="en-US"/>
          </a:p>
        </p:txBody>
      </p:sp>
    </p:spTree>
    <p:extLst>
      <p:ext uri="{BB962C8B-B14F-4D97-AF65-F5344CB8AC3E}">
        <p14:creationId xmlns:p14="http://schemas.microsoft.com/office/powerpoint/2010/main" val="3132976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28</a:t>
            </a:fld>
            <a:endParaRPr lang="zh-CN" altLang="en-US"/>
          </a:p>
        </p:txBody>
      </p:sp>
    </p:spTree>
    <p:extLst>
      <p:ext uri="{BB962C8B-B14F-4D97-AF65-F5344CB8AC3E}">
        <p14:creationId xmlns:p14="http://schemas.microsoft.com/office/powerpoint/2010/main" val="3495896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1F1B ensures that every GPU is occupied with a minibatch in a balanced pipeline, with each stage producing outputs in aggregate at roughly the same rate. It also ensures backward passes from inputs are applied at regular intervals of time.</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29</a:t>
            </a:fld>
            <a:endParaRPr lang="zh-CN" altLang="en-US"/>
          </a:p>
        </p:txBody>
      </p:sp>
    </p:spTree>
    <p:extLst>
      <p:ext uri="{BB962C8B-B14F-4D97-AF65-F5344CB8AC3E}">
        <p14:creationId xmlns:p14="http://schemas.microsoft.com/office/powerpoint/2010/main" val="254767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3</a:t>
            </a:fld>
            <a:endParaRPr lang="zh-CN" altLang="en-US"/>
          </a:p>
        </p:txBody>
      </p:sp>
    </p:spTree>
    <p:extLst>
      <p:ext uri="{BB962C8B-B14F-4D97-AF65-F5344CB8AC3E}">
        <p14:creationId xmlns:p14="http://schemas.microsoft.com/office/powerpoint/2010/main" val="281057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30</a:t>
            </a:fld>
            <a:endParaRPr lang="zh-CN" altLang="en-US"/>
          </a:p>
        </p:txBody>
      </p:sp>
    </p:spTree>
    <p:extLst>
      <p:ext uri="{BB962C8B-B14F-4D97-AF65-F5344CB8AC3E}">
        <p14:creationId xmlns:p14="http://schemas.microsoft.com/office/powerpoint/2010/main" val="3111459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31</a:t>
            </a:fld>
            <a:endParaRPr lang="zh-CN" altLang="en-US"/>
          </a:p>
        </p:txBody>
      </p:sp>
    </p:spTree>
    <p:extLst>
      <p:ext uri="{BB962C8B-B14F-4D97-AF65-F5344CB8AC3E}">
        <p14:creationId xmlns:p14="http://schemas.microsoft.com/office/powerpoint/2010/main" val="192842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is that means We should always choose the  </a:t>
            </a:r>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neural network model?  The answer is No way.</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4</a:t>
            </a:fld>
            <a:endParaRPr lang="zh-CN" altLang="en-US"/>
          </a:p>
        </p:txBody>
      </p:sp>
    </p:spTree>
    <p:extLst>
      <p:ext uri="{BB962C8B-B14F-4D97-AF65-F5344CB8AC3E}">
        <p14:creationId xmlns:p14="http://schemas.microsoft.com/office/powerpoint/2010/main" val="83742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5</a:t>
            </a:fld>
            <a:endParaRPr lang="zh-CN" altLang="en-US"/>
          </a:p>
        </p:txBody>
      </p:sp>
    </p:spTree>
    <p:extLst>
      <p:ext uri="{BB962C8B-B14F-4D97-AF65-F5344CB8AC3E}">
        <p14:creationId xmlns:p14="http://schemas.microsoft.com/office/powerpoint/2010/main" val="3334967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going to pipeline parallelism, I want to give you some intuition about the data parallelism and model parallelism. Because pipeline parallelism somehow bases on both of these.</a:t>
            </a:r>
          </a:p>
          <a:p>
            <a:endParaRPr lang="en-US" altLang="zh-CN" dirty="0"/>
          </a:p>
          <a:p>
            <a:r>
              <a:rPr lang="en-US" altLang="zh-CN" dirty="0"/>
              <a:t>So what’s the data parallelism? It’s easy to understand, you just need to evenly spread all the input data over the multiple-GPUs, and they do the training process synchronously. At the end, add all the outputs together. We will get the training result.</a:t>
            </a:r>
          </a:p>
          <a:p>
            <a:endParaRPr lang="en-US" altLang="zh-CN" dirty="0"/>
          </a:p>
          <a:p>
            <a:r>
              <a:rPr lang="en-US" altLang="zh-CN" dirty="0"/>
              <a:t>In general, there are four steps.</a:t>
            </a:r>
          </a:p>
          <a:p>
            <a:endParaRPr lang="en-US" altLang="zh-CN" dirty="0"/>
          </a:p>
          <a:p>
            <a:r>
              <a:rPr lang="en-US" altLang="zh-CN" dirty="0"/>
              <a:t>In this graph, we use parameter server to update the weights.</a:t>
            </a:r>
            <a:endParaRPr lang="zh-CN" altLang="en-US"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6</a:t>
            </a:fld>
            <a:endParaRPr lang="zh-CN" altLang="en-US"/>
          </a:p>
        </p:txBody>
      </p:sp>
    </p:spTree>
    <p:extLst>
      <p:ext uri="{BB962C8B-B14F-4D97-AF65-F5344CB8AC3E}">
        <p14:creationId xmlns:p14="http://schemas.microsoft.com/office/powerpoint/2010/main" val="2721428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So Why I call it the traditional method? Yes, because of its drawback.</a:t>
            </a:r>
          </a:p>
          <a:p>
            <a:pPr algn="l"/>
            <a:r>
              <a:rPr lang="en-US" altLang="zh-CN" dirty="0"/>
              <a:t>This picture </a:t>
            </a:r>
            <a:r>
              <a:rPr lang="en-US" altLang="zh-CN" sz="1800" b="0" i="0" u="none" strike="noStrike" baseline="0" dirty="0">
                <a:latin typeface="LinLibertineT"/>
              </a:rPr>
              <a:t>quantitatively shows the fraction of training time spent in communication with data parallelism for different classes of DNNs using three types of servers.</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We se … it doesn’t  work well, when we want to use lots of GPUs. </a:t>
            </a:r>
            <a:r>
              <a:rPr lang="zh-CN" altLang="en-US" sz="1800" b="0" i="0" u="none" strike="noStrike" baseline="0" dirty="0">
                <a:latin typeface="LinLibertineT"/>
              </a:rPr>
              <a:t>读</a:t>
            </a:r>
            <a:r>
              <a:rPr lang="en-US" altLang="zh-CN" sz="1800" b="0" i="0" u="none" strike="noStrike" baseline="0" dirty="0">
                <a:latin typeface="LinLibertineT"/>
              </a:rPr>
              <a:t>ppt</a:t>
            </a:r>
            <a:r>
              <a:rPr lang="zh-CN" altLang="en-US" sz="1800" b="0" i="0" u="none" strike="noStrike" baseline="0" dirty="0">
                <a:latin typeface="LinLibertineT"/>
              </a:rPr>
              <a:t>最下面的</a:t>
            </a:r>
            <a:endParaRPr lang="en-US" altLang="zh-CN" sz="1800" b="0" i="0" u="none" strike="noStrike" baseline="0" dirty="0">
              <a:latin typeface="LinLibertineT"/>
            </a:endParaRPr>
          </a:p>
          <a:p>
            <a:pPr algn="l"/>
            <a:endParaRPr lang="en-US" altLang="zh-CN" sz="1800" b="0" i="0" u="none" strike="noStrike" baseline="0" dirty="0">
              <a:latin typeface="LinLibertineT"/>
            </a:endParaRPr>
          </a:p>
          <a:p>
            <a:pPr algn="l"/>
            <a:r>
              <a:rPr lang="en-US" altLang="zh-CN" dirty="0"/>
              <a:t>BTW, the reason why ResNet-50’s (square icon) communication overhead is much lower compare to other model is that ResNet-50 </a:t>
            </a:r>
            <a:r>
              <a:rPr lang="en-US" altLang="zh-CN" sz="1800" b="0" i="0" u="none" strike="noStrike" baseline="0" dirty="0">
                <a:latin typeface="LinLibertineT"/>
              </a:rPr>
              <a:t>has a large number of convolutional layers, meaning the parameters are much less.</a:t>
            </a:r>
          </a:p>
          <a:p>
            <a:pPr algn="l"/>
            <a:endParaRPr lang="en-US" altLang="zh-CN" sz="1800" b="0" i="0" u="none" strike="noStrike" baseline="0" dirty="0">
              <a:latin typeface="LinLibertineT"/>
            </a:endParaRPr>
          </a:p>
        </p:txBody>
      </p:sp>
      <p:sp>
        <p:nvSpPr>
          <p:cNvPr id="4" name="灯片编号占位符 3"/>
          <p:cNvSpPr>
            <a:spLocks noGrp="1"/>
          </p:cNvSpPr>
          <p:nvPr>
            <p:ph type="sldNum" sz="quarter" idx="5"/>
          </p:nvPr>
        </p:nvSpPr>
        <p:spPr/>
        <p:txBody>
          <a:bodyPr/>
          <a:lstStyle/>
          <a:p>
            <a:fld id="{C299BE3A-D66E-4B0A-A634-49B0FD0CE938}" type="slidenum">
              <a:rPr lang="zh-CN" altLang="en-US" smtClean="0"/>
              <a:t>7</a:t>
            </a:fld>
            <a:endParaRPr lang="zh-CN" altLang="en-US"/>
          </a:p>
        </p:txBody>
      </p:sp>
    </p:spTree>
    <p:extLst>
      <p:ext uri="{BB962C8B-B14F-4D97-AF65-F5344CB8AC3E}">
        <p14:creationId xmlns:p14="http://schemas.microsoft.com/office/powerpoint/2010/main" val="1593856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let’s talk about M </a:t>
            </a:r>
            <a:r>
              <a:rPr lang="en-US" altLang="zh-CN" dirty="0" err="1"/>
              <a:t>parall</a:t>
            </a:r>
            <a:endParaRPr lang="en-US" altLang="zh-CN" dirty="0"/>
          </a:p>
          <a:p>
            <a:endParaRPr lang="en-US" altLang="zh-CN" dirty="0"/>
          </a:p>
          <a:p>
            <a:pPr algn="l"/>
            <a:r>
              <a:rPr lang="en-US" altLang="zh-CN" dirty="0"/>
              <a:t>The mechanism of these two methods is totally different. In data parallelism, we spread input data over multiple GPUs. However, in model parallelism we should spread the model over multiple GPUs. And train all the input data in these sequential GPUs.</a:t>
            </a:r>
          </a:p>
          <a:p>
            <a:endParaRPr lang="en-US" altLang="zh-CN" dirty="0"/>
          </a:p>
          <a:p>
            <a:r>
              <a:rPr lang="en-US" altLang="zh-CN" dirty="0"/>
              <a:t>There are two major steps.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So, when the model is split, we can  chose to fit in a much larger model than before. </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8</a:t>
            </a:fld>
            <a:endParaRPr lang="zh-CN" altLang="en-US"/>
          </a:p>
        </p:txBody>
      </p:sp>
    </p:spTree>
    <p:extLst>
      <p:ext uri="{BB962C8B-B14F-4D97-AF65-F5344CB8AC3E}">
        <p14:creationId xmlns:p14="http://schemas.microsoft.com/office/powerpoint/2010/main" val="75152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dirty="0"/>
              <a:t>Of course, it has its own deficit.</a:t>
            </a:r>
          </a:p>
          <a:p>
            <a:pPr algn="l"/>
            <a:endParaRPr lang="en-US" altLang="zh-CN" b="0" dirty="0"/>
          </a:p>
          <a:p>
            <a:pPr algn="l"/>
            <a:r>
              <a:rPr lang="en-US" altLang="zh-CN" b="0" dirty="0"/>
              <a:t>as for this problem, you can see this graph. Work2’s input is worker1’s output. So all the latter workers need to wait for the intermediate output</a:t>
            </a:r>
            <a:endParaRPr lang="zh-CN" altLang="en-US" b="0" dirty="0"/>
          </a:p>
        </p:txBody>
      </p:sp>
      <p:sp>
        <p:nvSpPr>
          <p:cNvPr id="4" name="灯片编号占位符 3"/>
          <p:cNvSpPr>
            <a:spLocks noGrp="1"/>
          </p:cNvSpPr>
          <p:nvPr>
            <p:ph type="sldNum" sz="quarter" idx="5"/>
          </p:nvPr>
        </p:nvSpPr>
        <p:spPr/>
        <p:txBody>
          <a:bodyPr/>
          <a:lstStyle/>
          <a:p>
            <a:fld id="{C299BE3A-D66E-4B0A-A634-49B0FD0CE938}" type="slidenum">
              <a:rPr lang="zh-CN" altLang="en-US" smtClean="0"/>
              <a:t>9</a:t>
            </a:fld>
            <a:endParaRPr lang="zh-CN" altLang="en-US"/>
          </a:p>
        </p:txBody>
      </p:sp>
    </p:spTree>
    <p:extLst>
      <p:ext uri="{BB962C8B-B14F-4D97-AF65-F5344CB8AC3E}">
        <p14:creationId xmlns:p14="http://schemas.microsoft.com/office/powerpoint/2010/main" val="186486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39297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9304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17379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88235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E18D3B-93E1-4CD2-B6C0-8C943F565D2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01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250769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6105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307947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27002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5724A8-22C4-4463-B4B1-32D848BA9ABB}" type="datetimeFigureOut">
              <a:rPr lang="zh-CN" altLang="en-US" smtClean="0"/>
              <a:t>2020/9/13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63614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65724A8-22C4-4463-B4B1-32D848BA9ABB}" type="datetimeFigureOut">
              <a:rPr lang="zh-CN" altLang="en-US" smtClean="0"/>
              <a:t>2020/9/13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E18D3B-93E1-4CD2-B6C0-8C943F565D22}" type="slidenum">
              <a:rPr lang="zh-CN" altLang="en-US" smtClean="0"/>
              <a:t>‹#›</a:t>
            </a:fld>
            <a:endParaRPr lang="zh-CN" altLang="en-US"/>
          </a:p>
        </p:txBody>
      </p:sp>
    </p:spTree>
    <p:extLst>
      <p:ext uri="{BB962C8B-B14F-4D97-AF65-F5344CB8AC3E}">
        <p14:creationId xmlns:p14="http://schemas.microsoft.com/office/powerpoint/2010/main" val="19452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5724A8-22C4-4463-B4B1-32D848BA9ABB}" type="datetimeFigureOut">
              <a:rPr lang="zh-CN" altLang="en-US" smtClean="0"/>
              <a:t>2020/9/13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E18D3B-93E1-4CD2-B6C0-8C943F565D2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17508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torchgpipe.readthedocs.io/en/stable/_images/pipeline-parallel.sv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kakaobrain/torchgpipe/tree/master/benchmarks/unet-memory"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github.com/kakaobrain/torchgpipe/tree/master/benchmarks/amoebanetd-speed" TargetMode="Externa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7" name="Subtitle 2">
            <a:extLst>
              <a:ext uri="{FF2B5EF4-FFF2-40B4-BE49-F238E27FC236}">
                <a16:creationId xmlns:a16="http://schemas.microsoft.com/office/drawing/2014/main" id="{A04BC2AF-D9F6-4A01-8DF9-6A245E981408}"/>
              </a:ext>
            </a:extLst>
          </p:cNvPr>
          <p:cNvSpPr txBox="1">
            <a:spLocks/>
          </p:cNvSpPr>
          <p:nvPr/>
        </p:nvSpPr>
        <p:spPr>
          <a:xfrm>
            <a:off x="565711" y="3380622"/>
            <a:ext cx="1605941" cy="32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600" dirty="0" err="1"/>
              <a:t>NeurIPS</a:t>
            </a:r>
            <a:r>
              <a:rPr lang="en-US" sz="1600" dirty="0"/>
              <a:t>’ 2019</a:t>
            </a:r>
          </a:p>
        </p:txBody>
      </p:sp>
      <p:pic>
        <p:nvPicPr>
          <p:cNvPr id="9" name="图片 8">
            <a:extLst>
              <a:ext uri="{FF2B5EF4-FFF2-40B4-BE49-F238E27FC236}">
                <a16:creationId xmlns:a16="http://schemas.microsoft.com/office/drawing/2014/main" id="{7418042B-F150-4063-B56D-EB6D16BD181B}"/>
              </a:ext>
            </a:extLst>
          </p:cNvPr>
          <p:cNvPicPr>
            <a:picLocks noChangeAspect="1"/>
          </p:cNvPicPr>
          <p:nvPr/>
        </p:nvPicPr>
        <p:blipFill>
          <a:blip r:embed="rId3"/>
          <a:stretch>
            <a:fillRect/>
          </a:stretch>
        </p:blipFill>
        <p:spPr>
          <a:xfrm>
            <a:off x="1507545" y="249475"/>
            <a:ext cx="1605941" cy="1041847"/>
          </a:xfrm>
          <a:prstGeom prst="rect">
            <a:avLst/>
          </a:prstGeom>
        </p:spPr>
      </p:pic>
      <p:pic>
        <p:nvPicPr>
          <p:cNvPr id="11" name="图片 10">
            <a:extLst>
              <a:ext uri="{FF2B5EF4-FFF2-40B4-BE49-F238E27FC236}">
                <a16:creationId xmlns:a16="http://schemas.microsoft.com/office/drawing/2014/main" id="{34DB1C45-9110-45F9-A5EB-A09A9FA522F2}"/>
              </a:ext>
            </a:extLst>
          </p:cNvPr>
          <p:cNvPicPr>
            <a:picLocks noChangeAspect="1"/>
          </p:cNvPicPr>
          <p:nvPr/>
        </p:nvPicPr>
        <p:blipFill>
          <a:blip r:embed="rId4"/>
          <a:stretch>
            <a:fillRect/>
          </a:stretch>
        </p:blipFill>
        <p:spPr>
          <a:xfrm>
            <a:off x="465698" y="249475"/>
            <a:ext cx="1041847" cy="1041847"/>
          </a:xfrm>
          <a:prstGeom prst="rect">
            <a:avLst/>
          </a:prstGeom>
        </p:spPr>
      </p:pic>
      <p:sp>
        <p:nvSpPr>
          <p:cNvPr id="13" name="矩形 12">
            <a:extLst>
              <a:ext uri="{FF2B5EF4-FFF2-40B4-BE49-F238E27FC236}">
                <a16:creationId xmlns:a16="http://schemas.microsoft.com/office/drawing/2014/main" id="{42B4D0D3-AF5A-4102-81C8-FC7D0C75307B}"/>
              </a:ext>
            </a:extLst>
          </p:cNvPr>
          <p:cNvSpPr/>
          <p:nvPr/>
        </p:nvSpPr>
        <p:spPr>
          <a:xfrm>
            <a:off x="565711" y="2975225"/>
            <a:ext cx="4827650" cy="338554"/>
          </a:xfrm>
          <a:prstGeom prst="rect">
            <a:avLst/>
          </a:prstGeom>
        </p:spPr>
        <p:txBody>
          <a:bodyPr wrap="square">
            <a:spAutoFit/>
          </a:bodyPr>
          <a:lstStyle/>
          <a:p>
            <a:r>
              <a:rPr lang="en-US" altLang="zh-CN" sz="1600" dirty="0" err="1">
                <a:solidFill>
                  <a:schemeClr val="accent6">
                    <a:lumMod val="50000"/>
                  </a:schemeClr>
                </a:solidFill>
              </a:rPr>
              <a:t>Yanping</a:t>
            </a:r>
            <a:r>
              <a:rPr lang="en-US" altLang="zh-CN" sz="1600" dirty="0">
                <a:solidFill>
                  <a:schemeClr val="accent6">
                    <a:lumMod val="50000"/>
                  </a:schemeClr>
                </a:solidFill>
              </a:rPr>
              <a:t> Huang, </a:t>
            </a:r>
            <a:r>
              <a:rPr lang="en-US" altLang="zh-CN" sz="1600" dirty="0" err="1">
                <a:solidFill>
                  <a:schemeClr val="accent6">
                    <a:lumMod val="50000"/>
                  </a:schemeClr>
                </a:solidFill>
              </a:rPr>
              <a:t>Youlong</a:t>
            </a:r>
            <a:r>
              <a:rPr lang="en-US" altLang="zh-CN" sz="1600" dirty="0">
                <a:solidFill>
                  <a:schemeClr val="accent6">
                    <a:lumMod val="50000"/>
                  </a:schemeClr>
                </a:solidFill>
              </a:rPr>
              <a:t> Cheng, Ankur </a:t>
            </a:r>
            <a:r>
              <a:rPr lang="en-US" altLang="zh-CN" sz="1600" dirty="0" err="1">
                <a:solidFill>
                  <a:schemeClr val="accent6">
                    <a:lumMod val="50000"/>
                  </a:schemeClr>
                </a:solidFill>
              </a:rPr>
              <a:t>Bapna</a:t>
            </a:r>
            <a:endParaRPr lang="zh-CN" altLang="en-US" sz="1600" dirty="0"/>
          </a:p>
        </p:txBody>
      </p:sp>
      <p:sp>
        <p:nvSpPr>
          <p:cNvPr id="15" name="Subtitle 2">
            <a:extLst>
              <a:ext uri="{FF2B5EF4-FFF2-40B4-BE49-F238E27FC236}">
                <a16:creationId xmlns:a16="http://schemas.microsoft.com/office/drawing/2014/main" id="{8AFFB47E-C001-4942-8793-ADECD7752B24}"/>
              </a:ext>
            </a:extLst>
          </p:cNvPr>
          <p:cNvSpPr txBox="1">
            <a:spLocks/>
          </p:cNvSpPr>
          <p:nvPr/>
        </p:nvSpPr>
        <p:spPr>
          <a:xfrm>
            <a:off x="7734449" y="5089080"/>
            <a:ext cx="2953325" cy="907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Reporter: Mingcan Xiang</a:t>
            </a:r>
          </a:p>
          <a:p>
            <a:r>
              <a:rPr lang="en-US" sz="2000" i="1" dirty="0">
                <a:latin typeface="Times New Roman" panose="02020603050405020304" pitchFamily="18" charset="0"/>
                <a:cs typeface="Times New Roman" panose="02020603050405020304" pitchFamily="18" charset="0"/>
              </a:rPr>
              <a:t>Sem. 14, 2020</a:t>
            </a: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565711" y="1699674"/>
            <a:ext cx="10122063" cy="1168570"/>
          </a:xfrm>
        </p:spPr>
        <p:txBody>
          <a:bodyPr>
            <a:noAutofit/>
          </a:bodyPr>
          <a:lstStyle/>
          <a:p>
            <a:pPr algn="l"/>
            <a:r>
              <a:rPr lang="en-US" sz="4000" b="1" dirty="0" err="1">
                <a:solidFill>
                  <a:srgbClr val="FF0000"/>
                </a:solidFill>
              </a:rPr>
              <a:t>GPipe</a:t>
            </a:r>
            <a:r>
              <a:rPr lang="en-US" sz="4000" b="1" dirty="0">
                <a:solidFill>
                  <a:srgbClr val="FF0000"/>
                </a:solidFill>
              </a:rPr>
              <a:t>:</a:t>
            </a:r>
            <a:br>
              <a:rPr lang="en-US" sz="3600" dirty="0">
                <a:solidFill>
                  <a:srgbClr val="FF0000"/>
                </a:solidFill>
              </a:rPr>
            </a:br>
            <a:r>
              <a:rPr lang="en-US" sz="2800" i="1" dirty="0">
                <a:solidFill>
                  <a:srgbClr val="FF0000"/>
                </a:solidFill>
              </a:rPr>
              <a:t>Efficient Training of Giant Neural Networks using Pipeline Parallelism</a:t>
            </a:r>
            <a:endParaRPr lang="en-US" sz="3600" i="1" dirty="0">
              <a:solidFill>
                <a:srgbClr val="FF0000"/>
              </a:solidFill>
            </a:endParaRPr>
          </a:p>
        </p:txBody>
      </p:sp>
      <p:sp>
        <p:nvSpPr>
          <p:cNvPr id="18" name="Slide Number Placeholder 24">
            <a:extLst>
              <a:ext uri="{FF2B5EF4-FFF2-40B4-BE49-F238E27FC236}">
                <a16:creationId xmlns:a16="http://schemas.microsoft.com/office/drawing/2014/main" id="{45A5FE6D-D924-41DD-9D12-409AA2D2922C}"/>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a:t>
            </a:fld>
            <a:endParaRPr lang="en-US" dirty="0"/>
          </a:p>
        </p:txBody>
      </p:sp>
      <p:cxnSp>
        <p:nvCxnSpPr>
          <p:cNvPr id="21" name="直接连接符 20">
            <a:extLst>
              <a:ext uri="{FF2B5EF4-FFF2-40B4-BE49-F238E27FC236}">
                <a16:creationId xmlns:a16="http://schemas.microsoft.com/office/drawing/2014/main" id="{B262D745-98DA-4375-88FE-4F30E85DE73F}"/>
              </a:ext>
            </a:extLst>
          </p:cNvPr>
          <p:cNvCxnSpPr>
            <a:cxnSpLocks/>
          </p:cNvCxnSpPr>
          <p:nvPr/>
        </p:nvCxnSpPr>
        <p:spPr>
          <a:xfrm>
            <a:off x="630005" y="4364830"/>
            <a:ext cx="10278501" cy="0"/>
          </a:xfrm>
          <a:prstGeom prst="line">
            <a:avLst/>
          </a:prstGeom>
          <a:ln w="63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980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8E5C83BD-93CE-4C91-8FA7-FF402CF48FB6}"/>
              </a:ext>
            </a:extLst>
          </p:cNvPr>
          <p:cNvSpPr txBox="1"/>
          <p:nvPr/>
        </p:nvSpPr>
        <p:spPr>
          <a:xfrm>
            <a:off x="381001" y="1210392"/>
            <a:ext cx="9634538" cy="2031325"/>
          </a:xfrm>
          <a:prstGeom prst="rect">
            <a:avLst/>
          </a:prstGeom>
          <a:noFill/>
        </p:spPr>
        <p:txBody>
          <a:bodyPr wrap="square">
            <a:spAutoFit/>
          </a:bodyPr>
          <a:lstStyle/>
          <a:p>
            <a:pPr algn="l"/>
            <a:r>
              <a:rPr lang="en-US" altLang="zh-CN" dirty="0" err="1"/>
              <a:t>GPipe</a:t>
            </a:r>
            <a:r>
              <a:rPr lang="en-US" altLang="zh-CN" dirty="0"/>
              <a:t> splits a mini-batch into multiple </a:t>
            </a:r>
            <a:r>
              <a:rPr lang="en-US" altLang="zh-CN" b="1" dirty="0"/>
              <a:t>micro-batches</a:t>
            </a:r>
            <a:r>
              <a:rPr lang="en-US" altLang="zh-CN" dirty="0"/>
              <a:t> to make the devices work as parallel as possible. </a:t>
            </a:r>
          </a:p>
          <a:p>
            <a:pPr algn="l"/>
            <a:r>
              <a:rPr lang="en-US" altLang="zh-CN" dirty="0"/>
              <a:t>It is called </a:t>
            </a:r>
            <a:r>
              <a:rPr lang="en-US" altLang="zh-CN" b="1" dirty="0">
                <a:solidFill>
                  <a:srgbClr val="FF0000"/>
                </a:solidFill>
              </a:rPr>
              <a:t>pipeline parallelism</a:t>
            </a:r>
            <a:r>
              <a:rPr lang="en-US" altLang="zh-CN" dirty="0"/>
              <a:t>. </a:t>
            </a:r>
          </a:p>
          <a:p>
            <a:pPr algn="l"/>
            <a:r>
              <a:rPr lang="en-US" altLang="zh-CN" dirty="0"/>
              <a:t>Basically, pipeline parallelism is a stack of small data parallelism. When each partition has finished processing a micro-batch, it can toss the output to the next partition and immediately can start to work on the next micro-batch. Now the partitions can be overlapped.</a:t>
            </a:r>
          </a:p>
          <a:p>
            <a:br>
              <a:rPr lang="en-US" altLang="zh-CN" b="0" i="0" u="none" strike="noStrike" dirty="0">
                <a:solidFill>
                  <a:srgbClr val="004B6B"/>
                </a:solidFill>
                <a:effectLst/>
                <a:latin typeface="Georgia" panose="02040502050405020303" pitchFamily="18" charset="0"/>
                <a:hlinkClick r:id="rId3"/>
              </a:rPr>
            </a:br>
            <a:endParaRPr lang="zh-CN" altLang="en-US" dirty="0"/>
          </a:p>
        </p:txBody>
      </p:sp>
      <p:pic>
        <p:nvPicPr>
          <p:cNvPr id="10" name="图片 9">
            <a:extLst>
              <a:ext uri="{FF2B5EF4-FFF2-40B4-BE49-F238E27FC236}">
                <a16:creationId xmlns:a16="http://schemas.microsoft.com/office/drawing/2014/main" id="{94364673-F371-4014-969B-CCDD10B7DD93}"/>
              </a:ext>
            </a:extLst>
          </p:cNvPr>
          <p:cNvPicPr>
            <a:picLocks noChangeAspect="1"/>
          </p:cNvPicPr>
          <p:nvPr/>
        </p:nvPicPr>
        <p:blipFill>
          <a:blip r:embed="rId4"/>
          <a:stretch>
            <a:fillRect/>
          </a:stretch>
        </p:blipFill>
        <p:spPr>
          <a:xfrm>
            <a:off x="302420" y="2724231"/>
            <a:ext cx="9055893" cy="1688522"/>
          </a:xfrm>
          <a:prstGeom prst="rect">
            <a:avLst/>
          </a:prstGeom>
        </p:spPr>
      </p:pic>
      <p:pic>
        <p:nvPicPr>
          <p:cNvPr id="12" name="图片 11">
            <a:extLst>
              <a:ext uri="{FF2B5EF4-FFF2-40B4-BE49-F238E27FC236}">
                <a16:creationId xmlns:a16="http://schemas.microsoft.com/office/drawing/2014/main" id="{09C80086-E48C-477A-A10D-26C0AA0F9B3E}"/>
              </a:ext>
            </a:extLst>
          </p:cNvPr>
          <p:cNvPicPr>
            <a:picLocks noChangeAspect="1"/>
          </p:cNvPicPr>
          <p:nvPr/>
        </p:nvPicPr>
        <p:blipFill>
          <a:blip r:embed="rId5"/>
          <a:stretch>
            <a:fillRect/>
          </a:stretch>
        </p:blipFill>
        <p:spPr>
          <a:xfrm>
            <a:off x="92868" y="4424444"/>
            <a:ext cx="8836819" cy="1762125"/>
          </a:xfrm>
          <a:prstGeom prst="rect">
            <a:avLst/>
          </a:prstGeom>
        </p:spPr>
      </p:pic>
      <p:sp>
        <p:nvSpPr>
          <p:cNvPr id="13" name="文本框 12">
            <a:extLst>
              <a:ext uri="{FF2B5EF4-FFF2-40B4-BE49-F238E27FC236}">
                <a16:creationId xmlns:a16="http://schemas.microsoft.com/office/drawing/2014/main" id="{E8C7C13E-8B62-4648-A7BC-2EFF7C98E7A4}"/>
              </a:ext>
            </a:extLst>
          </p:cNvPr>
          <p:cNvSpPr txBox="1"/>
          <p:nvPr/>
        </p:nvSpPr>
        <p:spPr>
          <a:xfrm>
            <a:off x="9358313" y="3246952"/>
            <a:ext cx="2045492" cy="369332"/>
          </a:xfrm>
          <a:prstGeom prst="rect">
            <a:avLst/>
          </a:prstGeom>
          <a:noFill/>
        </p:spPr>
        <p:txBody>
          <a:bodyPr wrap="square" rtlCol="0">
            <a:spAutoFit/>
          </a:bodyPr>
          <a:lstStyle/>
          <a:p>
            <a:r>
              <a:rPr lang="en-US" altLang="zh-CN" dirty="0"/>
              <a:t>Pipeline parallelism</a:t>
            </a:r>
            <a:endParaRPr lang="zh-CN" altLang="en-US" dirty="0"/>
          </a:p>
        </p:txBody>
      </p:sp>
      <p:sp>
        <p:nvSpPr>
          <p:cNvPr id="14" name="文本框 13">
            <a:extLst>
              <a:ext uri="{FF2B5EF4-FFF2-40B4-BE49-F238E27FC236}">
                <a16:creationId xmlns:a16="http://schemas.microsoft.com/office/drawing/2014/main" id="{39F5E278-0C0C-4030-A26F-8CBEBE9E707A}"/>
              </a:ext>
            </a:extLst>
          </p:cNvPr>
          <p:cNvSpPr txBox="1"/>
          <p:nvPr/>
        </p:nvSpPr>
        <p:spPr>
          <a:xfrm>
            <a:off x="9358313" y="4967387"/>
            <a:ext cx="2045492" cy="369332"/>
          </a:xfrm>
          <a:prstGeom prst="rect">
            <a:avLst/>
          </a:prstGeom>
          <a:noFill/>
        </p:spPr>
        <p:txBody>
          <a:bodyPr wrap="square" rtlCol="0">
            <a:spAutoFit/>
          </a:bodyPr>
          <a:lstStyle/>
          <a:p>
            <a:r>
              <a:rPr lang="en-US" altLang="zh-CN" dirty="0"/>
              <a:t>model parallelism</a:t>
            </a:r>
            <a:endParaRPr lang="zh-CN" altLang="en-US" dirty="0"/>
          </a:p>
        </p:txBody>
      </p:sp>
      <p:sp>
        <p:nvSpPr>
          <p:cNvPr id="2" name="文本框 1">
            <a:extLst>
              <a:ext uri="{FF2B5EF4-FFF2-40B4-BE49-F238E27FC236}">
                <a16:creationId xmlns:a16="http://schemas.microsoft.com/office/drawing/2014/main" id="{CF09E386-D328-47F8-8588-F0A88A413520}"/>
              </a:ext>
            </a:extLst>
          </p:cNvPr>
          <p:cNvSpPr txBox="1"/>
          <p:nvPr/>
        </p:nvSpPr>
        <p:spPr>
          <a:xfrm>
            <a:off x="4000500" y="4171950"/>
            <a:ext cx="1393031" cy="369332"/>
          </a:xfrm>
          <a:prstGeom prst="rect">
            <a:avLst/>
          </a:prstGeom>
          <a:noFill/>
        </p:spPr>
        <p:txBody>
          <a:bodyPr wrap="square" rtlCol="0">
            <a:spAutoFit/>
          </a:bodyPr>
          <a:lstStyle/>
          <a:p>
            <a:r>
              <a:rPr lang="en-US" altLang="zh-CN" dirty="0">
                <a:solidFill>
                  <a:srgbClr val="FF0000"/>
                </a:solidFill>
              </a:rPr>
              <a:t>Bubble time </a:t>
            </a:r>
            <a:endParaRPr lang="zh-CN" altLang="en-US" dirty="0">
              <a:solidFill>
                <a:srgbClr val="FF0000"/>
              </a:solidFill>
            </a:endParaRPr>
          </a:p>
        </p:txBody>
      </p:sp>
      <p:cxnSp>
        <p:nvCxnSpPr>
          <p:cNvPr id="9" name="直接箭头连接符 8">
            <a:extLst>
              <a:ext uri="{FF2B5EF4-FFF2-40B4-BE49-F238E27FC236}">
                <a16:creationId xmlns:a16="http://schemas.microsoft.com/office/drawing/2014/main" id="{6DEEEC6E-9404-4F4E-81FB-6F487501EE25}"/>
              </a:ext>
            </a:extLst>
          </p:cNvPr>
          <p:cNvCxnSpPr/>
          <p:nvPr/>
        </p:nvCxnSpPr>
        <p:spPr>
          <a:xfrm flipH="1" flipV="1">
            <a:off x="3757613" y="3743325"/>
            <a:ext cx="242887" cy="564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94D7F9E1-0403-46AC-B7D9-186788E223AA}"/>
              </a:ext>
            </a:extLst>
          </p:cNvPr>
          <p:cNvCxnSpPr>
            <a:cxnSpLocks/>
          </p:cNvCxnSpPr>
          <p:nvPr/>
        </p:nvCxnSpPr>
        <p:spPr>
          <a:xfrm flipV="1">
            <a:off x="5345905" y="3829050"/>
            <a:ext cx="750095" cy="446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622C7B34-CF7B-49EB-BCC8-F3C79D960E94}"/>
              </a:ext>
            </a:extLst>
          </p:cNvPr>
          <p:cNvCxnSpPr>
            <a:cxnSpLocks/>
          </p:cNvCxnSpPr>
          <p:nvPr/>
        </p:nvCxnSpPr>
        <p:spPr>
          <a:xfrm flipH="1">
            <a:off x="4321969" y="4620896"/>
            <a:ext cx="295276" cy="457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21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184A44B-DFDD-42AB-9832-5B17CF24C205}"/>
              </a:ext>
            </a:extLst>
          </p:cNvPr>
          <p:cNvPicPr>
            <a:picLocks noChangeAspect="1"/>
          </p:cNvPicPr>
          <p:nvPr/>
        </p:nvPicPr>
        <p:blipFill rotWithShape="1">
          <a:blip r:embed="rId3">
            <a:extLst>
              <a:ext uri="{28A0092B-C50C-407E-A947-70E740481C1C}">
                <a14:useLocalDpi xmlns:a14="http://schemas.microsoft.com/office/drawing/2010/main" val="0"/>
              </a:ext>
            </a:extLst>
          </a:blip>
          <a:srcRect l="4538" t="23780" r="7480" b="3526"/>
          <a:stretch/>
        </p:blipFill>
        <p:spPr>
          <a:xfrm>
            <a:off x="6141245" y="1993760"/>
            <a:ext cx="5723403" cy="3207778"/>
          </a:xfrm>
          <a:prstGeom prst="rect">
            <a:avLst/>
          </a:prstGeom>
        </p:spPr>
      </p:pic>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E719924-EDE7-424F-8B3F-99DAC2D9A331}"/>
              </a:ext>
            </a:extLst>
          </p:cNvPr>
          <p:cNvSpPr txBox="1"/>
          <p:nvPr/>
        </p:nvSpPr>
        <p:spPr>
          <a:xfrm>
            <a:off x="381001" y="1028142"/>
            <a:ext cx="11520488" cy="3293209"/>
          </a:xfrm>
          <a:prstGeom prst="rect">
            <a:avLst/>
          </a:prstGeom>
          <a:noFill/>
        </p:spPr>
        <p:txBody>
          <a:bodyPr wrap="square">
            <a:spAutoFit/>
          </a:bodyPr>
          <a:lstStyle/>
          <a:p>
            <a:r>
              <a:rPr lang="en-US" altLang="zh-CN" sz="2800" dirty="0"/>
              <a:t>Mini-batch</a:t>
            </a:r>
          </a:p>
          <a:p>
            <a:endParaRPr lang="en-US" altLang="zh-CN" dirty="0"/>
          </a:p>
          <a:p>
            <a:r>
              <a:rPr lang="en-US" altLang="zh-CN" dirty="0"/>
              <a:t>The optimization algorithm of deep learning is gradient descent.  There are two ways to update the parameters each time.</a:t>
            </a:r>
          </a:p>
          <a:p>
            <a:pPr marL="342900" indent="-342900">
              <a:buFont typeface="+mj-lt"/>
              <a:buAutoNum type="arabicPeriod"/>
            </a:pPr>
            <a:r>
              <a:rPr lang="en-US" altLang="zh-CN" dirty="0"/>
              <a:t>Batch gradient descent: in training process read all the samples in the data set</a:t>
            </a:r>
          </a:p>
          <a:p>
            <a:pPr lvl="1"/>
            <a:r>
              <a:rPr lang="en-US" altLang="zh-CN" dirty="0"/>
              <a:t>	expensive overhead and low speed</a:t>
            </a:r>
          </a:p>
          <a:p>
            <a:pPr marL="342900" indent="-342900">
              <a:buFont typeface="+mj-lt"/>
              <a:buAutoNum type="arabicPeriod"/>
            </a:pPr>
            <a:r>
              <a:rPr lang="en-US" altLang="zh-CN" dirty="0"/>
              <a:t>stochastic gradient descent: Read a single sample in every training</a:t>
            </a:r>
          </a:p>
          <a:p>
            <a:r>
              <a:rPr lang="en-US" altLang="zh-CN" dirty="0"/>
              <a:t>		hard to converge</a:t>
            </a:r>
          </a:p>
          <a:p>
            <a:endParaRPr lang="en-US" altLang="zh-CN" dirty="0"/>
          </a:p>
          <a:p>
            <a:r>
              <a:rPr lang="en-US" altLang="zh-CN" dirty="0"/>
              <a:t>Therefore, people adopt a new method called </a:t>
            </a:r>
            <a:r>
              <a:rPr lang="en-US" altLang="zh-CN" b="1" dirty="0"/>
              <a:t>mini-batch.</a:t>
            </a:r>
            <a:r>
              <a:rPr lang="en-US" altLang="zh-CN" dirty="0"/>
              <a:t> </a:t>
            </a:r>
          </a:p>
          <a:p>
            <a:r>
              <a:rPr lang="en-US" altLang="zh-CN" dirty="0"/>
              <a:t>This method divides the whole dataset into several batches, </a:t>
            </a:r>
          </a:p>
          <a:p>
            <a:r>
              <a:rPr lang="en-US" altLang="zh-CN" dirty="0"/>
              <a:t>and updates the parameters according to batches. </a:t>
            </a:r>
          </a:p>
        </p:txBody>
      </p:sp>
      <p:sp>
        <p:nvSpPr>
          <p:cNvPr id="8" name="文本框 7">
            <a:extLst>
              <a:ext uri="{FF2B5EF4-FFF2-40B4-BE49-F238E27FC236}">
                <a16:creationId xmlns:a16="http://schemas.microsoft.com/office/drawing/2014/main" id="{0A066FE8-B13B-472F-A322-B17892476319}"/>
              </a:ext>
            </a:extLst>
          </p:cNvPr>
          <p:cNvSpPr txBox="1"/>
          <p:nvPr/>
        </p:nvSpPr>
        <p:spPr>
          <a:xfrm>
            <a:off x="381000" y="4461683"/>
            <a:ext cx="10913269" cy="1723549"/>
          </a:xfrm>
          <a:prstGeom prst="rect">
            <a:avLst/>
          </a:prstGeom>
          <a:noFill/>
        </p:spPr>
        <p:txBody>
          <a:bodyPr wrap="square">
            <a:spAutoFit/>
          </a:bodyPr>
          <a:lstStyle/>
          <a:p>
            <a:r>
              <a:rPr lang="en-US" altLang="zh-CN" sz="2800" dirty="0"/>
              <a:t>Micro-batc</a:t>
            </a:r>
            <a:r>
              <a:rPr lang="en-US" altLang="zh-CN" sz="2400" dirty="0"/>
              <a:t>h</a:t>
            </a:r>
          </a:p>
          <a:p>
            <a:endParaRPr lang="en-US" altLang="zh-CN" sz="2400" dirty="0"/>
          </a:p>
          <a:p>
            <a:r>
              <a:rPr lang="en-US" altLang="zh-CN" dirty="0"/>
              <a:t>To reduce bubble time mentioned before, the author splits a mini-batch into multiple micro-batches to make the devices work as parallel as possible. BTW, bubble overhead will be negligible when “number of micro-batches” &gt; 4 X partitions.</a:t>
            </a:r>
            <a:endParaRPr lang="zh-CN" altLang="en-US" dirty="0"/>
          </a:p>
        </p:txBody>
      </p:sp>
    </p:spTree>
    <p:extLst>
      <p:ext uri="{BB962C8B-B14F-4D97-AF65-F5344CB8AC3E}">
        <p14:creationId xmlns:p14="http://schemas.microsoft.com/office/powerpoint/2010/main" val="240025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52492B21-DB46-4297-8F23-CB369315E5FD}"/>
              </a:ext>
            </a:extLst>
          </p:cNvPr>
          <p:cNvPicPr>
            <a:picLocks noChangeAspect="1"/>
          </p:cNvPicPr>
          <p:nvPr/>
        </p:nvPicPr>
        <p:blipFill rotWithShape="1">
          <a:blip r:embed="rId3"/>
          <a:srcRect t="2519" r="295"/>
          <a:stretch/>
        </p:blipFill>
        <p:spPr>
          <a:xfrm>
            <a:off x="849743" y="898578"/>
            <a:ext cx="10043286" cy="4510488"/>
          </a:xfrm>
          <a:prstGeom prst="rect">
            <a:avLst/>
          </a:prstGeom>
        </p:spPr>
      </p:pic>
      <p:sp>
        <p:nvSpPr>
          <p:cNvPr id="12" name="文本框 11">
            <a:extLst>
              <a:ext uri="{FF2B5EF4-FFF2-40B4-BE49-F238E27FC236}">
                <a16:creationId xmlns:a16="http://schemas.microsoft.com/office/drawing/2014/main" id="{CA0032D5-785F-4D02-8D42-37BDFCF274C6}"/>
              </a:ext>
            </a:extLst>
          </p:cNvPr>
          <p:cNvSpPr txBox="1"/>
          <p:nvPr/>
        </p:nvSpPr>
        <p:spPr>
          <a:xfrm>
            <a:off x="1298971" y="5409066"/>
            <a:ext cx="9174594" cy="923330"/>
          </a:xfrm>
          <a:prstGeom prst="rect">
            <a:avLst/>
          </a:prstGeom>
          <a:noFill/>
        </p:spPr>
        <p:txBody>
          <a:bodyPr wrap="square">
            <a:spAutoFit/>
          </a:bodyPr>
          <a:lstStyle/>
          <a:p>
            <a:r>
              <a:rPr lang="en-US" altLang="zh-CN" dirty="0"/>
              <a:t>(a) </a:t>
            </a:r>
            <a:r>
              <a:rPr lang="zh-CN" altLang="en-US" dirty="0"/>
              <a:t>An example neural network with sequential layers is partitioned across four accelerators.</a:t>
            </a:r>
          </a:p>
          <a:p>
            <a:r>
              <a:rPr lang="zh-CN" altLang="en-US" dirty="0"/>
              <a:t>Fk </a:t>
            </a:r>
            <a:r>
              <a:rPr lang="en-US" altLang="zh-CN" dirty="0"/>
              <a:t>represents</a:t>
            </a:r>
            <a:r>
              <a:rPr lang="zh-CN" altLang="en-US" dirty="0"/>
              <a:t> the forward computation function. Bk is the back-propagation function, which depends on both Bk+1 from the upper layer and Fk.</a:t>
            </a:r>
          </a:p>
        </p:txBody>
      </p:sp>
    </p:spTree>
    <p:extLst>
      <p:ext uri="{BB962C8B-B14F-4D97-AF65-F5344CB8AC3E}">
        <p14:creationId xmlns:p14="http://schemas.microsoft.com/office/powerpoint/2010/main" val="203515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52492B21-DB46-4297-8F23-CB369315E5FD}"/>
              </a:ext>
            </a:extLst>
          </p:cNvPr>
          <p:cNvPicPr>
            <a:picLocks noChangeAspect="1"/>
          </p:cNvPicPr>
          <p:nvPr/>
        </p:nvPicPr>
        <p:blipFill rotWithShape="1">
          <a:blip r:embed="rId3"/>
          <a:srcRect t="2519" r="295"/>
          <a:stretch/>
        </p:blipFill>
        <p:spPr>
          <a:xfrm>
            <a:off x="849743" y="898578"/>
            <a:ext cx="10043286" cy="4510488"/>
          </a:xfrm>
          <a:prstGeom prst="rect">
            <a:avLst/>
          </a:prstGeom>
        </p:spPr>
      </p:pic>
      <p:sp>
        <p:nvSpPr>
          <p:cNvPr id="12" name="文本框 11">
            <a:extLst>
              <a:ext uri="{FF2B5EF4-FFF2-40B4-BE49-F238E27FC236}">
                <a16:creationId xmlns:a16="http://schemas.microsoft.com/office/drawing/2014/main" id="{CA0032D5-785F-4D02-8D42-37BDFCF274C6}"/>
              </a:ext>
            </a:extLst>
          </p:cNvPr>
          <p:cNvSpPr txBox="1"/>
          <p:nvPr/>
        </p:nvSpPr>
        <p:spPr>
          <a:xfrm>
            <a:off x="1298971" y="5409066"/>
            <a:ext cx="9174594" cy="646331"/>
          </a:xfrm>
          <a:prstGeom prst="rect">
            <a:avLst/>
          </a:prstGeom>
          <a:noFill/>
        </p:spPr>
        <p:txBody>
          <a:bodyPr wrap="square">
            <a:spAutoFit/>
          </a:bodyPr>
          <a:lstStyle/>
          <a:p>
            <a:r>
              <a:rPr lang="en-US" altLang="zh-CN" dirty="0"/>
              <a:t>(b) The naive </a:t>
            </a:r>
            <a:r>
              <a:rPr lang="en-US" altLang="zh-CN" b="1" dirty="0"/>
              <a:t>model parallelism </a:t>
            </a:r>
            <a:r>
              <a:rPr lang="en-US" altLang="zh-CN" dirty="0"/>
              <a:t>strategy leads to severe under-utilization due to the sequential dependency of the network.</a:t>
            </a:r>
            <a:endParaRPr lang="zh-CN" altLang="en-US" dirty="0"/>
          </a:p>
        </p:txBody>
      </p:sp>
    </p:spTree>
    <p:extLst>
      <p:ext uri="{BB962C8B-B14F-4D97-AF65-F5344CB8AC3E}">
        <p14:creationId xmlns:p14="http://schemas.microsoft.com/office/powerpoint/2010/main" val="248583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52492B21-DB46-4297-8F23-CB369315E5FD}"/>
              </a:ext>
            </a:extLst>
          </p:cNvPr>
          <p:cNvPicPr>
            <a:picLocks noChangeAspect="1"/>
          </p:cNvPicPr>
          <p:nvPr/>
        </p:nvPicPr>
        <p:blipFill rotWithShape="1">
          <a:blip r:embed="rId3"/>
          <a:srcRect t="2519" r="295"/>
          <a:stretch/>
        </p:blipFill>
        <p:spPr>
          <a:xfrm>
            <a:off x="849743" y="898578"/>
            <a:ext cx="10043286" cy="4510488"/>
          </a:xfrm>
          <a:prstGeom prst="rect">
            <a:avLst/>
          </a:prstGeom>
        </p:spPr>
      </p:pic>
      <p:sp>
        <p:nvSpPr>
          <p:cNvPr id="12" name="文本框 11">
            <a:extLst>
              <a:ext uri="{FF2B5EF4-FFF2-40B4-BE49-F238E27FC236}">
                <a16:creationId xmlns:a16="http://schemas.microsoft.com/office/drawing/2014/main" id="{CA0032D5-785F-4D02-8D42-37BDFCF274C6}"/>
              </a:ext>
            </a:extLst>
          </p:cNvPr>
          <p:cNvSpPr txBox="1"/>
          <p:nvPr/>
        </p:nvSpPr>
        <p:spPr>
          <a:xfrm>
            <a:off x="1298971" y="5409066"/>
            <a:ext cx="9174594" cy="923330"/>
          </a:xfrm>
          <a:prstGeom prst="rect">
            <a:avLst/>
          </a:prstGeom>
          <a:noFill/>
        </p:spPr>
        <p:txBody>
          <a:bodyPr wrap="square">
            <a:spAutoFit/>
          </a:bodyPr>
          <a:lstStyle/>
          <a:p>
            <a:r>
              <a:rPr lang="en-US" altLang="zh-CN" dirty="0"/>
              <a:t>(c) Pipeline parallelism divides the input mini-batch into smaller micro-batches, enabling different accelerators to work on different micro-batches simultaneously. Gradients are applied synchronously at the end.</a:t>
            </a:r>
            <a:endParaRPr lang="zh-CN" altLang="en-US" dirty="0"/>
          </a:p>
        </p:txBody>
      </p:sp>
    </p:spTree>
    <p:extLst>
      <p:ext uri="{BB962C8B-B14F-4D97-AF65-F5344CB8AC3E}">
        <p14:creationId xmlns:p14="http://schemas.microsoft.com/office/powerpoint/2010/main" val="607071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A0032D5-785F-4D02-8D42-37BDFCF274C6}"/>
              </a:ext>
            </a:extLst>
          </p:cNvPr>
          <p:cNvSpPr txBox="1"/>
          <p:nvPr/>
        </p:nvSpPr>
        <p:spPr>
          <a:xfrm>
            <a:off x="463153" y="1250580"/>
            <a:ext cx="9174594" cy="1477328"/>
          </a:xfrm>
          <a:prstGeom prst="rect">
            <a:avLst/>
          </a:prstGeom>
          <a:noFill/>
        </p:spPr>
        <p:txBody>
          <a:bodyPr wrap="square">
            <a:spAutoFit/>
          </a:bodyPr>
          <a:lstStyle/>
          <a:p>
            <a:r>
              <a:rPr lang="en-US" altLang="zh-CN" dirty="0"/>
              <a:t>The </a:t>
            </a:r>
            <a:r>
              <a:rPr lang="en-US" altLang="zh-CN" dirty="0" err="1"/>
              <a:t>GPipe</a:t>
            </a:r>
            <a:r>
              <a:rPr lang="en-US" altLang="zh-CN" dirty="0"/>
              <a:t> interface is extremely simple and intuitive, requiring the user to specify:</a:t>
            </a:r>
          </a:p>
          <a:p>
            <a:r>
              <a:rPr lang="en-US" altLang="zh-CN" dirty="0"/>
              <a:t> </a:t>
            </a:r>
          </a:p>
          <a:p>
            <a:pPr marL="400050" indent="-400050">
              <a:buAutoNum type="romanLcParenBoth"/>
            </a:pPr>
            <a:r>
              <a:rPr lang="en-US" altLang="zh-CN" dirty="0"/>
              <a:t>the number of model partitions K</a:t>
            </a:r>
          </a:p>
          <a:p>
            <a:pPr marL="400050" indent="-400050">
              <a:buAutoNum type="romanLcParenBoth"/>
            </a:pPr>
            <a:r>
              <a:rPr lang="en-US" altLang="zh-CN" dirty="0"/>
              <a:t>the number of micro-batches M		--called </a:t>
            </a:r>
            <a:r>
              <a:rPr lang="en-US" altLang="zh-CN" dirty="0">
                <a:solidFill>
                  <a:srgbClr val="FF0000"/>
                </a:solidFill>
              </a:rPr>
              <a:t>chunk</a:t>
            </a:r>
          </a:p>
          <a:p>
            <a:pPr marL="400050" indent="-400050">
              <a:buAutoNum type="romanLcParenBoth"/>
            </a:pPr>
            <a:r>
              <a:rPr lang="en-US" altLang="zh-CN" dirty="0"/>
              <a:t>the sequence and definitions of L layers that define the model. </a:t>
            </a:r>
            <a:endParaRPr lang="zh-CN" altLang="en-US" dirty="0"/>
          </a:p>
        </p:txBody>
      </p:sp>
      <p:sp>
        <p:nvSpPr>
          <p:cNvPr id="2" name="Rectangle 1">
            <a:extLst>
              <a:ext uri="{FF2B5EF4-FFF2-40B4-BE49-F238E27FC236}">
                <a16:creationId xmlns:a16="http://schemas.microsoft.com/office/drawing/2014/main" id="{8AA3140B-9C0F-4B60-9507-3DB8F502D945}"/>
              </a:ext>
            </a:extLst>
          </p:cNvPr>
          <p:cNvSpPr>
            <a:spLocks noChangeArrowheads="1"/>
          </p:cNvSpPr>
          <p:nvPr/>
        </p:nvSpPr>
        <p:spPr bwMode="auto">
          <a:xfrm>
            <a:off x="463153" y="3906824"/>
            <a:ext cx="757323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dirty="0">
                <a:ln>
                  <a:noFill/>
                </a:ln>
                <a:solidFill>
                  <a:srgbClr val="A9B7C6"/>
                </a:solidFill>
                <a:effectLst/>
                <a:latin typeface="Consolas" panose="020B0609020204030204" pitchFamily="49" charset="0"/>
              </a:rPr>
              <a:t>model: nn.Module = unet(</a:t>
            </a:r>
            <a:r>
              <a:rPr kumimoji="0" lang="zh-CN" altLang="zh-CN" sz="1600" b="0" i="0" u="none" strike="noStrike" cap="none" normalizeH="0" dirty="0">
                <a:ln>
                  <a:noFill/>
                </a:ln>
                <a:solidFill>
                  <a:srgbClr val="AA4926"/>
                </a:solidFill>
                <a:effectLst/>
                <a:latin typeface="Consolas" panose="020B0609020204030204" pitchFamily="49" charset="0"/>
              </a:rPr>
              <a:t>depth</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5</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num_convs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5</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base_channels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64</a:t>
            </a:r>
            <a:r>
              <a:rPr kumimoji="0" lang="zh-CN" altLang="zh-CN" sz="1600" b="0" i="0" u="none" strike="noStrike" cap="none" normalizeH="0" dirty="0">
                <a:ln>
                  <a:noFill/>
                </a:ln>
                <a:solidFill>
                  <a:srgbClr val="CC7832"/>
                </a:solidFill>
                <a:effectLst/>
                <a:latin typeface="Consolas" panose="020B0609020204030204" pitchFamily="49" charset="0"/>
              </a:rPr>
              <a:t>,</a:t>
            </a:r>
            <a:br>
              <a:rPr kumimoji="0" lang="zh-CN" altLang="zh-CN" sz="1600" b="0" i="0" u="none" strike="noStrike" cap="none" normalizeH="0" dirty="0">
                <a:ln>
                  <a:noFill/>
                </a:ln>
                <a:solidFill>
                  <a:srgbClr val="CC7832"/>
                </a:solidFill>
                <a:effectLst/>
                <a:latin typeface="Consolas" panose="020B0609020204030204" pitchFamily="49" charset="0"/>
              </a:rPr>
            </a:b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input_channels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3</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output_channels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1</a:t>
            </a:r>
            <a:r>
              <a:rPr kumimoji="0" lang="zh-CN" altLang="zh-CN" sz="1600" b="0" i="0" u="none" strike="noStrike" cap="none" normalizeH="0" dirty="0">
                <a:ln>
                  <a:noFill/>
                </a:ln>
                <a:solidFill>
                  <a:srgbClr val="A9B7C6"/>
                </a:solidFill>
                <a:effectLst/>
                <a:latin typeface="Consolas" panose="020B0609020204030204" pitchFamily="49" charset="0"/>
              </a:rPr>
              <a:t>)</a:t>
            </a:r>
            <a:br>
              <a:rPr kumimoji="0" lang="zh-CN" altLang="zh-CN" sz="1600" b="0" i="0" u="none" strike="noStrike" cap="none" normalizeH="0" dirty="0">
                <a:ln>
                  <a:noFill/>
                </a:ln>
                <a:solidFill>
                  <a:srgbClr val="A9B7C6"/>
                </a:solidFill>
                <a:effectLst/>
                <a:latin typeface="Consolas" panose="020B0609020204030204" pitchFamily="49" charset="0"/>
              </a:rPr>
            </a:br>
            <a:r>
              <a:rPr kumimoji="0" lang="zh-CN" altLang="zh-CN" sz="1600" b="0" i="0" u="none" strike="noStrike" cap="none" normalizeH="0" dirty="0">
                <a:ln>
                  <a:noFill/>
                </a:ln>
                <a:solidFill>
                  <a:srgbClr val="A9B7C6"/>
                </a:solidFill>
                <a:effectLst/>
                <a:latin typeface="Consolas" panose="020B0609020204030204" pitchFamily="49" charset="0"/>
              </a:rPr>
              <a:t>model = GPipe(model</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9B7C6"/>
                </a:solidFill>
                <a:effectLst/>
                <a:latin typeface="Consolas" panose="020B0609020204030204" pitchFamily="49" charset="0"/>
              </a:rPr>
              <a:t>temp_balance</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devices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0</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6897BB"/>
                </a:solidFill>
                <a:effectLst/>
                <a:latin typeface="Consolas" panose="020B0609020204030204" pitchFamily="49" charset="0"/>
              </a:rPr>
              <a:t>1</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6897BB"/>
                </a:solidFill>
                <a:effectLst/>
                <a:latin typeface="Consolas" panose="020B0609020204030204" pitchFamily="49" charset="0"/>
              </a:rPr>
              <a:t>2</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6897BB"/>
                </a:solidFill>
                <a:effectLst/>
                <a:latin typeface="Consolas" panose="020B0609020204030204" pitchFamily="49" charset="0"/>
              </a:rPr>
              <a:t>3</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CC7832"/>
                </a:solidFill>
                <a:effectLst/>
                <a:latin typeface="Consolas" panose="020B0609020204030204" pitchFamily="49" charset="0"/>
              </a:rPr>
              <a:t>, </a:t>
            </a:r>
            <a:r>
              <a:rPr kumimoji="0" lang="zh-CN" altLang="zh-CN" sz="1600" b="0" i="0" u="none" strike="noStrike" cap="none" normalizeH="0" dirty="0">
                <a:ln>
                  <a:noFill/>
                </a:ln>
                <a:solidFill>
                  <a:srgbClr val="AA4926"/>
                </a:solidFill>
                <a:effectLst/>
                <a:latin typeface="Consolas" panose="020B0609020204030204" pitchFamily="49" charset="0"/>
              </a:rPr>
              <a:t>chunks</a:t>
            </a:r>
            <a:r>
              <a:rPr kumimoji="0" lang="zh-CN" altLang="zh-CN" sz="1600" b="0" i="0" u="none" strike="noStrike" cap="none" normalizeH="0" dirty="0">
                <a:ln>
                  <a:noFill/>
                </a:ln>
                <a:solidFill>
                  <a:srgbClr val="A9B7C6"/>
                </a:solidFill>
                <a:effectLst/>
                <a:latin typeface="Consolas" panose="020B0609020204030204" pitchFamily="49" charset="0"/>
              </a:rPr>
              <a:t>=</a:t>
            </a:r>
            <a:r>
              <a:rPr kumimoji="0" lang="zh-CN" altLang="zh-CN" sz="1600" b="0" i="0" u="none" strike="noStrike" cap="none" normalizeH="0" dirty="0">
                <a:ln>
                  <a:noFill/>
                </a:ln>
                <a:solidFill>
                  <a:srgbClr val="6897BB"/>
                </a:solidFill>
                <a:effectLst/>
                <a:latin typeface="Consolas" panose="020B0609020204030204" pitchFamily="49" charset="0"/>
              </a:rPr>
              <a:t>8</a:t>
            </a:r>
            <a:r>
              <a:rPr kumimoji="0" lang="zh-CN" altLang="zh-CN" sz="1600" b="0" i="0" u="none" strike="noStrike" cap="none" normalizeH="0" dirty="0">
                <a:ln>
                  <a:noFill/>
                </a:ln>
                <a:solidFill>
                  <a:srgbClr val="A9B7C6"/>
                </a:solidFill>
                <a:effectLst/>
                <a:latin typeface="Consolas" panose="020B0609020204030204" pitchFamily="49" charset="0"/>
              </a:rPr>
              <a:t>)</a:t>
            </a:r>
            <a:endParaRPr kumimoji="0" lang="zh-CN" altLang="zh-CN" sz="2400" b="0" i="0" u="none" strike="noStrike" cap="none" normalizeH="0" dirty="0">
              <a:ln>
                <a:noFill/>
              </a:ln>
              <a:solidFill>
                <a:schemeClr val="tx1"/>
              </a:solidFill>
              <a:effectLst/>
              <a:latin typeface="Arial" panose="020B0604020202020204" pitchFamily="34" charset="0"/>
            </a:endParaRPr>
          </a:p>
        </p:txBody>
      </p:sp>
      <p:sp>
        <p:nvSpPr>
          <p:cNvPr id="15" name="对话气泡: 椭圆形 14">
            <a:extLst>
              <a:ext uri="{FF2B5EF4-FFF2-40B4-BE49-F238E27FC236}">
                <a16:creationId xmlns:a16="http://schemas.microsoft.com/office/drawing/2014/main" id="{15463503-D04A-4E4E-ACB1-3F7DDB9A778C}"/>
              </a:ext>
            </a:extLst>
          </p:cNvPr>
          <p:cNvSpPr/>
          <p:nvPr/>
        </p:nvSpPr>
        <p:spPr>
          <a:xfrm>
            <a:off x="2158098" y="3132169"/>
            <a:ext cx="2392471" cy="718312"/>
          </a:xfrm>
          <a:prstGeom prst="wedgeEllipse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User-defined model</a:t>
            </a:r>
            <a:endParaRPr lang="zh-CN" altLang="en-US" dirty="0"/>
          </a:p>
        </p:txBody>
      </p:sp>
      <p:sp>
        <p:nvSpPr>
          <p:cNvPr id="19" name="标注: 上箭头 18">
            <a:extLst>
              <a:ext uri="{FF2B5EF4-FFF2-40B4-BE49-F238E27FC236}">
                <a16:creationId xmlns:a16="http://schemas.microsoft.com/office/drawing/2014/main" id="{A1F0B13D-09BF-4AC0-B708-F2193A6AF870}"/>
              </a:ext>
            </a:extLst>
          </p:cNvPr>
          <p:cNvSpPr/>
          <p:nvPr/>
        </p:nvSpPr>
        <p:spPr>
          <a:xfrm>
            <a:off x="4161234" y="4679157"/>
            <a:ext cx="1725216" cy="830997"/>
          </a:xfrm>
          <a:prstGeom prst="upArrow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 GPUs devices</a:t>
            </a:r>
          </a:p>
          <a:p>
            <a:pPr algn="ctr"/>
            <a:r>
              <a:rPr lang="en-US" altLang="zh-CN" dirty="0"/>
              <a:t>4 partitions</a:t>
            </a:r>
          </a:p>
        </p:txBody>
      </p:sp>
      <p:sp>
        <p:nvSpPr>
          <p:cNvPr id="21" name="标注: 上箭头 20">
            <a:extLst>
              <a:ext uri="{FF2B5EF4-FFF2-40B4-BE49-F238E27FC236}">
                <a16:creationId xmlns:a16="http://schemas.microsoft.com/office/drawing/2014/main" id="{D0A003D1-63C8-4985-8901-1121061B4E46}"/>
              </a:ext>
            </a:extLst>
          </p:cNvPr>
          <p:cNvSpPr/>
          <p:nvPr/>
        </p:nvSpPr>
        <p:spPr>
          <a:xfrm>
            <a:off x="6305552" y="4681479"/>
            <a:ext cx="2230417" cy="830997"/>
          </a:xfrm>
          <a:prstGeom prst="upArrow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Divide mini-batch into 8 micro-batch</a:t>
            </a:r>
            <a:endParaRPr lang="zh-CN" altLang="en-US" dirty="0"/>
          </a:p>
        </p:txBody>
      </p:sp>
      <p:sp>
        <p:nvSpPr>
          <p:cNvPr id="22" name="思想气泡: 云 21">
            <a:extLst>
              <a:ext uri="{FF2B5EF4-FFF2-40B4-BE49-F238E27FC236}">
                <a16:creationId xmlns:a16="http://schemas.microsoft.com/office/drawing/2014/main" id="{1B6188ED-4472-483F-AEF0-F4F1FC1828C1}"/>
              </a:ext>
            </a:extLst>
          </p:cNvPr>
          <p:cNvSpPr/>
          <p:nvPr/>
        </p:nvSpPr>
        <p:spPr>
          <a:xfrm rot="11077902">
            <a:off x="2528888" y="4777314"/>
            <a:ext cx="1007268" cy="719891"/>
          </a:xfrm>
          <a:prstGeom prst="cloudCallou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122879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Pipeline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3722059A-B0AC-4F87-80AF-C607FE6E9AD0}"/>
              </a:ext>
            </a:extLst>
          </p:cNvPr>
          <p:cNvSpPr txBox="1"/>
          <p:nvPr/>
        </p:nvSpPr>
        <p:spPr>
          <a:xfrm>
            <a:off x="381000" y="3815279"/>
            <a:ext cx="10887075" cy="2862322"/>
          </a:xfrm>
          <a:prstGeom prst="rect">
            <a:avLst/>
          </a:prstGeom>
          <a:noFill/>
        </p:spPr>
        <p:txBody>
          <a:bodyPr wrap="square">
            <a:spAutoFit/>
          </a:bodyPr>
          <a:lstStyle/>
          <a:p>
            <a:pPr marL="342900" indent="-342900">
              <a:buFont typeface="+mj-lt"/>
              <a:buAutoNum type="arabicPeriod"/>
            </a:pPr>
            <a:r>
              <a:rPr lang="en-US" altLang="zh-CN" dirty="0" err="1"/>
              <a:t>GPipe</a:t>
            </a:r>
            <a:r>
              <a:rPr lang="en-US" altLang="zh-CN" dirty="0"/>
              <a:t> partitions the network into K cells on the separate accelerators</a:t>
            </a:r>
          </a:p>
          <a:p>
            <a:pPr marL="742950" lvl="1" indent="-285750">
              <a:buFont typeface="Arial" panose="020B0604020202020204" pitchFamily="34" charset="0"/>
              <a:buChar char="•"/>
            </a:pPr>
            <a:r>
              <a:rPr lang="en-US" altLang="zh-CN" sz="1600" dirty="0"/>
              <a:t>The partitioning algorithm minimizes the variance in the estimated costs of all cells in order to maximize the efficiency of the pipeline by syncing the computation time across all partitions.</a:t>
            </a:r>
          </a:p>
          <a:p>
            <a:pPr marL="342900" indent="-342900">
              <a:buFont typeface="+mj-lt"/>
              <a:buAutoNum type="arabicPeriod"/>
            </a:pPr>
            <a:r>
              <a:rPr lang="en-US" altLang="zh-CN" dirty="0"/>
              <a:t>During the forward pass, </a:t>
            </a:r>
            <a:r>
              <a:rPr lang="en-US" altLang="zh-CN" dirty="0" err="1"/>
              <a:t>GPipe</a:t>
            </a:r>
            <a:r>
              <a:rPr lang="en-US" altLang="zh-CN" dirty="0"/>
              <a:t> first divides every mini-batch of size N into M equal micro-batches, which are pipelined through the K accelerators</a:t>
            </a:r>
          </a:p>
          <a:p>
            <a:pPr marL="342900" indent="-342900">
              <a:buFont typeface="+mj-lt"/>
              <a:buAutoNum type="arabicPeriod"/>
            </a:pPr>
            <a:r>
              <a:rPr lang="en-US" altLang="zh-CN" dirty="0"/>
              <a:t>During the backward pass, gradients for each micro-batch are computed based on the same model parameters used for the forward pass.</a:t>
            </a:r>
          </a:p>
          <a:p>
            <a:pPr marL="342900" indent="-342900">
              <a:buFont typeface="+mj-lt"/>
              <a:buAutoNum type="arabicPeriod"/>
            </a:pPr>
            <a:r>
              <a:rPr lang="en-US" altLang="zh-CN" dirty="0"/>
              <a:t>At the end of each mini-batch, gradients from all M micro-batches are accumulated and applied to update the model parameters across all accelerators</a:t>
            </a:r>
          </a:p>
          <a:p>
            <a:endParaRPr lang="zh-CN" altLang="en-US" dirty="0"/>
          </a:p>
        </p:txBody>
      </p:sp>
      <p:pic>
        <p:nvPicPr>
          <p:cNvPr id="11" name="图片 10">
            <a:extLst>
              <a:ext uri="{FF2B5EF4-FFF2-40B4-BE49-F238E27FC236}">
                <a16:creationId xmlns:a16="http://schemas.microsoft.com/office/drawing/2014/main" id="{FD9152DB-811A-47CC-A3F3-5D98BC215E67}"/>
              </a:ext>
            </a:extLst>
          </p:cNvPr>
          <p:cNvPicPr>
            <a:picLocks noChangeAspect="1"/>
          </p:cNvPicPr>
          <p:nvPr/>
        </p:nvPicPr>
        <p:blipFill>
          <a:blip r:embed="rId3"/>
          <a:stretch>
            <a:fillRect/>
          </a:stretch>
        </p:blipFill>
        <p:spPr>
          <a:xfrm>
            <a:off x="604837" y="1363165"/>
            <a:ext cx="7296150" cy="2190750"/>
          </a:xfrm>
          <a:prstGeom prst="rect">
            <a:avLst/>
          </a:prstGeom>
        </p:spPr>
      </p:pic>
      <p:pic>
        <p:nvPicPr>
          <p:cNvPr id="13" name="图片 12">
            <a:extLst>
              <a:ext uri="{FF2B5EF4-FFF2-40B4-BE49-F238E27FC236}">
                <a16:creationId xmlns:a16="http://schemas.microsoft.com/office/drawing/2014/main" id="{CF7BD421-AC13-4A2A-8D59-D7DFED38CB6D}"/>
              </a:ext>
            </a:extLst>
          </p:cNvPr>
          <p:cNvPicPr>
            <a:picLocks noChangeAspect="1"/>
          </p:cNvPicPr>
          <p:nvPr/>
        </p:nvPicPr>
        <p:blipFill rotWithShape="1">
          <a:blip r:embed="rId4"/>
          <a:srcRect t="8102" r="1561"/>
          <a:stretch/>
        </p:blipFill>
        <p:spPr>
          <a:xfrm>
            <a:off x="8439961" y="962124"/>
            <a:ext cx="2498475" cy="2964803"/>
          </a:xfrm>
          <a:prstGeom prst="rect">
            <a:avLst/>
          </a:prstGeom>
        </p:spPr>
      </p:pic>
      <p:sp>
        <p:nvSpPr>
          <p:cNvPr id="9" name="文本框 8">
            <a:extLst>
              <a:ext uri="{FF2B5EF4-FFF2-40B4-BE49-F238E27FC236}">
                <a16:creationId xmlns:a16="http://schemas.microsoft.com/office/drawing/2014/main" id="{214E2541-653B-43D6-9114-9456C1A5C23D}"/>
              </a:ext>
            </a:extLst>
          </p:cNvPr>
          <p:cNvSpPr txBox="1"/>
          <p:nvPr/>
        </p:nvSpPr>
        <p:spPr>
          <a:xfrm>
            <a:off x="604837" y="1419205"/>
            <a:ext cx="1057275" cy="646331"/>
          </a:xfrm>
          <a:prstGeom prst="rect">
            <a:avLst/>
          </a:prstGeom>
          <a:noFill/>
        </p:spPr>
        <p:txBody>
          <a:bodyPr wrap="square" rtlCol="0">
            <a:spAutoFit/>
          </a:bodyPr>
          <a:lstStyle/>
          <a:p>
            <a:r>
              <a:rPr lang="en-US" altLang="zh-CN" dirty="0"/>
              <a:t>K  = 4</a:t>
            </a:r>
          </a:p>
          <a:p>
            <a:r>
              <a:rPr lang="en-US" altLang="zh-CN" dirty="0"/>
              <a:t>M = 4</a:t>
            </a:r>
            <a:endParaRPr lang="zh-CN" altLang="en-US" dirty="0"/>
          </a:p>
        </p:txBody>
      </p:sp>
      <p:cxnSp>
        <p:nvCxnSpPr>
          <p:cNvPr id="20" name="直接箭头连接符 19">
            <a:extLst>
              <a:ext uri="{FF2B5EF4-FFF2-40B4-BE49-F238E27FC236}">
                <a16:creationId xmlns:a16="http://schemas.microsoft.com/office/drawing/2014/main" id="{86D43BC2-388C-4CFE-A21C-829D30D0152C}"/>
              </a:ext>
            </a:extLst>
          </p:cNvPr>
          <p:cNvCxnSpPr>
            <a:cxnSpLocks/>
          </p:cNvCxnSpPr>
          <p:nvPr/>
        </p:nvCxnSpPr>
        <p:spPr>
          <a:xfrm>
            <a:off x="700088" y="3486150"/>
            <a:ext cx="71294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E2BED5E5-D664-45F5-B75C-17324EAB61EC}"/>
              </a:ext>
            </a:extLst>
          </p:cNvPr>
          <p:cNvSpPr txBox="1"/>
          <p:nvPr/>
        </p:nvSpPr>
        <p:spPr>
          <a:xfrm>
            <a:off x="7086440" y="3407090"/>
            <a:ext cx="850266" cy="369332"/>
          </a:xfrm>
          <a:prstGeom prst="rect">
            <a:avLst/>
          </a:prstGeom>
          <a:noFill/>
        </p:spPr>
        <p:txBody>
          <a:bodyPr wrap="square" rtlCol="0">
            <a:spAutoFit/>
          </a:bodyPr>
          <a:lstStyle/>
          <a:p>
            <a:r>
              <a:rPr lang="en-US" altLang="zh-CN" b="1" dirty="0">
                <a:solidFill>
                  <a:srgbClr val="FF0000"/>
                </a:solidFill>
              </a:rPr>
              <a:t>time</a:t>
            </a:r>
            <a:endParaRPr lang="zh-CN" altLang="en-US" b="1" dirty="0">
              <a:solidFill>
                <a:srgbClr val="FF0000"/>
              </a:solidFill>
            </a:endParaRPr>
          </a:p>
        </p:txBody>
      </p:sp>
    </p:spTree>
    <p:extLst>
      <p:ext uri="{BB962C8B-B14F-4D97-AF65-F5344CB8AC3E}">
        <p14:creationId xmlns:p14="http://schemas.microsoft.com/office/powerpoint/2010/main" val="106490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About U-net model</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76E1AC9D-936E-4276-BD3D-4B3DCD11A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3742"/>
            <a:ext cx="7190398" cy="4790516"/>
          </a:xfrm>
          <a:prstGeom prst="rect">
            <a:avLst/>
          </a:prstGeom>
        </p:spPr>
      </p:pic>
      <p:pic>
        <p:nvPicPr>
          <p:cNvPr id="8" name="图片 7">
            <a:extLst>
              <a:ext uri="{FF2B5EF4-FFF2-40B4-BE49-F238E27FC236}">
                <a16:creationId xmlns:a16="http://schemas.microsoft.com/office/drawing/2014/main" id="{4883D33F-A820-4672-AB3A-17DFD2256DE0}"/>
              </a:ext>
            </a:extLst>
          </p:cNvPr>
          <p:cNvPicPr>
            <a:picLocks noChangeAspect="1"/>
          </p:cNvPicPr>
          <p:nvPr/>
        </p:nvPicPr>
        <p:blipFill rotWithShape="1">
          <a:blip r:embed="rId4"/>
          <a:srcRect t="1082" r="35634"/>
          <a:stretch/>
        </p:blipFill>
        <p:spPr>
          <a:xfrm>
            <a:off x="6644207" y="2409025"/>
            <a:ext cx="5415798" cy="1869724"/>
          </a:xfrm>
          <a:prstGeom prst="rect">
            <a:avLst/>
          </a:prstGeom>
        </p:spPr>
      </p:pic>
      <p:cxnSp>
        <p:nvCxnSpPr>
          <p:cNvPr id="11" name="直接连接符 10">
            <a:extLst>
              <a:ext uri="{FF2B5EF4-FFF2-40B4-BE49-F238E27FC236}">
                <a16:creationId xmlns:a16="http://schemas.microsoft.com/office/drawing/2014/main" id="{23E20311-F254-47D3-BA96-42F9682A2218}"/>
              </a:ext>
            </a:extLst>
          </p:cNvPr>
          <p:cNvCxnSpPr/>
          <p:nvPr/>
        </p:nvCxnSpPr>
        <p:spPr>
          <a:xfrm>
            <a:off x="8572500" y="3193256"/>
            <a:ext cx="110013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54D8C7C7-A239-4489-8791-0881EBD20940}"/>
              </a:ext>
            </a:extLst>
          </p:cNvPr>
          <p:cNvCxnSpPr>
            <a:cxnSpLocks/>
          </p:cNvCxnSpPr>
          <p:nvPr/>
        </p:nvCxnSpPr>
        <p:spPr>
          <a:xfrm>
            <a:off x="9182100" y="3738562"/>
            <a:ext cx="2813611"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6740F99-00DD-4F1B-972A-08AD135FC136}"/>
              </a:ext>
            </a:extLst>
          </p:cNvPr>
          <p:cNvSpPr txBox="1"/>
          <p:nvPr/>
        </p:nvSpPr>
        <p:spPr>
          <a:xfrm>
            <a:off x="8028384" y="1845429"/>
            <a:ext cx="2307432" cy="369332"/>
          </a:xfrm>
          <a:prstGeom prst="rect">
            <a:avLst/>
          </a:prstGeom>
          <a:noFill/>
        </p:spPr>
        <p:txBody>
          <a:bodyPr wrap="square" rtlCol="0">
            <a:spAutoFit/>
          </a:bodyPr>
          <a:lstStyle/>
          <a:p>
            <a:r>
              <a:rPr lang="en-US" altLang="zh-CN" dirty="0">
                <a:solidFill>
                  <a:srgbClr val="FF0000"/>
                </a:solidFill>
              </a:rPr>
              <a:t>U-net(5, 64):</a:t>
            </a:r>
            <a:endParaRPr lang="zh-CN" altLang="en-US" dirty="0">
              <a:solidFill>
                <a:srgbClr val="FF0000"/>
              </a:solidFill>
            </a:endParaRPr>
          </a:p>
        </p:txBody>
      </p:sp>
    </p:spTree>
    <p:extLst>
      <p:ext uri="{BB962C8B-B14F-4D97-AF65-F5344CB8AC3E}">
        <p14:creationId xmlns:p14="http://schemas.microsoft.com/office/powerpoint/2010/main" val="421120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Auto balance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94DAC120-0822-410A-A6C9-448E5C00E010}"/>
              </a:ext>
            </a:extLst>
          </p:cNvPr>
          <p:cNvSpPr txBox="1"/>
          <p:nvPr/>
        </p:nvSpPr>
        <p:spPr>
          <a:xfrm>
            <a:off x="380999" y="1257854"/>
            <a:ext cx="10498931" cy="3416320"/>
          </a:xfrm>
          <a:prstGeom prst="rect">
            <a:avLst/>
          </a:prstGeom>
          <a:noFill/>
        </p:spPr>
        <p:txBody>
          <a:bodyPr wrap="square" rtlCol="0">
            <a:spAutoFit/>
          </a:bodyPr>
          <a:lstStyle/>
          <a:p>
            <a:r>
              <a:rPr lang="en-US" altLang="zh-CN" dirty="0"/>
              <a:t>It could be hard to determine the optimal balance of a model. In particular, if you are still designing a model, the model architecture may change over time. </a:t>
            </a:r>
          </a:p>
          <a:p>
            <a:endParaRPr lang="en-US" altLang="zh-CN" dirty="0"/>
          </a:p>
          <a:p>
            <a:r>
              <a:rPr lang="en-US" altLang="zh-CN" dirty="0"/>
              <a:t>In this case, </a:t>
            </a:r>
            <a:r>
              <a:rPr lang="en-US" altLang="zh-CN" dirty="0" err="1"/>
              <a:t>Gpipe</a:t>
            </a:r>
            <a:r>
              <a:rPr lang="en-US" altLang="zh-CN" dirty="0"/>
              <a:t> provides us with a convenient API: Auto balancing. This won’t give you the optimal balance, but a good-enough balance.</a:t>
            </a:r>
          </a:p>
          <a:p>
            <a:endParaRPr lang="en-US" altLang="zh-CN" dirty="0"/>
          </a:p>
          <a:p>
            <a:r>
              <a:rPr lang="en-US" altLang="zh-CN" dirty="0"/>
              <a:t>There are two balancing tools, Both are based on per-layer profiling.</a:t>
            </a:r>
          </a:p>
          <a:p>
            <a:pPr marL="285750" indent="-285750">
              <a:buFont typeface="Wingdings" panose="05000000000000000000" pitchFamily="2" charset="2"/>
              <a:buChar char="Ø"/>
            </a:pPr>
            <a:r>
              <a:rPr lang="en-US" altLang="zh-CN" dirty="0"/>
              <a:t> </a:t>
            </a:r>
            <a:r>
              <a:rPr lang="en-US" altLang="zh-CN" dirty="0" err="1"/>
              <a:t>balance_by_time</a:t>
            </a:r>
            <a:r>
              <a:rPr lang="en-US" altLang="zh-CN" dirty="0"/>
              <a:t>() </a:t>
            </a:r>
          </a:p>
          <a:p>
            <a:pPr marL="285750" indent="-285750">
              <a:buFont typeface="Wingdings" panose="05000000000000000000" pitchFamily="2" charset="2"/>
              <a:buChar char="Ø"/>
            </a:pPr>
            <a:r>
              <a:rPr lang="en-US" altLang="zh-CN" dirty="0"/>
              <a:t> </a:t>
            </a:r>
            <a:r>
              <a:rPr lang="en-US" altLang="zh-CN" dirty="0" err="1"/>
              <a:t>balance_by_size</a:t>
            </a:r>
            <a:r>
              <a:rPr lang="en-US" altLang="zh-CN" dirty="0"/>
              <a:t>()</a:t>
            </a:r>
          </a:p>
          <a:p>
            <a:endParaRPr lang="en-US" altLang="zh-CN" dirty="0"/>
          </a:p>
          <a:p>
            <a:r>
              <a:rPr lang="en-US" altLang="zh-CN" dirty="0"/>
              <a:t>Just like </a:t>
            </a:r>
            <a:r>
              <a:rPr lang="en-US" altLang="zh-CN" dirty="0" err="1"/>
              <a:t>PyTorch</a:t>
            </a:r>
            <a:r>
              <a:rPr lang="en-US" altLang="zh-CN" dirty="0"/>
              <a:t>, you need to feed a sample input into the model. </a:t>
            </a:r>
            <a:r>
              <a:rPr lang="en-US" altLang="zh-CN" dirty="0" err="1"/>
              <a:t>balance_by_time</a:t>
            </a:r>
            <a:r>
              <a:rPr lang="en-US" altLang="zh-CN" dirty="0"/>
              <a:t>() traces elapsed time of each layer, while </a:t>
            </a:r>
            <a:r>
              <a:rPr lang="en-US" altLang="zh-CN" dirty="0" err="1"/>
              <a:t>balance_by_size</a:t>
            </a:r>
            <a:r>
              <a:rPr lang="en-US" altLang="zh-CN" dirty="0"/>
              <a:t>() detects the CUDA memory usage of each layer. </a:t>
            </a:r>
            <a:endParaRPr lang="zh-CN" altLang="en-US" dirty="0"/>
          </a:p>
        </p:txBody>
      </p:sp>
    </p:spTree>
    <p:extLst>
      <p:ext uri="{BB962C8B-B14F-4D97-AF65-F5344CB8AC3E}">
        <p14:creationId xmlns:p14="http://schemas.microsoft.com/office/powerpoint/2010/main" val="142131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Auto balance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19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23851" y="2004501"/>
            <a:ext cx="8548688" cy="369332"/>
          </a:xfrm>
          <a:prstGeom prst="rect">
            <a:avLst/>
          </a:prstGeom>
          <a:noFill/>
        </p:spPr>
        <p:txBody>
          <a:bodyPr wrap="square" rtlCol="0">
            <a:spAutoFit/>
          </a:bodyPr>
          <a:lstStyle/>
          <a:p>
            <a:r>
              <a:rPr lang="en-US" altLang="zh-CN" dirty="0"/>
              <a:t>Balance by time</a:t>
            </a:r>
            <a:endParaRPr lang="zh-CN" altLang="en-US" dirty="0"/>
          </a:p>
        </p:txBody>
      </p:sp>
      <p:sp>
        <p:nvSpPr>
          <p:cNvPr id="8" name="Rectangle 1">
            <a:extLst>
              <a:ext uri="{FF2B5EF4-FFF2-40B4-BE49-F238E27FC236}">
                <a16:creationId xmlns:a16="http://schemas.microsoft.com/office/drawing/2014/main" id="{542625E7-9235-4877-931C-5FCE7FBF44A9}"/>
              </a:ext>
            </a:extLst>
          </p:cNvPr>
          <p:cNvSpPr>
            <a:spLocks noChangeArrowheads="1"/>
          </p:cNvSpPr>
          <p:nvPr/>
        </p:nvSpPr>
        <p:spPr bwMode="auto">
          <a:xfrm>
            <a:off x="381000" y="1162948"/>
            <a:ext cx="6236495"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A9B7C6"/>
                </a:solidFill>
                <a:effectLst/>
                <a:latin typeface="Consolas" panose="020B0609020204030204" pitchFamily="49" charset="0"/>
              </a:rPr>
              <a:t>sample = torch.rand(</a:t>
            </a:r>
            <a:r>
              <a:rPr kumimoji="0" lang="zh-CN" altLang="zh-CN" sz="1600" b="0" i="0" u="none" strike="noStrike" cap="none" normalizeH="0" baseline="0" dirty="0">
                <a:ln>
                  <a:noFill/>
                </a:ln>
                <a:solidFill>
                  <a:srgbClr val="6897BB"/>
                </a:solidFill>
                <a:effectLst/>
                <a:latin typeface="Consolas" panose="020B0609020204030204" pitchFamily="49" charset="0"/>
              </a:rPr>
              <a:t>128</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3</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224</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6897BB"/>
                </a:solidFill>
                <a:effectLst/>
                <a:latin typeface="Consolas" panose="020B0609020204030204" pitchFamily="49" charset="0"/>
              </a:rPr>
              <a:t>224</a:t>
            </a:r>
            <a:r>
              <a:rPr kumimoji="0" lang="zh-CN" altLang="zh-CN" sz="1600" b="0" i="0" u="none" strike="noStrike" cap="none" normalizeH="0" baseline="0" dirty="0">
                <a:ln>
                  <a:noFill/>
                </a:ln>
                <a:solidFill>
                  <a:srgbClr val="A9B7C6"/>
                </a:solidFill>
                <a:effectLst/>
                <a:latin typeface="Consolas" panose="020B0609020204030204" pitchFamily="49" charset="0"/>
              </a:rPr>
              <a:t>)</a:t>
            </a:r>
            <a:br>
              <a:rPr kumimoji="0" lang="zh-CN" altLang="zh-CN" sz="1600" b="0" i="0" u="none" strike="noStrike" cap="none" normalizeH="0" baseline="0" dirty="0">
                <a:ln>
                  <a:noFill/>
                </a:ln>
                <a:solidFill>
                  <a:srgbClr val="A9B7C6"/>
                </a:solidFill>
                <a:effectLst/>
                <a:latin typeface="Consolas" panose="020B0609020204030204" pitchFamily="49" charset="0"/>
              </a:rPr>
            </a:br>
            <a:r>
              <a:rPr kumimoji="0" lang="zh-CN" altLang="zh-CN" sz="1600" b="0" i="0" u="none" strike="noStrike" cap="none" normalizeH="0" baseline="0" dirty="0">
                <a:ln>
                  <a:noFill/>
                </a:ln>
                <a:solidFill>
                  <a:srgbClr val="72737A"/>
                </a:solidFill>
                <a:effectLst/>
                <a:latin typeface="Consolas" panose="020B0609020204030204" pitchFamily="49" charset="0"/>
              </a:rPr>
              <a:t>balance </a:t>
            </a:r>
            <a:r>
              <a:rPr kumimoji="0" lang="zh-CN" altLang="zh-CN" sz="1600" b="0" i="0" u="none" strike="noStrike" cap="none" normalizeH="0" baseline="0" dirty="0">
                <a:ln>
                  <a:noFill/>
                </a:ln>
                <a:solidFill>
                  <a:srgbClr val="A9B7C6"/>
                </a:solidFill>
                <a:effectLst/>
                <a:latin typeface="Consolas" panose="020B0609020204030204" pitchFamily="49" charset="0"/>
              </a:rPr>
              <a:t>= balance_by_time(partitions</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model</a:t>
            </a:r>
            <a:r>
              <a:rPr kumimoji="0" lang="zh-CN" altLang="zh-CN" sz="1600" b="0" i="0" u="none" strike="noStrike" cap="none" normalizeH="0" baseline="0" dirty="0">
                <a:ln>
                  <a:noFill/>
                </a:ln>
                <a:solidFill>
                  <a:srgbClr val="CC7832"/>
                </a:solidFill>
                <a:effectLst/>
                <a:latin typeface="Consolas" panose="020B0609020204030204" pitchFamily="49" charset="0"/>
              </a:rPr>
              <a:t>, </a:t>
            </a:r>
            <a:r>
              <a:rPr kumimoji="0" lang="zh-CN" altLang="zh-CN" sz="1600" b="0" i="0" u="none" strike="noStrike" cap="none" normalizeH="0" baseline="0" dirty="0">
                <a:ln>
                  <a:noFill/>
                </a:ln>
                <a:solidFill>
                  <a:srgbClr val="A9B7C6"/>
                </a:solidFill>
                <a:effectLst/>
                <a:latin typeface="Consolas" panose="020B0609020204030204" pitchFamily="49" charset="0"/>
              </a:rPr>
              <a:t>sample)</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F64AF938-CB0E-45C3-9245-EC1AB60A6CC1}"/>
              </a:ext>
            </a:extLst>
          </p:cNvPr>
          <p:cNvSpPr txBox="1"/>
          <p:nvPr/>
        </p:nvSpPr>
        <p:spPr>
          <a:xfrm>
            <a:off x="6958013" y="1122990"/>
            <a:ext cx="3100387" cy="646331"/>
          </a:xfrm>
          <a:prstGeom prst="rect">
            <a:avLst/>
          </a:prstGeom>
          <a:noFill/>
        </p:spPr>
        <p:txBody>
          <a:bodyPr wrap="square" rtlCol="0">
            <a:spAutoFit/>
          </a:bodyPr>
          <a:lstStyle/>
          <a:p>
            <a:r>
              <a:rPr lang="en-US" altLang="zh-CN" dirty="0"/>
              <a:t>Image size: 	224 x224 x3</a:t>
            </a:r>
          </a:p>
          <a:p>
            <a:r>
              <a:rPr lang="en-US" altLang="zh-CN" dirty="0"/>
              <a:t>Batch size: 	128</a:t>
            </a:r>
            <a:endParaRPr lang="zh-CN" altLang="en-US" dirty="0"/>
          </a:p>
        </p:txBody>
      </p:sp>
      <p:graphicFrame>
        <p:nvGraphicFramePr>
          <p:cNvPr id="11" name="图表 10">
            <a:extLst>
              <a:ext uri="{FF2B5EF4-FFF2-40B4-BE49-F238E27FC236}">
                <a16:creationId xmlns:a16="http://schemas.microsoft.com/office/drawing/2014/main" id="{449FD6AE-FAE3-4A7F-8225-EF331A40A8BB}"/>
              </a:ext>
            </a:extLst>
          </p:cNvPr>
          <p:cNvGraphicFramePr>
            <a:graphicFrameLocks/>
          </p:cNvGraphicFramePr>
          <p:nvPr>
            <p:extLst>
              <p:ext uri="{D42A27DB-BD31-4B8C-83A1-F6EECF244321}">
                <p14:modId xmlns:p14="http://schemas.microsoft.com/office/powerpoint/2010/main" val="3218597363"/>
              </p:ext>
            </p:extLst>
          </p:nvPr>
        </p:nvGraphicFramePr>
        <p:xfrm>
          <a:off x="381000" y="2535242"/>
          <a:ext cx="6791912" cy="3155846"/>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5247C6DA-CD4B-4C28-84CC-FE0E0036AD9E}"/>
              </a:ext>
            </a:extLst>
          </p:cNvPr>
          <p:cNvSpPr txBox="1"/>
          <p:nvPr/>
        </p:nvSpPr>
        <p:spPr>
          <a:xfrm>
            <a:off x="6479381" y="5550344"/>
            <a:ext cx="1247775" cy="369332"/>
          </a:xfrm>
          <a:prstGeom prst="rect">
            <a:avLst/>
          </a:prstGeom>
          <a:noFill/>
        </p:spPr>
        <p:txBody>
          <a:bodyPr wrap="square" rtlCol="0">
            <a:spAutoFit/>
          </a:bodyPr>
          <a:lstStyle/>
          <a:p>
            <a:r>
              <a:rPr lang="en-US" altLang="zh-CN" dirty="0">
                <a:solidFill>
                  <a:srgbClr val="FF0000"/>
                </a:solidFill>
              </a:rPr>
              <a:t>Layers</a:t>
            </a:r>
            <a:endParaRPr lang="zh-CN" altLang="en-US" dirty="0">
              <a:solidFill>
                <a:srgbClr val="FF0000"/>
              </a:solidFill>
            </a:endParaRPr>
          </a:p>
        </p:txBody>
      </p:sp>
      <p:sp>
        <p:nvSpPr>
          <p:cNvPr id="12" name="文本框 11">
            <a:extLst>
              <a:ext uri="{FF2B5EF4-FFF2-40B4-BE49-F238E27FC236}">
                <a16:creationId xmlns:a16="http://schemas.microsoft.com/office/drawing/2014/main" id="{71FAD0BC-4FFE-4CFA-A4D6-12FD976A795B}"/>
              </a:ext>
            </a:extLst>
          </p:cNvPr>
          <p:cNvSpPr txBox="1"/>
          <p:nvPr/>
        </p:nvSpPr>
        <p:spPr>
          <a:xfrm rot="16200000">
            <a:off x="-575191" y="3156974"/>
            <a:ext cx="1543050" cy="369332"/>
          </a:xfrm>
          <a:prstGeom prst="rect">
            <a:avLst/>
          </a:prstGeom>
          <a:noFill/>
        </p:spPr>
        <p:txBody>
          <a:bodyPr wrap="square" rtlCol="0">
            <a:spAutoFit/>
          </a:bodyPr>
          <a:lstStyle/>
          <a:p>
            <a:r>
              <a:rPr lang="en-US" altLang="zh-CN" dirty="0">
                <a:solidFill>
                  <a:srgbClr val="FF0000"/>
                </a:solidFill>
              </a:rPr>
              <a:t>Elapsed time</a:t>
            </a:r>
            <a:endParaRPr lang="zh-CN" altLang="en-US" dirty="0">
              <a:solidFill>
                <a:srgbClr val="FF0000"/>
              </a:solidFill>
            </a:endParaRPr>
          </a:p>
        </p:txBody>
      </p:sp>
      <p:cxnSp>
        <p:nvCxnSpPr>
          <p:cNvPr id="17" name="直接连接符 16">
            <a:extLst>
              <a:ext uri="{FF2B5EF4-FFF2-40B4-BE49-F238E27FC236}">
                <a16:creationId xmlns:a16="http://schemas.microsoft.com/office/drawing/2014/main" id="{B92DA632-EE1C-40FC-B63F-E442D4ADA963}"/>
              </a:ext>
            </a:extLst>
          </p:cNvPr>
          <p:cNvCxnSpPr>
            <a:cxnSpLocks/>
          </p:cNvCxnSpPr>
          <p:nvPr/>
        </p:nvCxnSpPr>
        <p:spPr>
          <a:xfrm>
            <a:off x="2257426" y="2900363"/>
            <a:ext cx="0" cy="3019313"/>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26FB9825-25D3-41A1-90FA-8D5933248F7B}"/>
              </a:ext>
            </a:extLst>
          </p:cNvPr>
          <p:cNvCxnSpPr>
            <a:cxnSpLocks/>
          </p:cNvCxnSpPr>
          <p:nvPr/>
        </p:nvCxnSpPr>
        <p:spPr>
          <a:xfrm>
            <a:off x="3776956" y="2902744"/>
            <a:ext cx="0" cy="3019313"/>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7806D740-FAB4-4D23-B99E-031166C5A880}"/>
              </a:ext>
            </a:extLst>
          </p:cNvPr>
          <p:cNvCxnSpPr>
            <a:cxnSpLocks/>
          </p:cNvCxnSpPr>
          <p:nvPr/>
        </p:nvCxnSpPr>
        <p:spPr>
          <a:xfrm>
            <a:off x="5088732" y="2900363"/>
            <a:ext cx="0" cy="3019313"/>
          </a:xfrm>
          <a:prstGeom prst="line">
            <a:avLst/>
          </a:prstGeom>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9CEDDCAF-020A-4D78-9835-FC75B2BEBAFC}"/>
              </a:ext>
            </a:extLst>
          </p:cNvPr>
          <p:cNvSpPr txBox="1"/>
          <p:nvPr/>
        </p:nvSpPr>
        <p:spPr>
          <a:xfrm>
            <a:off x="5578980" y="2970165"/>
            <a:ext cx="1107281" cy="371475"/>
          </a:xfrm>
          <a:prstGeom prst="rect">
            <a:avLst/>
          </a:prstGeom>
          <a:noFill/>
        </p:spPr>
        <p:txBody>
          <a:bodyPr wrap="square" rtlCol="0">
            <a:spAutoFit/>
          </a:bodyPr>
          <a:lstStyle/>
          <a:p>
            <a:r>
              <a:rPr lang="en-US" altLang="zh-CN" dirty="0"/>
              <a:t>GPU3</a:t>
            </a:r>
            <a:endParaRPr lang="zh-CN" altLang="en-US" dirty="0"/>
          </a:p>
        </p:txBody>
      </p:sp>
      <p:sp>
        <p:nvSpPr>
          <p:cNvPr id="24" name="文本框 23">
            <a:extLst>
              <a:ext uri="{FF2B5EF4-FFF2-40B4-BE49-F238E27FC236}">
                <a16:creationId xmlns:a16="http://schemas.microsoft.com/office/drawing/2014/main" id="{9C5EE42B-B9C4-4738-A03C-5ADAA29D563C}"/>
              </a:ext>
            </a:extLst>
          </p:cNvPr>
          <p:cNvSpPr txBox="1"/>
          <p:nvPr/>
        </p:nvSpPr>
        <p:spPr>
          <a:xfrm>
            <a:off x="2538849" y="2977307"/>
            <a:ext cx="1107281" cy="371475"/>
          </a:xfrm>
          <a:prstGeom prst="rect">
            <a:avLst/>
          </a:prstGeom>
          <a:noFill/>
        </p:spPr>
        <p:txBody>
          <a:bodyPr wrap="square" rtlCol="0">
            <a:spAutoFit/>
          </a:bodyPr>
          <a:lstStyle/>
          <a:p>
            <a:r>
              <a:rPr lang="en-US" altLang="zh-CN" dirty="0"/>
              <a:t>GPU1</a:t>
            </a:r>
            <a:endParaRPr lang="zh-CN" altLang="en-US" dirty="0"/>
          </a:p>
        </p:txBody>
      </p:sp>
      <p:sp>
        <p:nvSpPr>
          <p:cNvPr id="26" name="文本框 25">
            <a:extLst>
              <a:ext uri="{FF2B5EF4-FFF2-40B4-BE49-F238E27FC236}">
                <a16:creationId xmlns:a16="http://schemas.microsoft.com/office/drawing/2014/main" id="{A10FBD42-C268-42B4-AF55-62313B9F9633}"/>
              </a:ext>
            </a:extLst>
          </p:cNvPr>
          <p:cNvSpPr txBox="1"/>
          <p:nvPr/>
        </p:nvSpPr>
        <p:spPr>
          <a:xfrm>
            <a:off x="4044844" y="2977307"/>
            <a:ext cx="1107281" cy="371475"/>
          </a:xfrm>
          <a:prstGeom prst="rect">
            <a:avLst/>
          </a:prstGeom>
          <a:noFill/>
        </p:spPr>
        <p:txBody>
          <a:bodyPr wrap="square" rtlCol="0">
            <a:spAutoFit/>
          </a:bodyPr>
          <a:lstStyle/>
          <a:p>
            <a:r>
              <a:rPr lang="en-US" altLang="zh-CN" dirty="0"/>
              <a:t>GPU2</a:t>
            </a:r>
            <a:endParaRPr lang="zh-CN" altLang="en-US" dirty="0"/>
          </a:p>
        </p:txBody>
      </p:sp>
      <p:sp>
        <p:nvSpPr>
          <p:cNvPr id="28" name="文本框 27">
            <a:extLst>
              <a:ext uri="{FF2B5EF4-FFF2-40B4-BE49-F238E27FC236}">
                <a16:creationId xmlns:a16="http://schemas.microsoft.com/office/drawing/2014/main" id="{7F0809E6-A60F-4688-A252-503E982FAF19}"/>
              </a:ext>
            </a:extLst>
          </p:cNvPr>
          <p:cNvSpPr txBox="1"/>
          <p:nvPr/>
        </p:nvSpPr>
        <p:spPr>
          <a:xfrm>
            <a:off x="1086753" y="2977307"/>
            <a:ext cx="1107281" cy="371475"/>
          </a:xfrm>
          <a:prstGeom prst="rect">
            <a:avLst/>
          </a:prstGeom>
          <a:noFill/>
        </p:spPr>
        <p:txBody>
          <a:bodyPr wrap="square" rtlCol="0">
            <a:spAutoFit/>
          </a:bodyPr>
          <a:lstStyle/>
          <a:p>
            <a:r>
              <a:rPr lang="en-US" altLang="zh-CN" dirty="0"/>
              <a:t>GPU0</a:t>
            </a:r>
            <a:endParaRPr lang="zh-CN" altLang="en-US" dirty="0"/>
          </a:p>
        </p:txBody>
      </p:sp>
      <p:sp>
        <p:nvSpPr>
          <p:cNvPr id="29" name="文本框 28">
            <a:extLst>
              <a:ext uri="{FF2B5EF4-FFF2-40B4-BE49-F238E27FC236}">
                <a16:creationId xmlns:a16="http://schemas.microsoft.com/office/drawing/2014/main" id="{C10561D2-B66E-4F6B-A1AD-AAC621591F1F}"/>
              </a:ext>
            </a:extLst>
          </p:cNvPr>
          <p:cNvSpPr txBox="1"/>
          <p:nvPr/>
        </p:nvSpPr>
        <p:spPr>
          <a:xfrm>
            <a:off x="7378311" y="2920166"/>
            <a:ext cx="3100387" cy="2031325"/>
          </a:xfrm>
          <a:prstGeom prst="rect">
            <a:avLst/>
          </a:prstGeom>
          <a:noFill/>
        </p:spPr>
        <p:txBody>
          <a:bodyPr wrap="square" rtlCol="0">
            <a:spAutoFit/>
          </a:bodyPr>
          <a:lstStyle/>
          <a:p>
            <a:r>
              <a:rPr lang="en-US" altLang="zh-CN" dirty="0"/>
              <a:t>GPU0:	layer[1, 2, 3, 4]</a:t>
            </a:r>
          </a:p>
          <a:p>
            <a:r>
              <a:rPr lang="en-US" altLang="zh-CN" dirty="0"/>
              <a:t>GPU1:	layer[5, 6, 7, 8]</a:t>
            </a:r>
          </a:p>
          <a:p>
            <a:r>
              <a:rPr lang="en-US" altLang="zh-CN" dirty="0"/>
              <a:t>GPU2:	layer[9, 10, 11]</a:t>
            </a:r>
          </a:p>
          <a:p>
            <a:r>
              <a:rPr lang="en-US" altLang="zh-CN" dirty="0"/>
              <a:t>GPU3:	layer[12, 13, ,14, 15]</a:t>
            </a:r>
          </a:p>
          <a:p>
            <a:endParaRPr lang="en-US" altLang="zh-CN" dirty="0"/>
          </a:p>
          <a:p>
            <a:r>
              <a:rPr lang="en-US" altLang="zh-CN" b="1" dirty="0"/>
              <a:t>Balance = [4, ,4, ,3 ,5]</a:t>
            </a:r>
          </a:p>
          <a:p>
            <a:endParaRPr lang="zh-CN" altLang="en-US" dirty="0"/>
          </a:p>
        </p:txBody>
      </p:sp>
      <p:sp>
        <p:nvSpPr>
          <p:cNvPr id="33" name="文本框 32">
            <a:extLst>
              <a:ext uri="{FF2B5EF4-FFF2-40B4-BE49-F238E27FC236}">
                <a16:creationId xmlns:a16="http://schemas.microsoft.com/office/drawing/2014/main" id="{7C177226-9F77-4448-B409-782FCD61421C}"/>
              </a:ext>
            </a:extLst>
          </p:cNvPr>
          <p:cNvSpPr txBox="1"/>
          <p:nvPr/>
        </p:nvSpPr>
        <p:spPr>
          <a:xfrm>
            <a:off x="7386808" y="5071254"/>
            <a:ext cx="4736131" cy="923330"/>
          </a:xfrm>
          <a:prstGeom prst="rect">
            <a:avLst/>
          </a:prstGeom>
          <a:noFill/>
        </p:spPr>
        <p:txBody>
          <a:bodyPr wrap="square" rtlCol="0">
            <a:spAutoFit/>
          </a:bodyPr>
          <a:lstStyle/>
          <a:p>
            <a:r>
              <a:rPr lang="en-US" altLang="zh-CN" dirty="0"/>
              <a:t>Test for U-net(5,</a:t>
            </a:r>
            <a:r>
              <a:rPr lang="zh-CN" altLang="en-US" dirty="0"/>
              <a:t> </a:t>
            </a:r>
            <a:r>
              <a:rPr lang="en-US" altLang="zh-CN" dirty="0"/>
              <a:t>64) in 2 GPUs (total 241layers)</a:t>
            </a:r>
          </a:p>
          <a:p>
            <a:r>
              <a:rPr lang="en-US" altLang="zh-CN" b="1" dirty="0"/>
              <a:t>Balance = [80, 161]</a:t>
            </a:r>
          </a:p>
          <a:p>
            <a:endParaRPr lang="zh-CN" altLang="en-US" dirty="0"/>
          </a:p>
        </p:txBody>
      </p:sp>
    </p:spTree>
    <p:extLst>
      <p:ext uri="{BB962C8B-B14F-4D97-AF65-F5344CB8AC3E}">
        <p14:creationId xmlns:p14="http://schemas.microsoft.com/office/powerpoint/2010/main" val="415628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DNN is everywhere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EAAFB16B-3559-4C6F-B9DF-E6C8BBA62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674" y="915223"/>
            <a:ext cx="4893469" cy="2750344"/>
          </a:xfrm>
          <a:prstGeom prst="rect">
            <a:avLst/>
          </a:prstGeom>
        </p:spPr>
      </p:pic>
      <p:pic>
        <p:nvPicPr>
          <p:cNvPr id="8" name="图片 7">
            <a:extLst>
              <a:ext uri="{FF2B5EF4-FFF2-40B4-BE49-F238E27FC236}">
                <a16:creationId xmlns:a16="http://schemas.microsoft.com/office/drawing/2014/main" id="{1DEB5AC0-9D02-46DA-A31E-D727F104D37C}"/>
              </a:ext>
            </a:extLst>
          </p:cNvPr>
          <p:cNvPicPr>
            <a:picLocks noChangeAspect="1"/>
          </p:cNvPicPr>
          <p:nvPr/>
        </p:nvPicPr>
        <p:blipFill>
          <a:blip r:embed="rId4"/>
          <a:stretch>
            <a:fillRect/>
          </a:stretch>
        </p:blipFill>
        <p:spPr>
          <a:xfrm>
            <a:off x="595313" y="4111917"/>
            <a:ext cx="8149830" cy="2008649"/>
          </a:xfrm>
          <a:prstGeom prst="rect">
            <a:avLst/>
          </a:prstGeom>
        </p:spPr>
      </p:pic>
      <p:pic>
        <p:nvPicPr>
          <p:cNvPr id="9" name="Picture 6" descr="http://bryanrussell.org/projects/recognitionBySceneAlignment/banner.jpg">
            <a:extLst>
              <a:ext uri="{FF2B5EF4-FFF2-40B4-BE49-F238E27FC236}">
                <a16:creationId xmlns:a16="http://schemas.microsoft.com/office/drawing/2014/main" id="{494103BA-2A92-4FAE-A931-431620AC633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162" r="23860" b="48829"/>
          <a:stretch/>
        </p:blipFill>
        <p:spPr bwMode="auto">
          <a:xfrm>
            <a:off x="793442" y="1174860"/>
            <a:ext cx="2321233" cy="18188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31">
            <a:extLst>
              <a:ext uri="{FF2B5EF4-FFF2-40B4-BE49-F238E27FC236}">
                <a16:creationId xmlns:a16="http://schemas.microsoft.com/office/drawing/2014/main" id="{D865E04C-025D-4393-AE32-B42FC8F0F266}"/>
              </a:ext>
            </a:extLst>
          </p:cNvPr>
          <p:cNvSpPr txBox="1"/>
          <p:nvPr/>
        </p:nvSpPr>
        <p:spPr>
          <a:xfrm>
            <a:off x="712286" y="3070682"/>
            <a:ext cx="2402389" cy="369332"/>
          </a:xfrm>
          <a:prstGeom prst="rect">
            <a:avLst/>
          </a:prstGeom>
          <a:noFill/>
        </p:spPr>
        <p:txBody>
          <a:bodyPr wrap="none" rtlCol="0">
            <a:spAutoFit/>
          </a:bodyPr>
          <a:lstStyle/>
          <a:p>
            <a:pPr lvl="0">
              <a:defRPr/>
            </a:pPr>
            <a:r>
              <a:rPr lang="en-US" dirty="0">
                <a:solidFill>
                  <a:srgbClr val="00B0F0"/>
                </a:solidFill>
              </a:rPr>
              <a:t>Image Object Detection</a:t>
            </a:r>
          </a:p>
        </p:txBody>
      </p:sp>
      <p:sp>
        <p:nvSpPr>
          <p:cNvPr id="13" name="TextBox 31">
            <a:extLst>
              <a:ext uri="{FF2B5EF4-FFF2-40B4-BE49-F238E27FC236}">
                <a16:creationId xmlns:a16="http://schemas.microsoft.com/office/drawing/2014/main" id="{EBAFE707-99FC-402F-9208-5B63ACBC0B0A}"/>
              </a:ext>
            </a:extLst>
          </p:cNvPr>
          <p:cNvSpPr txBox="1"/>
          <p:nvPr/>
        </p:nvSpPr>
        <p:spPr>
          <a:xfrm>
            <a:off x="8833987" y="2081513"/>
            <a:ext cx="2039404" cy="892552"/>
          </a:xfrm>
          <a:prstGeom prst="rect">
            <a:avLst/>
          </a:prstGeom>
          <a:noFill/>
        </p:spPr>
        <p:txBody>
          <a:bodyPr wrap="none" rtlCol="0">
            <a:spAutoFit/>
          </a:bodyPr>
          <a:lstStyle/>
          <a:p>
            <a:pPr lvl="0">
              <a:defRPr/>
            </a:pPr>
            <a:r>
              <a:rPr lang="en-US" dirty="0">
                <a:solidFill>
                  <a:srgbClr val="00B0F0"/>
                </a:solidFill>
              </a:rPr>
              <a:t>Image Classification</a:t>
            </a:r>
          </a:p>
          <a:p>
            <a:pPr lvl="0">
              <a:defRPr/>
            </a:pPr>
            <a:endParaRPr lang="en-US" dirty="0">
              <a:solidFill>
                <a:srgbClr val="00B0F0"/>
              </a:solidFill>
            </a:endParaRPr>
          </a:p>
          <a:p>
            <a:pPr lvl="0">
              <a:defRPr/>
            </a:pPr>
            <a:r>
              <a:rPr lang="en-US" sz="1600" dirty="0"/>
              <a:t>Accurate on ImageNet</a:t>
            </a:r>
          </a:p>
        </p:txBody>
      </p:sp>
      <p:sp>
        <p:nvSpPr>
          <p:cNvPr id="15" name="TextBox 31">
            <a:extLst>
              <a:ext uri="{FF2B5EF4-FFF2-40B4-BE49-F238E27FC236}">
                <a16:creationId xmlns:a16="http://schemas.microsoft.com/office/drawing/2014/main" id="{9F2EDBB7-B168-4B5A-8802-7D548F3575D7}"/>
              </a:ext>
            </a:extLst>
          </p:cNvPr>
          <p:cNvSpPr txBox="1"/>
          <p:nvPr/>
        </p:nvSpPr>
        <p:spPr>
          <a:xfrm>
            <a:off x="8833987" y="4549018"/>
            <a:ext cx="2873222" cy="369332"/>
          </a:xfrm>
          <a:prstGeom prst="rect">
            <a:avLst/>
          </a:prstGeom>
          <a:noFill/>
        </p:spPr>
        <p:txBody>
          <a:bodyPr wrap="none" rtlCol="0">
            <a:spAutoFit/>
          </a:bodyPr>
          <a:lstStyle/>
          <a:p>
            <a:pPr lvl="0">
              <a:defRPr/>
            </a:pPr>
            <a:r>
              <a:rPr lang="en-US" dirty="0">
                <a:solidFill>
                  <a:srgbClr val="00B0F0"/>
                </a:solidFill>
              </a:rPr>
              <a:t>Natural Language Processing</a:t>
            </a:r>
          </a:p>
        </p:txBody>
      </p:sp>
      <p:sp>
        <p:nvSpPr>
          <p:cNvPr id="18" name="文本框 17">
            <a:extLst>
              <a:ext uri="{FF2B5EF4-FFF2-40B4-BE49-F238E27FC236}">
                <a16:creationId xmlns:a16="http://schemas.microsoft.com/office/drawing/2014/main" id="{ABC5121A-3385-410C-BC43-1C723AAB2C73}"/>
              </a:ext>
            </a:extLst>
          </p:cNvPr>
          <p:cNvSpPr txBox="1"/>
          <p:nvPr/>
        </p:nvSpPr>
        <p:spPr>
          <a:xfrm>
            <a:off x="7002230" y="3278536"/>
            <a:ext cx="4500562" cy="646331"/>
          </a:xfrm>
          <a:prstGeom prst="rect">
            <a:avLst/>
          </a:prstGeom>
          <a:noFill/>
        </p:spPr>
        <p:txBody>
          <a:bodyPr wrap="square" rtlCol="0">
            <a:spAutoFit/>
          </a:bodyPr>
          <a:lstStyle/>
          <a:p>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model always outperform their </a:t>
            </a:r>
            <a:r>
              <a:rPr lang="en-US" altLang="zh-CN" b="1" dirty="0">
                <a:solidFill>
                  <a:srgbClr val="FF0000"/>
                </a:solidFill>
              </a:rPr>
              <a:t>simple</a:t>
            </a:r>
            <a:r>
              <a:rPr lang="en-US" altLang="zh-CN" dirty="0"/>
              <a:t> and </a:t>
            </a:r>
            <a:r>
              <a:rPr lang="en-US" altLang="zh-CN" b="1" dirty="0">
                <a:solidFill>
                  <a:srgbClr val="FF0000"/>
                </a:solidFill>
              </a:rPr>
              <a:t>shallow</a:t>
            </a:r>
            <a:r>
              <a:rPr lang="en-US" altLang="zh-CN" dirty="0"/>
              <a:t> counterparts!</a:t>
            </a:r>
            <a:endParaRPr lang="zh-CN" altLang="en-US" dirty="0"/>
          </a:p>
        </p:txBody>
      </p:sp>
    </p:spTree>
    <p:extLst>
      <p:ext uri="{BB962C8B-B14F-4D97-AF65-F5344CB8AC3E}">
        <p14:creationId xmlns:p14="http://schemas.microsoft.com/office/powerpoint/2010/main" val="116338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Benchmark-memory</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DC17BA2-CC49-4707-B64C-591A25F94675}"/>
              </a:ext>
            </a:extLst>
          </p:cNvPr>
          <p:cNvSpPr txBox="1"/>
          <p:nvPr/>
        </p:nvSpPr>
        <p:spPr>
          <a:xfrm>
            <a:off x="6769875" y="5678576"/>
            <a:ext cx="5336781" cy="584775"/>
          </a:xfrm>
          <a:prstGeom prst="rect">
            <a:avLst/>
          </a:prstGeom>
          <a:noFill/>
        </p:spPr>
        <p:txBody>
          <a:bodyPr wrap="square">
            <a:spAutoFit/>
          </a:bodyPr>
          <a:lstStyle/>
          <a:p>
            <a:pPr algn="l"/>
            <a:r>
              <a:rPr lang="en-US" altLang="zh-CN" sz="1600" dirty="0"/>
              <a:t>The reproducible code and experiment details are available in</a:t>
            </a:r>
          </a:p>
          <a:p>
            <a:pPr algn="r"/>
            <a:r>
              <a:rPr lang="en-US" altLang="zh-CN" sz="1600" dirty="0"/>
              <a:t> </a:t>
            </a:r>
            <a:r>
              <a:rPr lang="en-US" altLang="zh-CN" sz="1600" b="0" i="0" u="none" strike="noStrike" dirty="0">
                <a:solidFill>
                  <a:srgbClr val="004B6B"/>
                </a:solidFill>
                <a:effectLst/>
                <a:latin typeface="Georgia" panose="02040502050405020303" pitchFamily="18" charset="0"/>
                <a:hlinkClick r:id="rId3"/>
              </a:rPr>
              <a:t>benchmarks/</a:t>
            </a:r>
            <a:r>
              <a:rPr lang="en-US" altLang="zh-CN" sz="1600" b="0" i="0" u="none" strike="noStrike" dirty="0" err="1">
                <a:solidFill>
                  <a:srgbClr val="004B6B"/>
                </a:solidFill>
                <a:effectLst/>
                <a:latin typeface="Georgia" panose="02040502050405020303" pitchFamily="18" charset="0"/>
                <a:hlinkClick r:id="rId3"/>
              </a:rPr>
              <a:t>unet</a:t>
            </a:r>
            <a:r>
              <a:rPr lang="en-US" altLang="zh-CN" sz="1600" b="0" i="0" u="none" strike="noStrike" dirty="0">
                <a:solidFill>
                  <a:srgbClr val="004B6B"/>
                </a:solidFill>
                <a:effectLst/>
                <a:latin typeface="Georgia" panose="02040502050405020303" pitchFamily="18" charset="0"/>
                <a:hlinkClick r:id="rId3"/>
              </a:rPr>
              <a:t>-memory</a:t>
            </a:r>
            <a:r>
              <a:rPr lang="en-US" altLang="zh-CN" sz="1600" b="0" i="0" dirty="0">
                <a:solidFill>
                  <a:srgbClr val="3E4349"/>
                </a:solidFill>
                <a:effectLst/>
                <a:latin typeface="Georgia" panose="02040502050405020303" pitchFamily="18" charset="0"/>
              </a:rPr>
              <a:t>.</a:t>
            </a:r>
            <a:endParaRPr lang="zh-CN" altLang="en-US" sz="1600" dirty="0"/>
          </a:p>
        </p:txBody>
      </p:sp>
      <p:pic>
        <p:nvPicPr>
          <p:cNvPr id="11" name="图片 10">
            <a:extLst>
              <a:ext uri="{FF2B5EF4-FFF2-40B4-BE49-F238E27FC236}">
                <a16:creationId xmlns:a16="http://schemas.microsoft.com/office/drawing/2014/main" id="{2DE0F9F5-D340-4D2A-9ED7-9CDD54F4C433}"/>
              </a:ext>
            </a:extLst>
          </p:cNvPr>
          <p:cNvPicPr>
            <a:picLocks noChangeAspect="1"/>
          </p:cNvPicPr>
          <p:nvPr/>
        </p:nvPicPr>
        <p:blipFill>
          <a:blip r:embed="rId4"/>
          <a:stretch>
            <a:fillRect/>
          </a:stretch>
        </p:blipFill>
        <p:spPr>
          <a:xfrm>
            <a:off x="167260" y="1045268"/>
            <a:ext cx="6767084" cy="2448695"/>
          </a:xfrm>
          <a:prstGeom prst="rect">
            <a:avLst/>
          </a:prstGeom>
        </p:spPr>
      </p:pic>
      <p:pic>
        <p:nvPicPr>
          <p:cNvPr id="13" name="图片 12">
            <a:extLst>
              <a:ext uri="{FF2B5EF4-FFF2-40B4-BE49-F238E27FC236}">
                <a16:creationId xmlns:a16="http://schemas.microsoft.com/office/drawing/2014/main" id="{7F5EE2A4-693B-4794-92C9-19E0D57A24DF}"/>
              </a:ext>
            </a:extLst>
          </p:cNvPr>
          <p:cNvPicPr>
            <a:picLocks noChangeAspect="1"/>
          </p:cNvPicPr>
          <p:nvPr/>
        </p:nvPicPr>
        <p:blipFill>
          <a:blip r:embed="rId5"/>
          <a:stretch>
            <a:fillRect/>
          </a:stretch>
        </p:blipFill>
        <p:spPr>
          <a:xfrm>
            <a:off x="381001" y="3532024"/>
            <a:ext cx="5910072" cy="2731327"/>
          </a:xfrm>
          <a:prstGeom prst="rect">
            <a:avLst/>
          </a:prstGeom>
        </p:spPr>
      </p:pic>
      <p:sp>
        <p:nvSpPr>
          <p:cNvPr id="18" name="文本框 17">
            <a:extLst>
              <a:ext uri="{FF2B5EF4-FFF2-40B4-BE49-F238E27FC236}">
                <a16:creationId xmlns:a16="http://schemas.microsoft.com/office/drawing/2014/main" id="{1076726D-0093-4C2B-B7B1-A3E44D870765}"/>
              </a:ext>
            </a:extLst>
          </p:cNvPr>
          <p:cNvSpPr txBox="1"/>
          <p:nvPr/>
        </p:nvSpPr>
        <p:spPr>
          <a:xfrm>
            <a:off x="6889359" y="1528867"/>
            <a:ext cx="4536983" cy="1754326"/>
          </a:xfrm>
          <a:prstGeom prst="rect">
            <a:avLst/>
          </a:prstGeom>
          <a:noFill/>
        </p:spPr>
        <p:txBody>
          <a:bodyPr wrap="square">
            <a:spAutoFit/>
          </a:bodyPr>
          <a:lstStyle/>
          <a:p>
            <a:r>
              <a:rPr lang="en-US" altLang="zh-CN" dirty="0"/>
              <a:t>The table shows how </a:t>
            </a:r>
            <a:r>
              <a:rPr lang="en-US" altLang="zh-CN" dirty="0" err="1"/>
              <a:t>GPipe</a:t>
            </a:r>
            <a:r>
              <a:rPr lang="en-US" altLang="zh-CN" dirty="0"/>
              <a:t> facilitates scaling U-Net models. baseline denotes the baseline without pipeline parallelism nor checkpointing, and pipeline-1, -2, -4, -8 denotes that the model is trained with </a:t>
            </a:r>
            <a:r>
              <a:rPr lang="en-US" altLang="zh-CN" dirty="0" err="1"/>
              <a:t>GPipe</a:t>
            </a:r>
            <a:r>
              <a:rPr lang="en-US" altLang="zh-CN" dirty="0"/>
              <a:t> with the corresponding number of partitions.</a:t>
            </a:r>
          </a:p>
        </p:txBody>
      </p:sp>
    </p:spTree>
    <p:extLst>
      <p:ext uri="{BB962C8B-B14F-4D97-AF65-F5344CB8AC3E}">
        <p14:creationId xmlns:p14="http://schemas.microsoft.com/office/powerpoint/2010/main" val="198105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Benchmark-speed</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FEEB184B-57E9-42A1-A82E-862B9063C606}"/>
              </a:ext>
            </a:extLst>
          </p:cNvPr>
          <p:cNvPicPr>
            <a:picLocks noChangeAspect="1"/>
          </p:cNvPicPr>
          <p:nvPr/>
        </p:nvPicPr>
        <p:blipFill>
          <a:blip r:embed="rId3"/>
          <a:stretch>
            <a:fillRect/>
          </a:stretch>
        </p:blipFill>
        <p:spPr>
          <a:xfrm>
            <a:off x="284568" y="1033425"/>
            <a:ext cx="4934463" cy="3465424"/>
          </a:xfrm>
          <a:prstGeom prst="rect">
            <a:avLst/>
          </a:prstGeom>
        </p:spPr>
      </p:pic>
      <p:pic>
        <p:nvPicPr>
          <p:cNvPr id="7" name="图片 6">
            <a:extLst>
              <a:ext uri="{FF2B5EF4-FFF2-40B4-BE49-F238E27FC236}">
                <a16:creationId xmlns:a16="http://schemas.microsoft.com/office/drawing/2014/main" id="{A8DFE51A-C351-4FAB-BAF7-68693202E14D}"/>
              </a:ext>
            </a:extLst>
          </p:cNvPr>
          <p:cNvPicPr>
            <a:picLocks noChangeAspect="1"/>
          </p:cNvPicPr>
          <p:nvPr/>
        </p:nvPicPr>
        <p:blipFill>
          <a:blip r:embed="rId4"/>
          <a:stretch>
            <a:fillRect/>
          </a:stretch>
        </p:blipFill>
        <p:spPr>
          <a:xfrm>
            <a:off x="5474589" y="1105844"/>
            <a:ext cx="5651829" cy="4443698"/>
          </a:xfrm>
          <a:prstGeom prst="rect">
            <a:avLst/>
          </a:prstGeom>
        </p:spPr>
      </p:pic>
      <p:sp>
        <p:nvSpPr>
          <p:cNvPr id="8" name="文本框 7">
            <a:extLst>
              <a:ext uri="{FF2B5EF4-FFF2-40B4-BE49-F238E27FC236}">
                <a16:creationId xmlns:a16="http://schemas.microsoft.com/office/drawing/2014/main" id="{F79995E6-08F6-4653-BA02-0BE016EE0881}"/>
              </a:ext>
            </a:extLst>
          </p:cNvPr>
          <p:cNvSpPr txBox="1"/>
          <p:nvPr/>
        </p:nvSpPr>
        <p:spPr>
          <a:xfrm>
            <a:off x="6769875" y="5678576"/>
            <a:ext cx="5336781" cy="584775"/>
          </a:xfrm>
          <a:prstGeom prst="rect">
            <a:avLst/>
          </a:prstGeom>
          <a:noFill/>
        </p:spPr>
        <p:txBody>
          <a:bodyPr wrap="square">
            <a:spAutoFit/>
          </a:bodyPr>
          <a:lstStyle/>
          <a:p>
            <a:pPr algn="l"/>
            <a:r>
              <a:rPr lang="en-US" altLang="zh-CN" sz="1600" dirty="0"/>
              <a:t>The reproducible code and experiment details are available in</a:t>
            </a:r>
          </a:p>
          <a:p>
            <a:pPr algn="r"/>
            <a:r>
              <a:rPr lang="en-US" altLang="zh-CN" sz="1600" dirty="0"/>
              <a:t> </a:t>
            </a:r>
            <a:r>
              <a:rPr lang="en-US" altLang="zh-CN" sz="1600" b="0" i="0" u="none" strike="noStrike" dirty="0">
                <a:solidFill>
                  <a:srgbClr val="004B6B"/>
                </a:solidFill>
                <a:effectLst/>
                <a:latin typeface="Georgia" panose="02040502050405020303" pitchFamily="18" charset="0"/>
                <a:hlinkClick r:id="rId5"/>
              </a:rPr>
              <a:t>benchmarks/</a:t>
            </a:r>
            <a:r>
              <a:rPr lang="en-US" altLang="zh-CN" sz="1600" b="0" i="0" u="none" strike="noStrike" dirty="0" err="1">
                <a:solidFill>
                  <a:srgbClr val="004B6B"/>
                </a:solidFill>
                <a:effectLst/>
                <a:latin typeface="Georgia" panose="02040502050405020303" pitchFamily="18" charset="0"/>
                <a:hlinkClick r:id="rId5"/>
              </a:rPr>
              <a:t>amoebanetd</a:t>
            </a:r>
            <a:r>
              <a:rPr lang="en-US" altLang="zh-CN" sz="1600" b="0" i="0" u="none" strike="noStrike" dirty="0">
                <a:solidFill>
                  <a:srgbClr val="004B6B"/>
                </a:solidFill>
                <a:effectLst/>
                <a:latin typeface="Georgia" panose="02040502050405020303" pitchFamily="18" charset="0"/>
                <a:hlinkClick r:id="rId5"/>
              </a:rPr>
              <a:t>-speed</a:t>
            </a:r>
            <a:r>
              <a:rPr lang="en-US" altLang="zh-CN" sz="1600" b="0" i="0" u="none" strike="noStrike" dirty="0">
                <a:solidFill>
                  <a:srgbClr val="004B6B"/>
                </a:solidFill>
                <a:effectLst/>
                <a:latin typeface="Georgia" panose="02040502050405020303" pitchFamily="18" charset="0"/>
              </a:rPr>
              <a:t>.</a:t>
            </a:r>
            <a:endParaRPr lang="zh-CN" altLang="en-US" sz="1600" dirty="0"/>
          </a:p>
        </p:txBody>
      </p:sp>
    </p:spTree>
    <p:extLst>
      <p:ext uri="{BB962C8B-B14F-4D97-AF65-F5344CB8AC3E}">
        <p14:creationId xmlns:p14="http://schemas.microsoft.com/office/powerpoint/2010/main" val="255076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Performance Overhead Breakdown</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22</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9CCEF9F9-FB77-42E5-A281-16765733055A}"/>
              </a:ext>
            </a:extLst>
          </p:cNvPr>
          <p:cNvSpPr txBox="1"/>
          <p:nvPr/>
        </p:nvSpPr>
        <p:spPr>
          <a:xfrm>
            <a:off x="312538" y="4451965"/>
            <a:ext cx="10981731" cy="1754326"/>
          </a:xfrm>
          <a:prstGeom prst="rect">
            <a:avLst/>
          </a:prstGeom>
          <a:noFill/>
        </p:spPr>
        <p:txBody>
          <a:bodyPr wrap="square">
            <a:spAutoFit/>
          </a:bodyPr>
          <a:lstStyle/>
          <a:p>
            <a:pPr marL="285750" indent="-285750">
              <a:buFont typeface="Wingdings" panose="05000000000000000000" pitchFamily="2" charset="2"/>
              <a:buChar char="Ø"/>
            </a:pPr>
            <a:r>
              <a:rPr lang="zh-CN" altLang="en-US" dirty="0"/>
              <a:t>re-computation time was the main contributor to GPipe overhead, taking up to 23% of the total step time</a:t>
            </a:r>
            <a:endParaRPr lang="en-US" altLang="zh-CN" dirty="0"/>
          </a:p>
          <a:p>
            <a:pPr marL="285750" indent="-285750">
              <a:buFont typeface="Wingdings" panose="05000000000000000000" pitchFamily="2" charset="2"/>
              <a:buChar char="Ø"/>
            </a:pPr>
            <a:r>
              <a:rPr lang="zh-CN" altLang="en-US" dirty="0"/>
              <a:t>load imbalance</a:t>
            </a:r>
            <a:r>
              <a:rPr lang="en-US" altLang="zh-CN" dirty="0"/>
              <a:t>(communication oh)</a:t>
            </a:r>
            <a:r>
              <a:rPr lang="zh-CN" altLang="en-US" dirty="0"/>
              <a:t>. With two partitions, overhead caused by load imbalance was only 3</a:t>
            </a:r>
            <a:r>
              <a:rPr lang="en-US" altLang="zh-CN" dirty="0"/>
              <a:t>.</a:t>
            </a:r>
            <a:r>
              <a:rPr lang="zh-CN" altLang="en-US" dirty="0"/>
              <a:t>2%.</a:t>
            </a:r>
          </a:p>
          <a:p>
            <a:pPr marL="285750" indent="-285750">
              <a:buFont typeface="Wingdings" panose="05000000000000000000" pitchFamily="2" charset="2"/>
              <a:buChar char="Ø"/>
            </a:pPr>
            <a:r>
              <a:rPr lang="zh-CN" altLang="en-US" dirty="0"/>
              <a:t>bubble overhead was slightly lower than the theoretical value partly because re-computation was scheduled early to overlap with the bubble.</a:t>
            </a:r>
            <a:endParaRPr lang="en-US" altLang="zh-CN" dirty="0"/>
          </a:p>
          <a:p>
            <a:pPr marL="285750" indent="-285750">
              <a:buFont typeface="Wingdings" panose="05000000000000000000" pitchFamily="2" charset="2"/>
              <a:buChar char="Ø"/>
            </a:pPr>
            <a:r>
              <a:rPr lang="zh-CN" altLang="en-US" dirty="0"/>
              <a:t>Weight update time for gradient aggregation at the end of pipeline was also small, thanks to high-speed interconnections between the accelerators. </a:t>
            </a:r>
            <a:r>
              <a:rPr lang="en-US" altLang="zh-CN" dirty="0"/>
              <a:t>(e.g. PCIe, </a:t>
            </a:r>
            <a:r>
              <a:rPr lang="en-US" altLang="zh-CN" dirty="0" err="1"/>
              <a:t>NVLink</a:t>
            </a:r>
            <a:r>
              <a:rPr lang="en-US" altLang="zh-CN" dirty="0"/>
              <a:t>)</a:t>
            </a:r>
            <a:endParaRPr lang="zh-CN" altLang="en-US" dirty="0"/>
          </a:p>
        </p:txBody>
      </p:sp>
      <p:pic>
        <p:nvPicPr>
          <p:cNvPr id="7" name="图片 6">
            <a:extLst>
              <a:ext uri="{FF2B5EF4-FFF2-40B4-BE49-F238E27FC236}">
                <a16:creationId xmlns:a16="http://schemas.microsoft.com/office/drawing/2014/main" id="{FB989F7F-A7EE-4FE3-ACCB-10B19B0C21B4}"/>
              </a:ext>
            </a:extLst>
          </p:cNvPr>
          <p:cNvPicPr>
            <a:picLocks noChangeAspect="1"/>
          </p:cNvPicPr>
          <p:nvPr/>
        </p:nvPicPr>
        <p:blipFill rotWithShape="1">
          <a:blip r:embed="rId3"/>
          <a:srcRect t="2075" r="1332" b="3344"/>
          <a:stretch/>
        </p:blipFill>
        <p:spPr>
          <a:xfrm>
            <a:off x="2494370" y="943573"/>
            <a:ext cx="5113723" cy="3573358"/>
          </a:xfrm>
          <a:prstGeom prst="rect">
            <a:avLst/>
          </a:prstGeom>
        </p:spPr>
      </p:pic>
    </p:spTree>
    <p:extLst>
      <p:ext uri="{BB962C8B-B14F-4D97-AF65-F5344CB8AC3E}">
        <p14:creationId xmlns:p14="http://schemas.microsoft.com/office/powerpoint/2010/main" val="306993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Trade-offs between </a:t>
            </a:r>
            <a:r>
              <a:rPr lang="en-US" altLang="zh-CN" sz="4000" b="1" dirty="0">
                <a:solidFill>
                  <a:schemeClr val="tx1"/>
                </a:solidFill>
                <a:latin typeface="Arail Black"/>
              </a:rPr>
              <a:t>efficiency</a:t>
            </a:r>
            <a:r>
              <a:rPr lang="en-US" altLang="zh-CN" sz="4000" dirty="0">
                <a:solidFill>
                  <a:schemeClr val="tx1"/>
                </a:solidFill>
                <a:latin typeface="Arail Black"/>
              </a:rPr>
              <a:t> and </a:t>
            </a:r>
            <a:r>
              <a:rPr lang="en-US" altLang="zh-CN" sz="4000" b="1" dirty="0">
                <a:solidFill>
                  <a:schemeClr val="tx1"/>
                </a:solidFill>
                <a:latin typeface="Arail Black"/>
              </a:rPr>
              <a:t>capacity</a:t>
            </a:r>
            <a:endParaRPr lang="en-US" sz="3200" b="1"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0999" y="1235869"/>
            <a:ext cx="10541795" cy="3139321"/>
          </a:xfrm>
          <a:prstGeom prst="rect">
            <a:avLst/>
          </a:prstGeom>
          <a:noFill/>
        </p:spPr>
        <p:txBody>
          <a:bodyPr wrap="square" rtlCol="0">
            <a:spAutoFit/>
          </a:bodyPr>
          <a:lstStyle/>
          <a:p>
            <a:r>
              <a:rPr lang="en-US" altLang="zh-CN" dirty="0"/>
              <a:t>Checkpointing is applied to each partition to minimize the overall memory consumption by a model. During forward propagation, only the </a:t>
            </a:r>
            <a:r>
              <a:rPr lang="en-US" altLang="zh-CN" b="1" dirty="0"/>
              <a:t>tensors at the boundaries between partitions </a:t>
            </a:r>
            <a:r>
              <a:rPr lang="en-US" altLang="zh-CN" dirty="0"/>
              <a:t>are remembered. All other intermediate tensors are volatilized, and recomputed during backpropagation when necessary. Specifically, hidden layers consume the memory which is required by only a single micro-batch with checkpointing.</a:t>
            </a:r>
          </a:p>
          <a:p>
            <a:endParaRPr lang="en-US" altLang="zh-CN" dirty="0"/>
          </a:p>
          <a:p>
            <a:r>
              <a:rPr lang="en-US" altLang="zh-CN" dirty="0"/>
              <a:t>Checkpointing is a trade-off between performance and memory, because </a:t>
            </a:r>
            <a:r>
              <a:rPr lang="en-US" altLang="zh-CN" dirty="0" err="1"/>
              <a:t>recomputation</a:t>
            </a:r>
            <a:r>
              <a:rPr lang="en-US" altLang="zh-CN" dirty="0"/>
              <a:t> spends time just as much as the forward propagation. </a:t>
            </a:r>
          </a:p>
          <a:p>
            <a:endParaRPr lang="en-US" altLang="zh-CN" dirty="0"/>
          </a:p>
          <a:p>
            <a:pPr marL="285750" indent="-285750">
              <a:buFont typeface="Wingdings" panose="05000000000000000000" pitchFamily="2" charset="2"/>
              <a:buChar char="Ø"/>
            </a:pPr>
            <a:r>
              <a:rPr lang="en-US" altLang="zh-CN" dirty="0"/>
              <a:t>The default set of checkpoint = activate’, meaning you want take memory to remember intermediate tensor</a:t>
            </a:r>
          </a:p>
          <a:p>
            <a:pPr marL="285750" indent="-285750">
              <a:buFont typeface="Wingdings" panose="05000000000000000000" pitchFamily="2" charset="2"/>
              <a:buChar char="Ø"/>
            </a:pPr>
            <a:r>
              <a:rPr lang="en-US" altLang="zh-CN" dirty="0"/>
              <a:t>If you set the checkpoint = ‘never’, meaning you discard the tensor for the sake of memory, and you should re-computer during backward pass.</a:t>
            </a:r>
          </a:p>
        </p:txBody>
      </p:sp>
    </p:spTree>
    <p:extLst>
      <p:ext uri="{BB962C8B-B14F-4D97-AF65-F5344CB8AC3E}">
        <p14:creationId xmlns:p14="http://schemas.microsoft.com/office/powerpoint/2010/main" val="312335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Trade-offs of micro-batches </a:t>
            </a:r>
            <a:r>
              <a:rPr lang="en-US" altLang="zh-CN" sz="4000" b="1" dirty="0">
                <a:solidFill>
                  <a:schemeClr val="tx1"/>
                </a:solidFill>
                <a:latin typeface="Arail Black"/>
              </a:rPr>
              <a:t>number</a:t>
            </a:r>
            <a:endParaRPr lang="en-US" sz="3200" b="1"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10456070" cy="2308324"/>
          </a:xfrm>
          <a:prstGeom prst="rect">
            <a:avLst/>
          </a:prstGeom>
          <a:noFill/>
        </p:spPr>
        <p:txBody>
          <a:bodyPr wrap="square" rtlCol="0">
            <a:spAutoFit/>
          </a:bodyPr>
          <a:lstStyle/>
          <a:p>
            <a:r>
              <a:rPr lang="en-US" altLang="zh-CN" dirty="0"/>
              <a:t>Number of micro-batches has a trade-off between </a:t>
            </a:r>
            <a:r>
              <a:rPr lang="en-US" altLang="zh-CN" b="1" dirty="0"/>
              <a:t>GPU utilization </a:t>
            </a:r>
            <a:r>
              <a:rPr lang="en-US" altLang="zh-CN" dirty="0"/>
              <a:t>per micro-batch and total area of </a:t>
            </a:r>
            <a:r>
              <a:rPr lang="en-US" altLang="zh-CN" b="1" dirty="0"/>
              <a:t>bubble</a:t>
            </a:r>
            <a:r>
              <a:rPr lang="en-US" altLang="zh-CN" dirty="0"/>
              <a:t>. We need to find the best number of micro-batches for your model.</a:t>
            </a:r>
          </a:p>
          <a:p>
            <a:endParaRPr lang="en-US" altLang="zh-CN" dirty="0"/>
          </a:p>
          <a:p>
            <a:r>
              <a:rPr lang="en-US" altLang="zh-CN" dirty="0"/>
              <a:t>GPU may slow down when processing many small micro-batches compared to larger micro-batches. GPU will not be fully utilized if each CUDA kernel is too cheap to compute, hence too small micro-batches cause underutilization. On the other hand, the area of bubble is minimized when the size of each micro-batch is minimal. Ideally, we should choose the largest number of micro-batches that doesn’t underutilize GPUs.</a:t>
            </a:r>
          </a:p>
          <a:p>
            <a:endParaRPr lang="en-US" altLang="zh-CN" dirty="0"/>
          </a:p>
        </p:txBody>
      </p:sp>
    </p:spTree>
    <p:extLst>
      <p:ext uri="{BB962C8B-B14F-4D97-AF65-F5344CB8AC3E}">
        <p14:creationId xmlns:p14="http://schemas.microsoft.com/office/powerpoint/2010/main" val="112414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Related work</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235869"/>
            <a:ext cx="8548688" cy="369332"/>
          </a:xfrm>
          <a:prstGeom prst="rect">
            <a:avLst/>
          </a:prstGeom>
          <a:noFill/>
        </p:spPr>
        <p:txBody>
          <a:bodyPr wrap="square" rtlCol="0">
            <a:spAutoFit/>
          </a:bodyPr>
          <a:lstStyle/>
          <a:p>
            <a:r>
              <a:rPr lang="en-US" altLang="zh-CN" dirty="0"/>
              <a:t>	</a:t>
            </a:r>
            <a:endParaRPr lang="zh-CN" altLang="en-US" dirty="0"/>
          </a:p>
        </p:txBody>
      </p:sp>
      <p:sp>
        <p:nvSpPr>
          <p:cNvPr id="7" name="Subtitle 2">
            <a:extLst>
              <a:ext uri="{FF2B5EF4-FFF2-40B4-BE49-F238E27FC236}">
                <a16:creationId xmlns:a16="http://schemas.microsoft.com/office/drawing/2014/main" id="{AF82706A-5933-4EE7-9032-B27FF0E13CD0}"/>
              </a:ext>
            </a:extLst>
          </p:cNvPr>
          <p:cNvSpPr txBox="1">
            <a:spLocks/>
          </p:cNvSpPr>
          <p:nvPr/>
        </p:nvSpPr>
        <p:spPr>
          <a:xfrm>
            <a:off x="565711" y="3380622"/>
            <a:ext cx="1605941" cy="327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600" dirty="0"/>
              <a:t>SOSP’ 2019</a:t>
            </a:r>
          </a:p>
        </p:txBody>
      </p:sp>
      <p:sp>
        <p:nvSpPr>
          <p:cNvPr id="8" name="矩形 7">
            <a:extLst>
              <a:ext uri="{FF2B5EF4-FFF2-40B4-BE49-F238E27FC236}">
                <a16:creationId xmlns:a16="http://schemas.microsoft.com/office/drawing/2014/main" id="{BD251EBB-0C8A-4887-B4D4-ED97A560FB47}"/>
              </a:ext>
            </a:extLst>
          </p:cNvPr>
          <p:cNvSpPr/>
          <p:nvPr/>
        </p:nvSpPr>
        <p:spPr>
          <a:xfrm>
            <a:off x="565711" y="2975225"/>
            <a:ext cx="4827650" cy="338554"/>
          </a:xfrm>
          <a:prstGeom prst="rect">
            <a:avLst/>
          </a:prstGeom>
        </p:spPr>
        <p:txBody>
          <a:bodyPr wrap="square">
            <a:spAutoFit/>
          </a:bodyPr>
          <a:lstStyle/>
          <a:p>
            <a:r>
              <a:rPr lang="en-US" altLang="zh-CN" sz="1600" dirty="0">
                <a:solidFill>
                  <a:schemeClr val="accent6">
                    <a:lumMod val="50000"/>
                  </a:schemeClr>
                </a:solidFill>
              </a:rPr>
              <a:t>Deepak Narayanan, Aaron </a:t>
            </a:r>
            <a:r>
              <a:rPr lang="en-US" altLang="zh-CN" sz="1600" dirty="0" err="1">
                <a:solidFill>
                  <a:schemeClr val="accent6">
                    <a:lumMod val="50000"/>
                  </a:schemeClr>
                </a:solidFill>
              </a:rPr>
              <a:t>Harlap</a:t>
            </a:r>
            <a:r>
              <a:rPr lang="en-US" altLang="zh-CN" sz="1600" dirty="0">
                <a:solidFill>
                  <a:schemeClr val="accent6">
                    <a:lumMod val="50000"/>
                  </a:schemeClr>
                </a:solidFill>
              </a:rPr>
              <a:t>, Amar </a:t>
            </a:r>
            <a:r>
              <a:rPr lang="en-US" altLang="zh-CN" sz="1600" dirty="0" err="1">
                <a:solidFill>
                  <a:schemeClr val="accent6">
                    <a:lumMod val="50000"/>
                  </a:schemeClr>
                </a:solidFill>
              </a:rPr>
              <a:t>Phanishayee</a:t>
            </a:r>
            <a:endParaRPr lang="zh-CN" altLang="en-US" sz="1600" dirty="0"/>
          </a:p>
        </p:txBody>
      </p:sp>
      <p:sp>
        <p:nvSpPr>
          <p:cNvPr id="9" name="Title 1">
            <a:extLst>
              <a:ext uri="{FF2B5EF4-FFF2-40B4-BE49-F238E27FC236}">
                <a16:creationId xmlns:a16="http://schemas.microsoft.com/office/drawing/2014/main" id="{F2D095E9-B434-4B0F-8807-E3942FAA3BB6}"/>
              </a:ext>
            </a:extLst>
          </p:cNvPr>
          <p:cNvSpPr txBox="1">
            <a:spLocks/>
          </p:cNvSpPr>
          <p:nvPr/>
        </p:nvSpPr>
        <p:spPr>
          <a:xfrm>
            <a:off x="565711" y="1699674"/>
            <a:ext cx="10122063" cy="116857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4000" b="1" dirty="0" err="1">
                <a:solidFill>
                  <a:srgbClr val="FF0000"/>
                </a:solidFill>
              </a:rPr>
              <a:t>PipeDream</a:t>
            </a:r>
            <a:r>
              <a:rPr lang="en-US" sz="4000" b="1" dirty="0">
                <a:solidFill>
                  <a:srgbClr val="FF0000"/>
                </a:solidFill>
              </a:rPr>
              <a:t>:</a:t>
            </a:r>
            <a:br>
              <a:rPr lang="en-US" sz="3600" dirty="0">
                <a:solidFill>
                  <a:srgbClr val="FF0000"/>
                </a:solidFill>
              </a:rPr>
            </a:br>
            <a:r>
              <a:rPr lang="en-US" sz="2800" i="1" dirty="0">
                <a:solidFill>
                  <a:srgbClr val="FF0000"/>
                </a:solidFill>
              </a:rPr>
              <a:t>Generalized Pipeline Parallelism for DNN Training</a:t>
            </a:r>
            <a:endParaRPr lang="en-US" sz="3600" i="1" dirty="0">
              <a:solidFill>
                <a:srgbClr val="FF0000"/>
              </a:solidFill>
            </a:endParaRPr>
          </a:p>
        </p:txBody>
      </p:sp>
      <p:cxnSp>
        <p:nvCxnSpPr>
          <p:cNvPr id="10" name="直接连接符 9">
            <a:extLst>
              <a:ext uri="{FF2B5EF4-FFF2-40B4-BE49-F238E27FC236}">
                <a16:creationId xmlns:a16="http://schemas.microsoft.com/office/drawing/2014/main" id="{026D311A-FE26-4AEB-A5D2-54B787641CED}"/>
              </a:ext>
            </a:extLst>
          </p:cNvPr>
          <p:cNvCxnSpPr>
            <a:cxnSpLocks/>
          </p:cNvCxnSpPr>
          <p:nvPr/>
        </p:nvCxnSpPr>
        <p:spPr>
          <a:xfrm>
            <a:off x="630005" y="4364830"/>
            <a:ext cx="10278501" cy="0"/>
          </a:xfrm>
          <a:prstGeom prst="line">
            <a:avLst/>
          </a:prstGeom>
          <a:ln w="6350"/>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8787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1:model Partitioning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49625DF6-4DDF-40B2-9E3A-D3F11C877D13}"/>
              </a:ext>
            </a:extLst>
          </p:cNvPr>
          <p:cNvPicPr>
            <a:picLocks noChangeAspect="1"/>
          </p:cNvPicPr>
          <p:nvPr/>
        </p:nvPicPr>
        <p:blipFill>
          <a:blip r:embed="rId3"/>
          <a:stretch>
            <a:fillRect/>
          </a:stretch>
        </p:blipFill>
        <p:spPr>
          <a:xfrm>
            <a:off x="100013" y="1099253"/>
            <a:ext cx="6643687" cy="4689640"/>
          </a:xfrm>
          <a:prstGeom prst="rect">
            <a:avLst/>
          </a:prstGeom>
        </p:spPr>
      </p:pic>
      <p:sp>
        <p:nvSpPr>
          <p:cNvPr id="2" name="文本框 1">
            <a:extLst>
              <a:ext uri="{FF2B5EF4-FFF2-40B4-BE49-F238E27FC236}">
                <a16:creationId xmlns:a16="http://schemas.microsoft.com/office/drawing/2014/main" id="{7D0004BD-947F-4C46-A75D-7F4E3CE72D7C}"/>
              </a:ext>
            </a:extLst>
          </p:cNvPr>
          <p:cNvSpPr txBox="1"/>
          <p:nvPr/>
        </p:nvSpPr>
        <p:spPr>
          <a:xfrm>
            <a:off x="6486689" y="2943999"/>
            <a:ext cx="5531644" cy="2862322"/>
          </a:xfrm>
          <a:prstGeom prst="rect">
            <a:avLst/>
          </a:prstGeom>
          <a:noFill/>
        </p:spPr>
        <p:txBody>
          <a:bodyPr wrap="square" rtlCol="0">
            <a:spAutoFit/>
          </a:bodyPr>
          <a:lstStyle/>
          <a:p>
            <a:r>
              <a:rPr lang="en-US" altLang="zh-CN" dirty="0" err="1"/>
              <a:t>PipeDream’s</a:t>
            </a:r>
            <a:r>
              <a:rPr lang="en-US" altLang="zh-CN" dirty="0"/>
              <a:t> optimizer outputs a balanced pipeline.</a:t>
            </a:r>
          </a:p>
          <a:p>
            <a:endParaRPr lang="en-US" altLang="zh-CN" dirty="0"/>
          </a:p>
          <a:p>
            <a:pPr marL="285750" indent="-285750">
              <a:buFont typeface="Wingdings" panose="05000000000000000000" pitchFamily="2" charset="2"/>
              <a:buChar char="Ø"/>
            </a:pPr>
            <a:r>
              <a:rPr lang="en-US" altLang="zh-CN" dirty="0"/>
              <a:t>Its algorithm partitions DNN layers into stages such that each stage completes at roughly the same rate, while trying to minimize communication across workers in a topology-aware way.</a:t>
            </a:r>
          </a:p>
          <a:p>
            <a:pPr marL="285750" indent="-285750">
              <a:buFont typeface="Wingdings" panose="05000000000000000000" pitchFamily="2" charset="2"/>
              <a:buChar char="Ø"/>
            </a:pPr>
            <a:r>
              <a:rPr lang="en-US" altLang="zh-CN" dirty="0"/>
              <a:t> To further improve load balancing, </a:t>
            </a:r>
            <a:r>
              <a:rPr lang="en-US" altLang="zh-CN" dirty="0" err="1"/>
              <a:t>PipeDream</a:t>
            </a:r>
            <a:r>
              <a:rPr lang="en-US" altLang="zh-CN" dirty="0"/>
              <a:t> allows a stage to be replicated (i.e., </a:t>
            </a:r>
            <a:r>
              <a:rPr lang="en-US" altLang="zh-CN" b="1" dirty="0"/>
              <a:t>data parallelism </a:t>
            </a:r>
            <a:r>
              <a:rPr lang="en-US" altLang="zh-CN" dirty="0"/>
              <a:t>is used on the stage). This partitioning problem is to minimize the time taken by the slowest stage of the pipeline.</a:t>
            </a:r>
            <a:endParaRPr lang="zh-CN" altLang="en-US" dirty="0"/>
          </a:p>
        </p:txBody>
      </p:sp>
      <p:sp>
        <p:nvSpPr>
          <p:cNvPr id="11" name="文本框 10">
            <a:extLst>
              <a:ext uri="{FF2B5EF4-FFF2-40B4-BE49-F238E27FC236}">
                <a16:creationId xmlns:a16="http://schemas.microsoft.com/office/drawing/2014/main" id="{28B4B034-8CFD-4D35-9436-A9890CD94566}"/>
              </a:ext>
            </a:extLst>
          </p:cNvPr>
          <p:cNvSpPr txBox="1"/>
          <p:nvPr/>
        </p:nvSpPr>
        <p:spPr>
          <a:xfrm>
            <a:off x="0" y="5765834"/>
            <a:ext cx="7159604" cy="369332"/>
          </a:xfrm>
          <a:prstGeom prst="rect">
            <a:avLst/>
          </a:prstGeom>
          <a:noFill/>
        </p:spPr>
        <p:txBody>
          <a:bodyPr wrap="square">
            <a:spAutoFit/>
          </a:bodyPr>
          <a:lstStyle/>
          <a:p>
            <a:r>
              <a:rPr lang="en-US" altLang="zh-CN" b="1" dirty="0" err="1"/>
              <a:t>PipeDream’s</a:t>
            </a:r>
            <a:r>
              <a:rPr lang="en-US" altLang="zh-CN" b="1" dirty="0"/>
              <a:t> automated mechanism to partition DNN layers into stages.</a:t>
            </a:r>
            <a:endParaRPr lang="zh-CN" altLang="en-US" b="1" dirty="0"/>
          </a:p>
        </p:txBody>
      </p:sp>
      <p:sp>
        <p:nvSpPr>
          <p:cNvPr id="17" name="文本框 16">
            <a:extLst>
              <a:ext uri="{FF2B5EF4-FFF2-40B4-BE49-F238E27FC236}">
                <a16:creationId xmlns:a16="http://schemas.microsoft.com/office/drawing/2014/main" id="{C646B2FF-155B-4E31-BE95-B7374E32CDAF}"/>
              </a:ext>
            </a:extLst>
          </p:cNvPr>
          <p:cNvSpPr txBox="1"/>
          <p:nvPr/>
        </p:nvSpPr>
        <p:spPr>
          <a:xfrm>
            <a:off x="6486689" y="1600935"/>
            <a:ext cx="5121542" cy="1200329"/>
          </a:xfrm>
          <a:prstGeom prst="rect">
            <a:avLst/>
          </a:prstGeom>
          <a:noFill/>
        </p:spPr>
        <p:txBody>
          <a:bodyPr wrap="square">
            <a:spAutoFit/>
          </a:bodyPr>
          <a:lstStyle/>
          <a:p>
            <a:r>
              <a:rPr lang="zh-CN" altLang="en-US" dirty="0"/>
              <a:t>PipeDream first profiles the input DNN, to get estimates for each layer</a:t>
            </a:r>
            <a:r>
              <a:rPr lang="en-US" altLang="zh-CN" dirty="0"/>
              <a:t>’</a:t>
            </a:r>
            <a:r>
              <a:rPr lang="zh-CN" altLang="en-US" dirty="0"/>
              <a:t>s compute time and output size. Using these estimates, PipeDream</a:t>
            </a:r>
            <a:r>
              <a:rPr lang="en-US" altLang="zh-CN" dirty="0"/>
              <a:t>’</a:t>
            </a:r>
            <a:r>
              <a:rPr lang="zh-CN" altLang="en-US" dirty="0"/>
              <a:t>s optimizer partitions layers across available machines</a:t>
            </a:r>
          </a:p>
        </p:txBody>
      </p:sp>
      <p:sp>
        <p:nvSpPr>
          <p:cNvPr id="19" name="文本框 18">
            <a:extLst>
              <a:ext uri="{FF2B5EF4-FFF2-40B4-BE49-F238E27FC236}">
                <a16:creationId xmlns:a16="http://schemas.microsoft.com/office/drawing/2014/main" id="{82B23D07-F1A8-46B1-B063-FE1B8230F7D4}"/>
              </a:ext>
            </a:extLst>
          </p:cNvPr>
          <p:cNvSpPr txBox="1"/>
          <p:nvPr/>
        </p:nvSpPr>
        <p:spPr>
          <a:xfrm>
            <a:off x="6486689" y="1049223"/>
            <a:ext cx="4892647" cy="369332"/>
          </a:xfrm>
          <a:prstGeom prst="rect">
            <a:avLst/>
          </a:prstGeom>
          <a:noFill/>
        </p:spPr>
        <p:txBody>
          <a:bodyPr wrap="square">
            <a:spAutoFit/>
          </a:bodyPr>
          <a:lstStyle/>
          <a:p>
            <a:r>
              <a:rPr lang="en-US" altLang="zh-CN" b="1" dirty="0"/>
              <a:t>Motivation</a:t>
            </a:r>
            <a:r>
              <a:rPr lang="en-US" altLang="zh-CN" dirty="0"/>
              <a:t>: </a:t>
            </a:r>
            <a:r>
              <a:rPr lang="en-US" altLang="zh-CN" dirty="0" err="1"/>
              <a:t>Gpipe</a:t>
            </a:r>
            <a:r>
              <a:rPr lang="en-US" altLang="zh-CN" dirty="0"/>
              <a:t>’ imbalanced model partition</a:t>
            </a:r>
            <a:endParaRPr lang="zh-CN" altLang="en-US" dirty="0"/>
          </a:p>
        </p:txBody>
      </p:sp>
    </p:spTree>
    <p:extLst>
      <p:ext uri="{BB962C8B-B14F-4D97-AF65-F5344CB8AC3E}">
        <p14:creationId xmlns:p14="http://schemas.microsoft.com/office/powerpoint/2010/main" val="6466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1:model Partitioning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1000" y="1196302"/>
            <a:ext cx="8060369" cy="1200329"/>
          </a:xfrm>
          <a:prstGeom prst="rect">
            <a:avLst/>
          </a:prstGeom>
          <a:noFill/>
        </p:spPr>
        <p:txBody>
          <a:bodyPr wrap="square" rtlCol="0">
            <a:spAutoFit/>
          </a:bodyPr>
          <a:lstStyle/>
          <a:p>
            <a:r>
              <a:rPr lang="en-US" altLang="zh-CN" dirty="0"/>
              <a:t>The partitioning algorithm takes the output of the profiling step, and computes: </a:t>
            </a:r>
          </a:p>
          <a:p>
            <a:pPr marL="342900" indent="-342900">
              <a:buFont typeface="+mj-lt"/>
              <a:buAutoNum type="arabicPeriod"/>
            </a:pPr>
            <a:r>
              <a:rPr lang="en-US" altLang="zh-CN" dirty="0"/>
              <a:t>a partitioning of layers into stages</a:t>
            </a:r>
          </a:p>
          <a:p>
            <a:pPr marL="342900" indent="-342900">
              <a:buFont typeface="+mj-lt"/>
              <a:buAutoNum type="arabicPeriod"/>
            </a:pPr>
            <a:r>
              <a:rPr lang="en-US" altLang="zh-CN" dirty="0"/>
              <a:t>the replication factor (number of workers) for each stage</a:t>
            </a:r>
          </a:p>
          <a:p>
            <a:pPr marL="342900" indent="-342900">
              <a:buFont typeface="+mj-lt"/>
              <a:buAutoNum type="arabicPeriod"/>
            </a:pPr>
            <a:r>
              <a:rPr lang="en-US" altLang="zh-CN" dirty="0"/>
              <a:t>optimal number of mini-batches to keep the training pipeline busy.</a:t>
            </a:r>
            <a:endParaRPr lang="zh-CN" altLang="en-US" dirty="0"/>
          </a:p>
        </p:txBody>
      </p:sp>
      <p:sp>
        <p:nvSpPr>
          <p:cNvPr id="11" name="文本框 10">
            <a:extLst>
              <a:ext uri="{FF2B5EF4-FFF2-40B4-BE49-F238E27FC236}">
                <a16:creationId xmlns:a16="http://schemas.microsoft.com/office/drawing/2014/main" id="{28B4B034-8CFD-4D35-9436-A9890CD94566}"/>
              </a:ext>
            </a:extLst>
          </p:cNvPr>
          <p:cNvSpPr txBox="1"/>
          <p:nvPr/>
        </p:nvSpPr>
        <p:spPr>
          <a:xfrm>
            <a:off x="1174994" y="5761424"/>
            <a:ext cx="6172200" cy="369332"/>
          </a:xfrm>
          <a:prstGeom prst="rect">
            <a:avLst/>
          </a:prstGeom>
          <a:noFill/>
        </p:spPr>
        <p:txBody>
          <a:bodyPr wrap="square">
            <a:spAutoFit/>
          </a:bodyPr>
          <a:lstStyle/>
          <a:p>
            <a:r>
              <a:rPr lang="en-US" altLang="zh-CN" b="1" dirty="0"/>
              <a:t>An example </a:t>
            </a:r>
            <a:r>
              <a:rPr lang="en-US" altLang="zh-CN" b="1" dirty="0" err="1"/>
              <a:t>PipeDream</a:t>
            </a:r>
            <a:r>
              <a:rPr lang="en-US" altLang="zh-CN" b="1" dirty="0"/>
              <a:t> pipeline with 3 workers and 2 stages.</a:t>
            </a:r>
            <a:endParaRPr lang="zh-CN" altLang="en-US" b="1" dirty="0"/>
          </a:p>
        </p:txBody>
      </p:sp>
      <p:pic>
        <p:nvPicPr>
          <p:cNvPr id="7" name="图片 6">
            <a:extLst>
              <a:ext uri="{FF2B5EF4-FFF2-40B4-BE49-F238E27FC236}">
                <a16:creationId xmlns:a16="http://schemas.microsoft.com/office/drawing/2014/main" id="{8E001B3A-FD30-4F19-B726-8139D0079B79}"/>
              </a:ext>
            </a:extLst>
          </p:cNvPr>
          <p:cNvPicPr>
            <a:picLocks noChangeAspect="1"/>
          </p:cNvPicPr>
          <p:nvPr/>
        </p:nvPicPr>
        <p:blipFill>
          <a:blip r:embed="rId3"/>
          <a:stretch>
            <a:fillRect/>
          </a:stretch>
        </p:blipFill>
        <p:spPr>
          <a:xfrm>
            <a:off x="381000" y="3194206"/>
            <a:ext cx="7760189" cy="2467492"/>
          </a:xfrm>
          <a:prstGeom prst="rect">
            <a:avLst/>
          </a:prstGeom>
        </p:spPr>
      </p:pic>
      <p:sp>
        <p:nvSpPr>
          <p:cNvPr id="12" name="文本框 11">
            <a:extLst>
              <a:ext uri="{FF2B5EF4-FFF2-40B4-BE49-F238E27FC236}">
                <a16:creationId xmlns:a16="http://schemas.microsoft.com/office/drawing/2014/main" id="{16A927EA-E1FE-4EDB-9B8B-E9E85C45D3C9}"/>
              </a:ext>
            </a:extLst>
          </p:cNvPr>
          <p:cNvSpPr txBox="1"/>
          <p:nvPr/>
        </p:nvSpPr>
        <p:spPr>
          <a:xfrm>
            <a:off x="380999" y="2666960"/>
            <a:ext cx="96481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worker1 and worker2, the author use data parallelism to make the pipeline as parallel as possible.</a:t>
            </a:r>
            <a:endParaRPr lang="zh-CN" altLang="en-US" dirty="0"/>
          </a:p>
        </p:txBody>
      </p:sp>
    </p:spTree>
    <p:extLst>
      <p:ext uri="{BB962C8B-B14F-4D97-AF65-F5344CB8AC3E}">
        <p14:creationId xmlns:p14="http://schemas.microsoft.com/office/powerpoint/2010/main" val="2564861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2:Work Scheduling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0999" y="1235869"/>
            <a:ext cx="11227232" cy="1754326"/>
          </a:xfrm>
          <a:prstGeom prst="rect">
            <a:avLst/>
          </a:prstGeom>
          <a:noFill/>
        </p:spPr>
        <p:txBody>
          <a:bodyPr wrap="square" rtlCol="0">
            <a:spAutoFit/>
          </a:bodyPr>
          <a:lstStyle/>
          <a:p>
            <a:r>
              <a:rPr lang="en-US" altLang="zh-CN" dirty="0" err="1"/>
              <a:t>PipeDream</a:t>
            </a:r>
            <a:r>
              <a:rPr lang="en-US" altLang="zh-CN" dirty="0"/>
              <a:t> involves a bi-directional pipeline. Each active minibatch in the pipeline may be in a different stage, either in the forward pass or backward pass. As a result, each worker in the system needs to determine whether it should </a:t>
            </a:r>
          </a:p>
          <a:p>
            <a:pPr marL="400050" indent="-400050">
              <a:buAutoNum type="romanLcParenR"/>
            </a:pPr>
            <a:r>
              <a:rPr lang="en-US" altLang="zh-CN" dirty="0"/>
              <a:t>perform its stage’s </a:t>
            </a:r>
            <a:r>
              <a:rPr lang="en-US" altLang="zh-CN" b="1" dirty="0"/>
              <a:t>forward pass </a:t>
            </a:r>
            <a:r>
              <a:rPr lang="en-US" altLang="zh-CN" dirty="0"/>
              <a:t>for a minibatch, pushing the minibatch to downstream workers</a:t>
            </a:r>
          </a:p>
          <a:p>
            <a:pPr algn="ctr"/>
            <a:r>
              <a:rPr lang="en-US" altLang="zh-CN" dirty="0"/>
              <a:t>or</a:t>
            </a:r>
          </a:p>
          <a:p>
            <a:pPr marL="400050" indent="-400050">
              <a:buAutoNum type="romanLcParenR"/>
            </a:pPr>
            <a:r>
              <a:rPr lang="en-US" altLang="zh-CN" dirty="0"/>
              <a:t>perform its stage’s </a:t>
            </a:r>
            <a:r>
              <a:rPr lang="en-US" altLang="zh-CN" b="1" dirty="0"/>
              <a:t>backward pass </a:t>
            </a:r>
            <a:r>
              <a:rPr lang="en-US" altLang="zh-CN" dirty="0"/>
              <a:t>for a different minibatch, pushing the minibatch to upstream workers. In addition, how should minibatches be routed with replicated stages?</a:t>
            </a:r>
            <a:endParaRPr lang="zh-CN" altLang="en-US" dirty="0"/>
          </a:p>
        </p:txBody>
      </p:sp>
    </p:spTree>
    <p:extLst>
      <p:ext uri="{BB962C8B-B14F-4D97-AF65-F5344CB8AC3E}">
        <p14:creationId xmlns:p14="http://schemas.microsoft.com/office/powerpoint/2010/main" val="2762589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Improvement 2:Work Scheduling</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29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9BAC6B4-E2E6-44F6-9626-1C177469412C}"/>
              </a:ext>
            </a:extLst>
          </p:cNvPr>
          <p:cNvSpPr txBox="1"/>
          <p:nvPr/>
        </p:nvSpPr>
        <p:spPr>
          <a:xfrm>
            <a:off x="322478" y="4863087"/>
            <a:ext cx="10630815" cy="1200329"/>
          </a:xfrm>
          <a:prstGeom prst="rect">
            <a:avLst/>
          </a:prstGeom>
          <a:noFill/>
        </p:spPr>
        <p:txBody>
          <a:bodyPr wrap="square">
            <a:spAutoFit/>
          </a:bodyPr>
          <a:lstStyle/>
          <a:p>
            <a:pPr marL="342900" indent="-342900">
              <a:buFont typeface="+mj-lt"/>
              <a:buAutoNum type="arabicPeriod"/>
            </a:pPr>
            <a:r>
              <a:rPr lang="en-US" altLang="zh-CN" dirty="0"/>
              <a:t>In the startup phase, the input stage admits enough minibatches to keep the pipeline full in steady state.</a:t>
            </a:r>
          </a:p>
          <a:p>
            <a:pPr marL="342900" indent="-342900">
              <a:buFont typeface="+mj-lt"/>
              <a:buAutoNum type="arabicPeriod"/>
            </a:pPr>
            <a:endParaRPr lang="en-US" altLang="zh-CN" dirty="0"/>
          </a:p>
          <a:p>
            <a:pPr marL="342900" indent="-342900">
              <a:buFont typeface="+mj-lt"/>
              <a:buAutoNum type="arabicPeriod"/>
            </a:pPr>
            <a:r>
              <a:rPr lang="en-US" altLang="zh-CN" dirty="0"/>
              <a:t>Once in steady state, each stage alternates between performing its forward pass for a minibatch and its backward pass for an earlier minibatch. We call this the one-forward-one-backward (1F1B) schedule. </a:t>
            </a:r>
            <a:endParaRPr lang="zh-CN" altLang="en-US" dirty="0"/>
          </a:p>
        </p:txBody>
      </p:sp>
      <p:pic>
        <p:nvPicPr>
          <p:cNvPr id="8" name="图片 7">
            <a:extLst>
              <a:ext uri="{FF2B5EF4-FFF2-40B4-BE49-F238E27FC236}">
                <a16:creationId xmlns:a16="http://schemas.microsoft.com/office/drawing/2014/main" id="{D1413318-ABE4-4C3C-8B4C-37D63BB625F4}"/>
              </a:ext>
            </a:extLst>
          </p:cNvPr>
          <p:cNvPicPr>
            <a:picLocks noChangeAspect="1"/>
          </p:cNvPicPr>
          <p:nvPr/>
        </p:nvPicPr>
        <p:blipFill>
          <a:blip r:embed="rId3"/>
          <a:stretch>
            <a:fillRect/>
          </a:stretch>
        </p:blipFill>
        <p:spPr>
          <a:xfrm>
            <a:off x="1918068" y="977773"/>
            <a:ext cx="7079628" cy="3795351"/>
          </a:xfrm>
          <a:prstGeom prst="rect">
            <a:avLst/>
          </a:prstGeom>
        </p:spPr>
      </p:pic>
    </p:spTree>
    <p:extLst>
      <p:ext uri="{BB962C8B-B14F-4D97-AF65-F5344CB8AC3E}">
        <p14:creationId xmlns:p14="http://schemas.microsoft.com/office/powerpoint/2010/main" val="227366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DNN is everywhere</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3</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ABC5121A-3385-410C-BC43-1C723AAB2C73}"/>
              </a:ext>
            </a:extLst>
          </p:cNvPr>
          <p:cNvSpPr txBox="1"/>
          <p:nvPr/>
        </p:nvSpPr>
        <p:spPr>
          <a:xfrm>
            <a:off x="381000" y="1149698"/>
            <a:ext cx="10306050" cy="369332"/>
          </a:xfrm>
          <a:prstGeom prst="rect">
            <a:avLst/>
          </a:prstGeom>
          <a:noFill/>
        </p:spPr>
        <p:txBody>
          <a:bodyPr wrap="square" rtlCol="0">
            <a:spAutoFit/>
          </a:bodyPr>
          <a:lstStyle/>
          <a:p>
            <a:r>
              <a:rPr lang="en-US" altLang="zh-CN" b="1" dirty="0">
                <a:solidFill>
                  <a:srgbClr val="FF0000"/>
                </a:solidFill>
              </a:rPr>
              <a:t>Larger</a:t>
            </a:r>
            <a:r>
              <a:rPr lang="en-US" altLang="zh-CN" dirty="0"/>
              <a:t> and </a:t>
            </a:r>
            <a:r>
              <a:rPr lang="en-US" altLang="zh-CN" b="1" dirty="0">
                <a:solidFill>
                  <a:srgbClr val="FF0000"/>
                </a:solidFill>
              </a:rPr>
              <a:t>deeper</a:t>
            </a:r>
            <a:r>
              <a:rPr lang="en-US" altLang="zh-CN" dirty="0"/>
              <a:t> model always outperform their </a:t>
            </a:r>
            <a:r>
              <a:rPr lang="en-US" altLang="zh-CN" b="1" dirty="0">
                <a:solidFill>
                  <a:srgbClr val="FF0000"/>
                </a:solidFill>
              </a:rPr>
              <a:t>simple</a:t>
            </a:r>
            <a:r>
              <a:rPr lang="en-US" altLang="zh-CN" dirty="0"/>
              <a:t> and </a:t>
            </a:r>
            <a:r>
              <a:rPr lang="en-US" altLang="zh-CN" b="1" dirty="0">
                <a:solidFill>
                  <a:srgbClr val="FF0000"/>
                </a:solidFill>
              </a:rPr>
              <a:t>shallow</a:t>
            </a:r>
            <a:r>
              <a:rPr lang="en-US" altLang="zh-CN" dirty="0"/>
              <a:t> counterparts!</a:t>
            </a:r>
            <a:endParaRPr lang="zh-CN" altLang="en-US" dirty="0"/>
          </a:p>
        </p:txBody>
      </p:sp>
      <p:pic>
        <p:nvPicPr>
          <p:cNvPr id="2" name="图片 1">
            <a:extLst>
              <a:ext uri="{FF2B5EF4-FFF2-40B4-BE49-F238E27FC236}">
                <a16:creationId xmlns:a16="http://schemas.microsoft.com/office/drawing/2014/main" id="{B2F521E2-30FE-4A7E-B020-B1C317DE0207}"/>
              </a:ext>
            </a:extLst>
          </p:cNvPr>
          <p:cNvPicPr>
            <a:picLocks noChangeAspect="1"/>
          </p:cNvPicPr>
          <p:nvPr/>
        </p:nvPicPr>
        <p:blipFill rotWithShape="1">
          <a:blip r:embed="rId3"/>
          <a:srcRect r="47392" b="210"/>
          <a:stretch/>
        </p:blipFill>
        <p:spPr>
          <a:xfrm>
            <a:off x="1095005" y="1832372"/>
            <a:ext cx="4715245" cy="3393282"/>
          </a:xfrm>
          <a:prstGeom prst="rect">
            <a:avLst/>
          </a:prstGeom>
        </p:spPr>
      </p:pic>
      <p:sp>
        <p:nvSpPr>
          <p:cNvPr id="17" name="文本框 16">
            <a:extLst>
              <a:ext uri="{FF2B5EF4-FFF2-40B4-BE49-F238E27FC236}">
                <a16:creationId xmlns:a16="http://schemas.microsoft.com/office/drawing/2014/main" id="{4323833F-B9AF-487E-9EFF-FD238DB92594}"/>
              </a:ext>
            </a:extLst>
          </p:cNvPr>
          <p:cNvSpPr txBox="1"/>
          <p:nvPr/>
        </p:nvSpPr>
        <p:spPr>
          <a:xfrm>
            <a:off x="5901929" y="2472794"/>
            <a:ext cx="5792390" cy="2585323"/>
          </a:xfrm>
          <a:prstGeom prst="rect">
            <a:avLst/>
          </a:prstGeom>
          <a:noFill/>
        </p:spPr>
        <p:txBody>
          <a:bodyPr wrap="square">
            <a:spAutoFit/>
          </a:bodyPr>
          <a:lstStyle/>
          <a:p>
            <a:r>
              <a:rPr lang="zh-CN" altLang="en-US" dirty="0"/>
              <a:t>Figure 1 </a:t>
            </a:r>
            <a:r>
              <a:rPr lang="en-US" altLang="zh-CN" dirty="0"/>
              <a:t>shows the evidence.</a:t>
            </a:r>
          </a:p>
          <a:p>
            <a:r>
              <a:rPr lang="en-US" altLang="zh-CN" dirty="0"/>
              <a:t>S</a:t>
            </a:r>
            <a:r>
              <a:rPr lang="zh-CN" altLang="en-US" dirty="0"/>
              <a:t>trong correlation between top-1 </a:t>
            </a:r>
            <a:r>
              <a:rPr lang="zh-CN" altLang="en-US" b="1" dirty="0"/>
              <a:t>accuracy</a:t>
            </a:r>
            <a:r>
              <a:rPr lang="zh-CN" altLang="en-US" dirty="0"/>
              <a:t> on ImageNet  dataset and </a:t>
            </a:r>
            <a:r>
              <a:rPr lang="zh-CN" altLang="en-US" b="1" dirty="0"/>
              <a:t>model size </a:t>
            </a:r>
            <a:r>
              <a:rPr lang="zh-CN" altLang="en-US" dirty="0"/>
              <a:t>for representative state-of-the-art image classification models in recent years. There has been a </a:t>
            </a:r>
            <a:r>
              <a:rPr lang="en-US" altLang="zh-CN" dirty="0"/>
              <a:t>60</a:t>
            </a:r>
            <a:r>
              <a:rPr lang="zh-CN" altLang="en-US" dirty="0"/>
              <a:t> </a:t>
            </a:r>
            <a:r>
              <a:rPr lang="en-US" altLang="zh-CN" dirty="0"/>
              <a:t>x</a:t>
            </a:r>
            <a:r>
              <a:rPr lang="zh-CN" altLang="en-US" dirty="0"/>
              <a:t> increase in the model capacity. Red dot depicts 84% top-1 accuracy for the 550M parameter AmoebaNet model.</a:t>
            </a:r>
            <a:endParaRPr lang="en-US" altLang="zh-CN" dirty="0"/>
          </a:p>
          <a:p>
            <a:endParaRPr lang="en-US" altLang="zh-CN" dirty="0"/>
          </a:p>
          <a:p>
            <a:r>
              <a:rPr lang="en-US" altLang="zh-CN" dirty="0"/>
              <a:t>We can see a linear growth in accuracy with the respect to model size.</a:t>
            </a:r>
            <a:endParaRPr lang="zh-CN" altLang="en-US" dirty="0"/>
          </a:p>
        </p:txBody>
      </p:sp>
    </p:spTree>
    <p:extLst>
      <p:ext uri="{BB962C8B-B14F-4D97-AF65-F5344CB8AC3E}">
        <p14:creationId xmlns:p14="http://schemas.microsoft.com/office/powerpoint/2010/main" val="2690072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b="1" dirty="0">
                <a:solidFill>
                  <a:schemeClr val="tx1"/>
                </a:solidFill>
                <a:latin typeface="Arail Black"/>
              </a:rPr>
              <a:t>Summary</a:t>
            </a:r>
            <a:endParaRPr lang="en-US" sz="3200" b="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30</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885455" y="1301633"/>
            <a:ext cx="7872783" cy="5447645"/>
          </a:xfrm>
          <a:prstGeom prst="rect">
            <a:avLst/>
          </a:prstGeom>
          <a:noFill/>
        </p:spPr>
        <p:txBody>
          <a:bodyPr wrap="square" rtlCol="0">
            <a:spAutoFit/>
          </a:bodyPr>
          <a:lstStyle/>
          <a:p>
            <a:r>
              <a:rPr lang="en-US" altLang="zh-CN" sz="2000" b="1" dirty="0"/>
              <a:t>Traditional way to train giant neural network</a:t>
            </a:r>
          </a:p>
          <a:p>
            <a:pPr marL="742950" lvl="1" indent="-285750">
              <a:buFont typeface="Wingdings" panose="05000000000000000000" pitchFamily="2" charset="2"/>
              <a:buChar char="n"/>
            </a:pPr>
            <a:r>
              <a:rPr lang="en-US" altLang="zh-CN" dirty="0"/>
              <a:t>Data parallelism</a:t>
            </a:r>
          </a:p>
          <a:p>
            <a:pPr marL="742950" lvl="1" indent="-285750">
              <a:buFont typeface="Wingdings" panose="05000000000000000000" pitchFamily="2" charset="2"/>
              <a:buChar char="n"/>
            </a:pPr>
            <a:r>
              <a:rPr lang="en-US" altLang="zh-CN" dirty="0"/>
              <a:t>Model parallelism</a:t>
            </a:r>
          </a:p>
          <a:p>
            <a:r>
              <a:rPr lang="en-US" altLang="zh-CN" sz="2000" b="1" dirty="0" err="1"/>
              <a:t>Gpipe’s</a:t>
            </a:r>
            <a:r>
              <a:rPr lang="en-US" altLang="zh-CN" sz="2000" b="1" dirty="0"/>
              <a:t> pipeline parallelism</a:t>
            </a:r>
          </a:p>
          <a:p>
            <a:pPr marL="742950" lvl="1" indent="-285750">
              <a:buFont typeface="Wingdings" panose="05000000000000000000" pitchFamily="2" charset="2"/>
              <a:buChar char="n"/>
            </a:pPr>
            <a:r>
              <a:rPr lang="en-US" altLang="zh-CN" dirty="0"/>
              <a:t>Pipeline algorithm</a:t>
            </a:r>
          </a:p>
          <a:p>
            <a:pPr marL="742950" lvl="1" indent="-285750">
              <a:buFont typeface="Wingdings" panose="05000000000000000000" pitchFamily="2" charset="2"/>
              <a:buChar char="n"/>
            </a:pPr>
            <a:r>
              <a:rPr lang="en-US" altLang="zh-CN" dirty="0"/>
              <a:t>Automatic balancing</a:t>
            </a:r>
          </a:p>
          <a:p>
            <a:pPr marL="742950" lvl="1" indent="-285750">
              <a:buFont typeface="Wingdings" panose="05000000000000000000" pitchFamily="2" charset="2"/>
              <a:buChar char="n"/>
            </a:pPr>
            <a:r>
              <a:rPr lang="en-US" altLang="zh-CN" dirty="0"/>
              <a:t>Mini-batch and micro batch(chunk)</a:t>
            </a:r>
          </a:p>
          <a:p>
            <a:pPr marL="742950" lvl="1" indent="-285750">
              <a:buFont typeface="Wingdings" panose="05000000000000000000" pitchFamily="2" charset="2"/>
              <a:buChar char="n"/>
            </a:pPr>
            <a:r>
              <a:rPr lang="en-US" altLang="zh-CN" dirty="0"/>
              <a:t>Benchmark-memory</a:t>
            </a:r>
          </a:p>
          <a:p>
            <a:pPr marL="742950" lvl="1" indent="-285750">
              <a:buFont typeface="Wingdings" panose="05000000000000000000" pitchFamily="2" charset="2"/>
              <a:buChar char="n"/>
            </a:pPr>
            <a:r>
              <a:rPr lang="en-US" altLang="zh-CN" dirty="0"/>
              <a:t>Benchmark-speed</a:t>
            </a:r>
          </a:p>
          <a:p>
            <a:pPr marL="742950" lvl="1" indent="-285750">
              <a:buFont typeface="Wingdings" panose="05000000000000000000" pitchFamily="2" charset="2"/>
              <a:buChar char="n"/>
            </a:pPr>
            <a:r>
              <a:rPr lang="en-US" altLang="zh-CN" sz="1800" dirty="0">
                <a:solidFill>
                  <a:schemeClr val="tx1"/>
                </a:solidFill>
                <a:latin typeface="Arail Black"/>
              </a:rPr>
              <a:t>Performance Overhead Breakdown</a:t>
            </a:r>
          </a:p>
          <a:p>
            <a:pPr marL="742950" lvl="1" indent="-285750">
              <a:buFont typeface="Wingdings" panose="05000000000000000000" pitchFamily="2" charset="2"/>
              <a:buChar char="n"/>
            </a:pPr>
            <a:r>
              <a:rPr lang="en-US" altLang="zh-CN" sz="1800" dirty="0">
                <a:solidFill>
                  <a:schemeClr val="tx1"/>
                </a:solidFill>
                <a:latin typeface="Arail Black"/>
              </a:rPr>
              <a:t>Trade-offs between </a:t>
            </a:r>
            <a:r>
              <a:rPr lang="en-US" altLang="zh-CN" sz="1800" b="1" dirty="0">
                <a:solidFill>
                  <a:schemeClr val="tx1"/>
                </a:solidFill>
                <a:latin typeface="Arail Black"/>
              </a:rPr>
              <a:t>efficiency</a:t>
            </a:r>
            <a:r>
              <a:rPr lang="en-US" altLang="zh-CN" sz="1800" dirty="0">
                <a:solidFill>
                  <a:schemeClr val="tx1"/>
                </a:solidFill>
                <a:latin typeface="Arail Black"/>
              </a:rPr>
              <a:t> and </a:t>
            </a:r>
            <a:r>
              <a:rPr lang="en-US" altLang="zh-CN" sz="1800" b="1" dirty="0">
                <a:solidFill>
                  <a:schemeClr val="tx1"/>
                </a:solidFill>
                <a:latin typeface="Arail Black"/>
              </a:rPr>
              <a:t>capacity</a:t>
            </a:r>
          </a:p>
          <a:p>
            <a:pPr marL="742950" lvl="1" indent="-285750">
              <a:buFont typeface="Wingdings" panose="05000000000000000000" pitchFamily="2" charset="2"/>
              <a:buChar char="n"/>
            </a:pPr>
            <a:r>
              <a:rPr lang="en-US" altLang="zh-CN" sz="1800" dirty="0">
                <a:solidFill>
                  <a:schemeClr val="tx1"/>
                </a:solidFill>
                <a:latin typeface="Arail Black"/>
              </a:rPr>
              <a:t>Trade-offs of micro-batches </a:t>
            </a:r>
            <a:r>
              <a:rPr lang="en-US" altLang="zh-CN" sz="1800" b="1" dirty="0">
                <a:solidFill>
                  <a:schemeClr val="tx1"/>
                </a:solidFill>
                <a:latin typeface="Arail Black"/>
              </a:rPr>
              <a:t>number</a:t>
            </a:r>
          </a:p>
          <a:p>
            <a:r>
              <a:rPr lang="en-US" altLang="zh-CN" sz="2000" b="1" dirty="0" err="1"/>
              <a:t>PipeDream’s</a:t>
            </a:r>
            <a:r>
              <a:rPr lang="en-US" altLang="zh-CN" sz="2000" b="1" dirty="0"/>
              <a:t> pipeline parallelism</a:t>
            </a:r>
          </a:p>
          <a:p>
            <a:pPr marL="742950" lvl="1" indent="-285750">
              <a:buFont typeface="Wingdings" panose="05000000000000000000" pitchFamily="2" charset="2"/>
              <a:buChar char="n"/>
            </a:pPr>
            <a:r>
              <a:rPr lang="en-US" altLang="zh-CN" sz="1800" dirty="0">
                <a:solidFill>
                  <a:schemeClr val="tx1"/>
                </a:solidFill>
                <a:latin typeface="Arail Black"/>
              </a:rPr>
              <a:t>Improvement 1:model Partitioning</a:t>
            </a:r>
          </a:p>
          <a:p>
            <a:pPr marL="742950" lvl="1" indent="-285750">
              <a:buFont typeface="Wingdings" panose="05000000000000000000" pitchFamily="2" charset="2"/>
              <a:buChar char="n"/>
            </a:pPr>
            <a:r>
              <a:rPr lang="en-US" altLang="zh-CN" sz="1800" dirty="0">
                <a:solidFill>
                  <a:schemeClr val="tx1"/>
                </a:solidFill>
                <a:latin typeface="Arail Black"/>
              </a:rPr>
              <a:t>Improvement 2:Work Scheduling</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7151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strike="sngStrike" dirty="0">
                <a:solidFill>
                  <a:schemeClr val="tx1"/>
                </a:solidFill>
                <a:latin typeface="Arail Black"/>
              </a:rPr>
              <a:t>notes</a:t>
            </a:r>
            <a:endParaRPr lang="en-US" sz="3200" i="1" strike="sngStrike"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31</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380999" y="1235869"/>
            <a:ext cx="10806113" cy="2585323"/>
          </a:xfrm>
          <a:prstGeom prst="rect">
            <a:avLst/>
          </a:prstGeom>
          <a:noFill/>
        </p:spPr>
        <p:txBody>
          <a:bodyPr wrap="square" rtlCol="0">
            <a:spAutoFit/>
          </a:bodyPr>
          <a:lstStyle/>
          <a:p>
            <a:endParaRPr lang="en-US" altLang="zh-CN" strike="sngStrike" dirty="0"/>
          </a:p>
          <a:p>
            <a:r>
              <a:rPr lang="en-US" altLang="zh-CN" strike="sngStrike" dirty="0"/>
              <a:t>1. Slightly imbalanced model partition</a:t>
            </a:r>
          </a:p>
          <a:p>
            <a:endParaRPr lang="en-US" altLang="zh-CN" strike="sngStrike" dirty="0"/>
          </a:p>
          <a:p>
            <a:r>
              <a:rPr lang="en-US" altLang="zh-CN" strike="sngStrike" dirty="0"/>
              <a:t>2. Low efficiency</a:t>
            </a:r>
          </a:p>
          <a:p>
            <a:r>
              <a:rPr lang="en-US" altLang="zh-CN" strike="sngStrike" dirty="0"/>
              <a:t>With a focus on training a large model like </a:t>
            </a:r>
            <a:r>
              <a:rPr lang="en-US" altLang="zh-CN" strike="sngStrike" dirty="0" err="1"/>
              <a:t>AmoebaNet</a:t>
            </a:r>
            <a:r>
              <a:rPr lang="en-US" altLang="zh-CN" strike="sngStrike" dirty="0"/>
              <a:t>, </a:t>
            </a:r>
            <a:r>
              <a:rPr lang="en-US" altLang="zh-CN" strike="sngStrike" dirty="0" err="1"/>
              <a:t>GPipe</a:t>
            </a:r>
            <a:r>
              <a:rPr lang="en-US" altLang="zh-CN" strike="sngStrike" dirty="0"/>
              <a:t> optimizes for memory efficiency; it uses existing techniques such as weight gradient aggregation and trades computation for memory by discarding activation stashes between the forward and the backward pass, instead opting to re-compute them when needed in the backward pass [14]. As a result, it can suffer from reduced hardware efficiency due to re-computation overheads and frequent pipeline flushes if number of micro-batch is large.</a:t>
            </a:r>
            <a:endParaRPr lang="zh-CN" altLang="en-US" strike="sngStrike" dirty="0"/>
          </a:p>
        </p:txBody>
      </p:sp>
    </p:spTree>
    <p:extLst>
      <p:ext uri="{BB962C8B-B14F-4D97-AF65-F5344CB8AC3E}">
        <p14:creationId xmlns:p14="http://schemas.microsoft.com/office/powerpoint/2010/main" val="246904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Existing problem </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4</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EC160E98-C9D7-46C6-855C-606E6AD366E2}"/>
              </a:ext>
            </a:extLst>
          </p:cNvPr>
          <p:cNvSpPr txBox="1"/>
          <p:nvPr/>
        </p:nvSpPr>
        <p:spPr>
          <a:xfrm>
            <a:off x="528638" y="3857426"/>
            <a:ext cx="7215188" cy="923330"/>
          </a:xfrm>
          <a:prstGeom prst="rect">
            <a:avLst/>
          </a:prstGeom>
          <a:noFill/>
        </p:spPr>
        <p:txBody>
          <a:bodyPr wrap="square" rtlCol="0">
            <a:spAutoFit/>
          </a:bodyPr>
          <a:lstStyle/>
          <a:p>
            <a:r>
              <a:rPr lang="en-US" altLang="zh-CN" dirty="0"/>
              <a:t>However, these traditional ways still suffer from </a:t>
            </a:r>
            <a:r>
              <a:rPr lang="en-US" altLang="zh-CN" b="1" dirty="0"/>
              <a:t>executing efficiency </a:t>
            </a:r>
            <a:r>
              <a:rPr lang="en-US" altLang="zh-CN" dirty="0"/>
              <a:t>and </a:t>
            </a:r>
            <a:r>
              <a:rPr lang="en-US" altLang="zh-CN" b="1" dirty="0"/>
              <a:t>memory capacity</a:t>
            </a:r>
            <a:r>
              <a:rPr lang="en-US" altLang="zh-CN" dirty="0"/>
              <a:t>.</a:t>
            </a:r>
          </a:p>
          <a:p>
            <a:endParaRPr lang="zh-CN" altLang="en-US" dirty="0"/>
          </a:p>
        </p:txBody>
      </p:sp>
      <p:sp>
        <p:nvSpPr>
          <p:cNvPr id="10" name="文本框 9">
            <a:extLst>
              <a:ext uri="{FF2B5EF4-FFF2-40B4-BE49-F238E27FC236}">
                <a16:creationId xmlns:a16="http://schemas.microsoft.com/office/drawing/2014/main" id="{D0A08C62-8F84-46C8-A290-9F4BBE59AA53}"/>
              </a:ext>
            </a:extLst>
          </p:cNvPr>
          <p:cNvSpPr txBox="1"/>
          <p:nvPr/>
        </p:nvSpPr>
        <p:spPr>
          <a:xfrm>
            <a:off x="528638" y="1247813"/>
            <a:ext cx="10167344" cy="923330"/>
          </a:xfrm>
          <a:prstGeom prst="rect">
            <a:avLst/>
          </a:prstGeom>
          <a:noFill/>
        </p:spPr>
        <p:txBody>
          <a:bodyPr wrap="square">
            <a:spAutoFit/>
          </a:bodyPr>
          <a:lstStyle/>
          <a:p>
            <a:r>
              <a:rPr lang="en-US" altLang="zh-CN" dirty="0"/>
              <a:t>It does not work for some use cases where the model is too large to fit into a single GPU.</a:t>
            </a:r>
          </a:p>
          <a:p>
            <a:r>
              <a:rPr lang="en-US" altLang="zh-CN" dirty="0"/>
              <a:t>In many cases, increasing model capacity beyond the memory limit of a single accelerator (e.g. GPU or CPU) has required developing special algorithms or infrastructure.</a:t>
            </a:r>
            <a:endParaRPr lang="zh-CN" altLang="en-US" dirty="0"/>
          </a:p>
        </p:txBody>
      </p:sp>
      <p:pic>
        <p:nvPicPr>
          <p:cNvPr id="11" name="图片 10">
            <a:extLst>
              <a:ext uri="{FF2B5EF4-FFF2-40B4-BE49-F238E27FC236}">
                <a16:creationId xmlns:a16="http://schemas.microsoft.com/office/drawing/2014/main" id="{BBD61D6E-A215-45E1-8CF9-2BFCD99BF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581" y="2391755"/>
            <a:ext cx="2657475" cy="2249645"/>
          </a:xfrm>
          <a:prstGeom prst="rect">
            <a:avLst/>
          </a:prstGeom>
        </p:spPr>
      </p:pic>
      <p:sp>
        <p:nvSpPr>
          <p:cNvPr id="12" name="文本框 11">
            <a:extLst>
              <a:ext uri="{FF2B5EF4-FFF2-40B4-BE49-F238E27FC236}">
                <a16:creationId xmlns:a16="http://schemas.microsoft.com/office/drawing/2014/main" id="{4E32E0F1-B25A-48B9-A53F-F4D934EA3B61}"/>
              </a:ext>
            </a:extLst>
          </p:cNvPr>
          <p:cNvSpPr txBox="1"/>
          <p:nvPr/>
        </p:nvSpPr>
        <p:spPr>
          <a:xfrm>
            <a:off x="528638" y="2516859"/>
            <a:ext cx="7329487" cy="923330"/>
          </a:xfrm>
          <a:prstGeom prst="rect">
            <a:avLst/>
          </a:prstGeom>
          <a:noFill/>
        </p:spPr>
        <p:txBody>
          <a:bodyPr wrap="square" rtlCol="0">
            <a:spAutoFit/>
          </a:bodyPr>
          <a:lstStyle/>
          <a:p>
            <a:r>
              <a:rPr lang="en-US" altLang="zh-CN" dirty="0"/>
              <a:t>There are some traditional ways to allocate large model over multiple-GPUs</a:t>
            </a:r>
          </a:p>
          <a:p>
            <a:pPr marL="285750" indent="-285750">
              <a:buFont typeface="Arial" panose="020B0604020202020204" pitchFamily="34" charset="0"/>
              <a:buChar char="•"/>
            </a:pPr>
            <a:r>
              <a:rPr lang="en-US" altLang="zh-CN" dirty="0"/>
              <a:t>Data parallelism</a:t>
            </a:r>
          </a:p>
          <a:p>
            <a:pPr marL="285750" indent="-285750">
              <a:buFont typeface="Arial" panose="020B0604020202020204" pitchFamily="34" charset="0"/>
              <a:buChar char="•"/>
            </a:pPr>
            <a:r>
              <a:rPr lang="en-US" altLang="zh-CN" dirty="0"/>
              <a:t>Model parallelism </a:t>
            </a:r>
            <a:endParaRPr lang="zh-CN" altLang="en-US" dirty="0"/>
          </a:p>
        </p:txBody>
      </p:sp>
      <p:sp>
        <p:nvSpPr>
          <p:cNvPr id="13" name="文本框 12">
            <a:extLst>
              <a:ext uri="{FF2B5EF4-FFF2-40B4-BE49-F238E27FC236}">
                <a16:creationId xmlns:a16="http://schemas.microsoft.com/office/drawing/2014/main" id="{6BE36EBB-CAF4-434C-A23B-7A4E71C5E49A}"/>
              </a:ext>
            </a:extLst>
          </p:cNvPr>
          <p:cNvSpPr txBox="1"/>
          <p:nvPr/>
        </p:nvSpPr>
        <p:spPr>
          <a:xfrm>
            <a:off x="528638" y="4693444"/>
            <a:ext cx="7215188" cy="646331"/>
          </a:xfrm>
          <a:prstGeom prst="rect">
            <a:avLst/>
          </a:prstGeom>
          <a:noFill/>
        </p:spPr>
        <p:txBody>
          <a:bodyPr wrap="square" rtlCol="0">
            <a:spAutoFit/>
          </a:bodyPr>
          <a:lstStyle/>
          <a:p>
            <a:r>
              <a:rPr lang="en-US" altLang="zh-CN" dirty="0"/>
              <a:t>So, the author proposes </a:t>
            </a:r>
            <a:r>
              <a:rPr lang="en-US" altLang="zh-CN" dirty="0" err="1"/>
              <a:t>GPipe</a:t>
            </a:r>
            <a:r>
              <a:rPr lang="en-US" altLang="zh-CN" dirty="0"/>
              <a:t>, using </a:t>
            </a:r>
            <a:r>
              <a:rPr lang="en-US" altLang="zh-CN" b="1" dirty="0"/>
              <a:t>pipeline parallelism </a:t>
            </a:r>
            <a:r>
              <a:rPr lang="en-US" altLang="zh-CN" dirty="0"/>
              <a:t>to solve these deficiencies.</a:t>
            </a:r>
            <a:endParaRPr lang="zh-CN" altLang="en-US" dirty="0"/>
          </a:p>
        </p:txBody>
      </p:sp>
    </p:spTree>
    <p:extLst>
      <p:ext uri="{BB962C8B-B14F-4D97-AF65-F5344CB8AC3E}">
        <p14:creationId xmlns:p14="http://schemas.microsoft.com/office/powerpoint/2010/main" val="3451969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b="1" dirty="0">
                <a:solidFill>
                  <a:schemeClr val="tx1"/>
                </a:solidFill>
                <a:latin typeface="Arail Black"/>
              </a:rPr>
              <a:t>Category</a:t>
            </a:r>
            <a:endParaRPr lang="en-US" sz="3200" b="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5</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D0004BD-947F-4C46-A75D-7F4E3CE72D7C}"/>
              </a:ext>
            </a:extLst>
          </p:cNvPr>
          <p:cNvSpPr txBox="1"/>
          <p:nvPr/>
        </p:nvSpPr>
        <p:spPr>
          <a:xfrm>
            <a:off x="885455" y="1301633"/>
            <a:ext cx="7872783" cy="5447645"/>
          </a:xfrm>
          <a:prstGeom prst="rect">
            <a:avLst/>
          </a:prstGeom>
          <a:noFill/>
        </p:spPr>
        <p:txBody>
          <a:bodyPr wrap="square" rtlCol="0">
            <a:spAutoFit/>
          </a:bodyPr>
          <a:lstStyle/>
          <a:p>
            <a:r>
              <a:rPr lang="en-US" altLang="zh-CN" sz="2000" b="1" dirty="0"/>
              <a:t>Traditional way to train giant neural network</a:t>
            </a:r>
          </a:p>
          <a:p>
            <a:pPr marL="742950" lvl="1" indent="-285750">
              <a:buFont typeface="Wingdings" panose="05000000000000000000" pitchFamily="2" charset="2"/>
              <a:buChar char="n"/>
            </a:pPr>
            <a:r>
              <a:rPr lang="en-US" altLang="zh-CN" dirty="0"/>
              <a:t>Data parallelism</a:t>
            </a:r>
          </a:p>
          <a:p>
            <a:pPr marL="742950" lvl="1" indent="-285750">
              <a:buFont typeface="Wingdings" panose="05000000000000000000" pitchFamily="2" charset="2"/>
              <a:buChar char="n"/>
            </a:pPr>
            <a:r>
              <a:rPr lang="en-US" altLang="zh-CN" dirty="0"/>
              <a:t>Model parallelism</a:t>
            </a:r>
          </a:p>
          <a:p>
            <a:r>
              <a:rPr lang="en-US" altLang="zh-CN" sz="2000" b="1" dirty="0" err="1"/>
              <a:t>Gpipe’s</a:t>
            </a:r>
            <a:r>
              <a:rPr lang="en-US" altLang="zh-CN" sz="2000" b="1" dirty="0"/>
              <a:t> pipeline parallelism</a:t>
            </a:r>
          </a:p>
          <a:p>
            <a:pPr marL="742950" lvl="1" indent="-285750">
              <a:buFont typeface="Wingdings" panose="05000000000000000000" pitchFamily="2" charset="2"/>
              <a:buChar char="n"/>
            </a:pPr>
            <a:r>
              <a:rPr lang="en-US" altLang="zh-CN" dirty="0"/>
              <a:t>Pipeline algorithm</a:t>
            </a:r>
          </a:p>
          <a:p>
            <a:pPr marL="742950" lvl="1" indent="-285750">
              <a:buFont typeface="Wingdings" panose="05000000000000000000" pitchFamily="2" charset="2"/>
              <a:buChar char="n"/>
            </a:pPr>
            <a:r>
              <a:rPr lang="en-US" altLang="zh-CN" dirty="0"/>
              <a:t>Automatic balancing</a:t>
            </a:r>
          </a:p>
          <a:p>
            <a:pPr marL="742950" lvl="1" indent="-285750">
              <a:buFont typeface="Wingdings" panose="05000000000000000000" pitchFamily="2" charset="2"/>
              <a:buChar char="n"/>
            </a:pPr>
            <a:r>
              <a:rPr lang="en-US" altLang="zh-CN" dirty="0"/>
              <a:t>Mini-batch and micro batch(chunk)</a:t>
            </a:r>
          </a:p>
          <a:p>
            <a:pPr marL="742950" lvl="1" indent="-285750">
              <a:buFont typeface="Wingdings" panose="05000000000000000000" pitchFamily="2" charset="2"/>
              <a:buChar char="n"/>
            </a:pPr>
            <a:r>
              <a:rPr lang="en-US" altLang="zh-CN" dirty="0"/>
              <a:t>Benchmark-memory</a:t>
            </a:r>
          </a:p>
          <a:p>
            <a:pPr marL="742950" lvl="1" indent="-285750">
              <a:buFont typeface="Wingdings" panose="05000000000000000000" pitchFamily="2" charset="2"/>
              <a:buChar char="n"/>
            </a:pPr>
            <a:r>
              <a:rPr lang="en-US" altLang="zh-CN" dirty="0"/>
              <a:t>Benchmark-speed</a:t>
            </a:r>
          </a:p>
          <a:p>
            <a:pPr marL="742950" lvl="1" indent="-285750">
              <a:buFont typeface="Wingdings" panose="05000000000000000000" pitchFamily="2" charset="2"/>
              <a:buChar char="n"/>
            </a:pPr>
            <a:r>
              <a:rPr lang="en-US" altLang="zh-CN" sz="1800" dirty="0">
                <a:solidFill>
                  <a:schemeClr val="tx1"/>
                </a:solidFill>
                <a:latin typeface="Arail Black"/>
              </a:rPr>
              <a:t>Performance Overhead Breakdown</a:t>
            </a:r>
          </a:p>
          <a:p>
            <a:pPr marL="742950" lvl="1" indent="-285750">
              <a:buFont typeface="Wingdings" panose="05000000000000000000" pitchFamily="2" charset="2"/>
              <a:buChar char="n"/>
            </a:pPr>
            <a:r>
              <a:rPr lang="en-US" altLang="zh-CN" sz="1800" dirty="0">
                <a:solidFill>
                  <a:schemeClr val="tx1"/>
                </a:solidFill>
                <a:latin typeface="Arail Black"/>
              </a:rPr>
              <a:t>Trade-offs between </a:t>
            </a:r>
            <a:r>
              <a:rPr lang="en-US" altLang="zh-CN" sz="1800" b="1" dirty="0">
                <a:solidFill>
                  <a:schemeClr val="tx1"/>
                </a:solidFill>
                <a:latin typeface="Arail Black"/>
              </a:rPr>
              <a:t>efficiency</a:t>
            </a:r>
            <a:r>
              <a:rPr lang="en-US" altLang="zh-CN" sz="1800" dirty="0">
                <a:solidFill>
                  <a:schemeClr val="tx1"/>
                </a:solidFill>
                <a:latin typeface="Arail Black"/>
              </a:rPr>
              <a:t> and </a:t>
            </a:r>
            <a:r>
              <a:rPr lang="en-US" altLang="zh-CN" sz="1800" b="1" dirty="0">
                <a:solidFill>
                  <a:schemeClr val="tx1"/>
                </a:solidFill>
                <a:latin typeface="Arail Black"/>
              </a:rPr>
              <a:t>capacity</a:t>
            </a:r>
          </a:p>
          <a:p>
            <a:pPr marL="742950" lvl="1" indent="-285750">
              <a:buFont typeface="Wingdings" panose="05000000000000000000" pitchFamily="2" charset="2"/>
              <a:buChar char="n"/>
            </a:pPr>
            <a:r>
              <a:rPr lang="en-US" altLang="zh-CN" sz="1800" dirty="0">
                <a:solidFill>
                  <a:schemeClr val="tx1"/>
                </a:solidFill>
                <a:latin typeface="Arail Black"/>
              </a:rPr>
              <a:t>Trade-offs of micro-batches </a:t>
            </a:r>
            <a:r>
              <a:rPr lang="en-US" altLang="zh-CN" sz="1800" b="1" dirty="0">
                <a:solidFill>
                  <a:schemeClr val="tx1"/>
                </a:solidFill>
                <a:latin typeface="Arail Black"/>
              </a:rPr>
              <a:t>number</a:t>
            </a:r>
          </a:p>
          <a:p>
            <a:r>
              <a:rPr lang="en-US" altLang="zh-CN" sz="2000" b="1" dirty="0" err="1"/>
              <a:t>PipeDream’s</a:t>
            </a:r>
            <a:r>
              <a:rPr lang="en-US" altLang="zh-CN" sz="2000" b="1" dirty="0"/>
              <a:t> pipeline parallelism</a:t>
            </a:r>
          </a:p>
          <a:p>
            <a:pPr marL="742950" lvl="1" indent="-285750">
              <a:buFont typeface="Wingdings" panose="05000000000000000000" pitchFamily="2" charset="2"/>
              <a:buChar char="n"/>
            </a:pPr>
            <a:r>
              <a:rPr lang="en-US" altLang="zh-CN" sz="1800" dirty="0">
                <a:solidFill>
                  <a:schemeClr val="tx1"/>
                </a:solidFill>
                <a:latin typeface="Arail Black"/>
              </a:rPr>
              <a:t>Improvement 1:model Partitioning</a:t>
            </a:r>
          </a:p>
          <a:p>
            <a:pPr marL="742950" lvl="1" indent="-285750">
              <a:buFont typeface="Wingdings" panose="05000000000000000000" pitchFamily="2" charset="2"/>
              <a:buChar char="n"/>
            </a:pPr>
            <a:r>
              <a:rPr lang="en-US" altLang="zh-CN" sz="1800" dirty="0">
                <a:solidFill>
                  <a:schemeClr val="tx1"/>
                </a:solidFill>
                <a:latin typeface="Arail Black"/>
              </a:rPr>
              <a:t>Improvement 2:Work Scheduling</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4374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Data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6</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93732744-E434-46E3-BAB5-9FCFD95BE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0" y="998739"/>
            <a:ext cx="7831675" cy="4601276"/>
          </a:xfrm>
          <a:prstGeom prst="rect">
            <a:avLst/>
          </a:prstGeom>
        </p:spPr>
      </p:pic>
      <p:sp>
        <p:nvSpPr>
          <p:cNvPr id="7" name="文本框 6">
            <a:extLst>
              <a:ext uri="{FF2B5EF4-FFF2-40B4-BE49-F238E27FC236}">
                <a16:creationId xmlns:a16="http://schemas.microsoft.com/office/drawing/2014/main" id="{5850A4AE-3333-450E-9DC7-767D7D56D867}"/>
              </a:ext>
            </a:extLst>
          </p:cNvPr>
          <p:cNvSpPr txBox="1"/>
          <p:nvPr/>
        </p:nvSpPr>
        <p:spPr>
          <a:xfrm>
            <a:off x="6393657" y="4104935"/>
            <a:ext cx="5114924" cy="203132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Every GPU holds a replicated whole model</a:t>
            </a:r>
          </a:p>
          <a:p>
            <a:pPr marL="285750" indent="-285750">
              <a:buFont typeface="Wingdings" panose="05000000000000000000" pitchFamily="2" charset="2"/>
              <a:buChar char="Ø"/>
            </a:pPr>
            <a:r>
              <a:rPr lang="en-US" altLang="zh-CN" dirty="0"/>
              <a:t>Inputs are evenly partitioned across workers</a:t>
            </a:r>
          </a:p>
          <a:p>
            <a:pPr marL="285750" indent="-285750">
              <a:buFont typeface="Wingdings" panose="05000000000000000000" pitchFamily="2" charset="2"/>
              <a:buChar char="Ø"/>
            </a:pPr>
            <a:r>
              <a:rPr lang="en-US" altLang="zh-CN" sz="1800" b="0" i="0" u="none" strike="noStrike" baseline="0" dirty="0">
                <a:latin typeface="LinLibertineT"/>
              </a:rPr>
              <a:t>Inputs are trained on its own partition</a:t>
            </a:r>
          </a:p>
          <a:p>
            <a:pPr marL="285750" indent="-285750">
              <a:buFont typeface="Wingdings" panose="05000000000000000000" pitchFamily="2" charset="2"/>
              <a:buChar char="Ø"/>
            </a:pPr>
            <a:r>
              <a:rPr lang="en-US" altLang="zh-CN" dirty="0"/>
              <a:t>Periodically synchronize weights with other GPUs, using either collective communication primitives (e.g. </a:t>
            </a:r>
            <a:r>
              <a:rPr lang="en-US" altLang="zh-CN" dirty="0" err="1"/>
              <a:t>all_reduce</a:t>
            </a:r>
            <a:r>
              <a:rPr lang="en-US" altLang="zh-CN" dirty="0"/>
              <a:t>) or parameter servers to update model parameters.</a:t>
            </a:r>
            <a:endParaRPr lang="zh-CN" altLang="en-US" dirty="0"/>
          </a:p>
        </p:txBody>
      </p:sp>
      <p:sp>
        <p:nvSpPr>
          <p:cNvPr id="9" name="思想气泡: 云 8">
            <a:extLst>
              <a:ext uri="{FF2B5EF4-FFF2-40B4-BE49-F238E27FC236}">
                <a16:creationId xmlns:a16="http://schemas.microsoft.com/office/drawing/2014/main" id="{9E0CE065-4427-4824-92FF-33105B2F04BD}"/>
              </a:ext>
            </a:extLst>
          </p:cNvPr>
          <p:cNvSpPr/>
          <p:nvPr/>
        </p:nvSpPr>
        <p:spPr>
          <a:xfrm>
            <a:off x="8027964" y="2001280"/>
            <a:ext cx="3852092" cy="1805676"/>
          </a:xfrm>
          <a:prstGeom prst="cloudCallo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 model on different GPU is the same</a:t>
            </a:r>
            <a:endParaRPr lang="zh-CN" altLang="en-US" dirty="0"/>
          </a:p>
        </p:txBody>
      </p:sp>
      <p:sp>
        <p:nvSpPr>
          <p:cNvPr id="8" name="对话气泡: 椭圆形 7">
            <a:extLst>
              <a:ext uri="{FF2B5EF4-FFF2-40B4-BE49-F238E27FC236}">
                <a16:creationId xmlns:a16="http://schemas.microsoft.com/office/drawing/2014/main" id="{C7217BC1-E7B1-40AC-A2BE-333983955E9F}"/>
              </a:ext>
            </a:extLst>
          </p:cNvPr>
          <p:cNvSpPr/>
          <p:nvPr/>
        </p:nvSpPr>
        <p:spPr>
          <a:xfrm>
            <a:off x="9252511" y="3120789"/>
            <a:ext cx="2743200" cy="862449"/>
          </a:xfrm>
          <a:prstGeom prst="wedgeEllipseCallo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All the parameters</a:t>
            </a:r>
            <a:endParaRPr lang="zh-CN" altLang="en-US" dirty="0"/>
          </a:p>
        </p:txBody>
      </p:sp>
      <p:sp>
        <p:nvSpPr>
          <p:cNvPr id="10" name="文本框 9">
            <a:extLst>
              <a:ext uri="{FF2B5EF4-FFF2-40B4-BE49-F238E27FC236}">
                <a16:creationId xmlns:a16="http://schemas.microsoft.com/office/drawing/2014/main" id="{D4AFC264-B14C-4B3A-A965-6B5FE7622331}"/>
              </a:ext>
            </a:extLst>
          </p:cNvPr>
          <p:cNvSpPr txBox="1"/>
          <p:nvPr/>
        </p:nvSpPr>
        <p:spPr>
          <a:xfrm>
            <a:off x="9351169" y="2221706"/>
            <a:ext cx="1250156" cy="369332"/>
          </a:xfrm>
          <a:prstGeom prst="rect">
            <a:avLst/>
          </a:prstGeom>
          <a:noFill/>
        </p:spPr>
        <p:txBody>
          <a:bodyPr wrap="square" rtlCol="0">
            <a:spAutoFit/>
          </a:bodyPr>
          <a:lstStyle/>
          <a:p>
            <a:r>
              <a:rPr lang="en-US" altLang="zh-CN" dirty="0">
                <a:solidFill>
                  <a:srgbClr val="FF0000"/>
                </a:solidFill>
              </a:rPr>
              <a:t>Highlight:</a:t>
            </a:r>
            <a:endParaRPr lang="zh-CN" altLang="en-US" dirty="0">
              <a:solidFill>
                <a:srgbClr val="FF0000"/>
              </a:solidFill>
            </a:endParaRPr>
          </a:p>
        </p:txBody>
      </p:sp>
    </p:spTree>
    <p:extLst>
      <p:ext uri="{BB962C8B-B14F-4D97-AF65-F5344CB8AC3E}">
        <p14:creationId xmlns:p14="http://schemas.microsoft.com/office/powerpoint/2010/main" val="69428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Data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7</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D06847DB-5DCB-4119-9A4E-C738B2910F72}"/>
              </a:ext>
            </a:extLst>
          </p:cNvPr>
          <p:cNvSpPr txBox="1"/>
          <p:nvPr/>
        </p:nvSpPr>
        <p:spPr>
          <a:xfrm>
            <a:off x="381000" y="1143738"/>
            <a:ext cx="2336006" cy="400110"/>
          </a:xfrm>
          <a:prstGeom prst="rect">
            <a:avLst/>
          </a:prstGeom>
          <a:noFill/>
        </p:spPr>
        <p:txBody>
          <a:bodyPr wrap="square" rtlCol="0">
            <a:spAutoFit/>
          </a:bodyPr>
          <a:lstStyle/>
          <a:p>
            <a:r>
              <a:rPr lang="en-US" altLang="zh-CN" sz="2000" b="1" dirty="0"/>
              <a:t>Deficiency: </a:t>
            </a:r>
            <a:endParaRPr lang="zh-CN" altLang="en-US" sz="2000" b="1" dirty="0"/>
          </a:p>
        </p:txBody>
      </p:sp>
      <p:pic>
        <p:nvPicPr>
          <p:cNvPr id="10" name="图片 9">
            <a:extLst>
              <a:ext uri="{FF2B5EF4-FFF2-40B4-BE49-F238E27FC236}">
                <a16:creationId xmlns:a16="http://schemas.microsoft.com/office/drawing/2014/main" id="{741F92CE-D52C-4F3B-810E-DE8837AE5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3" y="1640681"/>
            <a:ext cx="11577638" cy="2529963"/>
          </a:xfrm>
          <a:prstGeom prst="rect">
            <a:avLst/>
          </a:prstGeom>
        </p:spPr>
      </p:pic>
      <p:sp>
        <p:nvSpPr>
          <p:cNvPr id="13" name="文本框 12">
            <a:extLst>
              <a:ext uri="{FF2B5EF4-FFF2-40B4-BE49-F238E27FC236}">
                <a16:creationId xmlns:a16="http://schemas.microsoft.com/office/drawing/2014/main" id="{84A4217F-80B5-495A-ABB9-C1D43FAEAC50}"/>
              </a:ext>
            </a:extLst>
          </p:cNvPr>
          <p:cNvSpPr txBox="1"/>
          <p:nvPr/>
        </p:nvSpPr>
        <p:spPr>
          <a:xfrm>
            <a:off x="1009649" y="4266171"/>
            <a:ext cx="10722769" cy="369332"/>
          </a:xfrm>
          <a:prstGeom prst="rect">
            <a:avLst/>
          </a:prstGeom>
          <a:noFill/>
        </p:spPr>
        <p:txBody>
          <a:bodyPr wrap="square">
            <a:spAutoFit/>
          </a:bodyPr>
          <a:lstStyle/>
          <a:p>
            <a:r>
              <a:rPr lang="en-US" altLang="zh-CN" sz="1800" b="1" i="0" u="none" strike="noStrike" baseline="0" dirty="0">
                <a:latin typeface="LinLibertineTB"/>
              </a:rPr>
              <a:t>Communication overhead of data-parallel training using different multi-GPU server instances and models</a:t>
            </a:r>
            <a:endParaRPr lang="zh-CN" altLang="en-US" dirty="0"/>
          </a:p>
        </p:txBody>
      </p:sp>
      <p:sp>
        <p:nvSpPr>
          <p:cNvPr id="17" name="文本框 16">
            <a:extLst>
              <a:ext uri="{FF2B5EF4-FFF2-40B4-BE49-F238E27FC236}">
                <a16:creationId xmlns:a16="http://schemas.microsoft.com/office/drawing/2014/main" id="{FEFD0CC8-29B1-4109-915B-637030F88300}"/>
              </a:ext>
            </a:extLst>
          </p:cNvPr>
          <p:cNvSpPr txBox="1"/>
          <p:nvPr/>
        </p:nvSpPr>
        <p:spPr>
          <a:xfrm>
            <a:off x="445292" y="5091230"/>
            <a:ext cx="11287126" cy="646331"/>
          </a:xfrm>
          <a:prstGeom prst="rect">
            <a:avLst/>
          </a:prstGeom>
          <a:noFill/>
        </p:spPr>
        <p:txBody>
          <a:bodyPr wrap="square">
            <a:spAutoFit/>
          </a:bodyPr>
          <a:lstStyle/>
          <a:p>
            <a:r>
              <a:rPr lang="en-US" altLang="zh-CN" dirty="0"/>
              <a:t>As the number of data-parallel workers increases, communication overheads increase at the same time for all models</a:t>
            </a:r>
          </a:p>
          <a:p>
            <a:r>
              <a:rPr lang="en-US" altLang="zh-CN" dirty="0"/>
              <a:t>When the number is closed to 32, communication overhead take the most part. (e.g. 80%)</a:t>
            </a:r>
            <a:endParaRPr lang="zh-CN" altLang="en-US" dirty="0"/>
          </a:p>
        </p:txBody>
      </p:sp>
      <p:sp>
        <p:nvSpPr>
          <p:cNvPr id="2" name="文本框 1">
            <a:extLst>
              <a:ext uri="{FF2B5EF4-FFF2-40B4-BE49-F238E27FC236}">
                <a16:creationId xmlns:a16="http://schemas.microsoft.com/office/drawing/2014/main" id="{E5951AA8-F1C2-406B-97F3-CA41FB700DE5}"/>
              </a:ext>
            </a:extLst>
          </p:cNvPr>
          <p:cNvSpPr txBox="1"/>
          <p:nvPr/>
        </p:nvSpPr>
        <p:spPr>
          <a:xfrm>
            <a:off x="5214938" y="1285875"/>
            <a:ext cx="1943100" cy="369332"/>
          </a:xfrm>
          <a:prstGeom prst="rect">
            <a:avLst/>
          </a:prstGeom>
          <a:noFill/>
        </p:spPr>
        <p:txBody>
          <a:bodyPr wrap="square" rtlCol="0">
            <a:spAutoFit/>
          </a:bodyPr>
          <a:lstStyle/>
          <a:p>
            <a:r>
              <a:rPr lang="en-US" altLang="zh-CN" dirty="0"/>
              <a:t>Less parameters</a:t>
            </a:r>
            <a:endParaRPr lang="zh-CN" altLang="en-US" dirty="0"/>
          </a:p>
        </p:txBody>
      </p:sp>
    </p:spTree>
    <p:extLst>
      <p:ext uri="{BB962C8B-B14F-4D97-AF65-F5344CB8AC3E}">
        <p14:creationId xmlns:p14="http://schemas.microsoft.com/office/powerpoint/2010/main" val="110671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Model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8</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2E9436FD-9CF5-443D-90F7-16CD6B733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 y="1084967"/>
            <a:ext cx="6027513" cy="4688066"/>
          </a:xfrm>
          <a:prstGeom prst="rect">
            <a:avLst/>
          </a:prstGeom>
        </p:spPr>
      </p:pic>
      <p:sp>
        <p:nvSpPr>
          <p:cNvPr id="7" name="文本框 6">
            <a:extLst>
              <a:ext uri="{FF2B5EF4-FFF2-40B4-BE49-F238E27FC236}">
                <a16:creationId xmlns:a16="http://schemas.microsoft.com/office/drawing/2014/main" id="{5AE21035-D512-4F18-8822-E431DD2539CE}"/>
              </a:ext>
            </a:extLst>
          </p:cNvPr>
          <p:cNvSpPr txBox="1"/>
          <p:nvPr/>
        </p:nvSpPr>
        <p:spPr>
          <a:xfrm>
            <a:off x="5886450" y="1762252"/>
            <a:ext cx="5772149" cy="1754326"/>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the </a:t>
            </a:r>
            <a:r>
              <a:rPr lang="en-US" altLang="zh-CN" b="1" dirty="0"/>
              <a:t>layers</a:t>
            </a:r>
            <a:r>
              <a:rPr lang="en-US" altLang="zh-CN" dirty="0"/>
              <a:t> in a DNN model are partitioned across the available workers, with each worker hold a </a:t>
            </a:r>
            <a:r>
              <a:rPr lang="en-US" altLang="zh-CN" dirty="0">
                <a:solidFill>
                  <a:srgbClr val="FF0000"/>
                </a:solidFill>
              </a:rPr>
              <a:t>subset</a:t>
            </a:r>
            <a:r>
              <a:rPr lang="en-US" altLang="zh-CN" dirty="0"/>
              <a:t> of the model’s parameters</a:t>
            </a:r>
          </a:p>
          <a:p>
            <a:pPr marL="285750" indent="-285750">
              <a:buFont typeface="Wingdings" panose="05000000000000000000" pitchFamily="2" charset="2"/>
              <a:buChar char="Ø"/>
            </a:pPr>
            <a:r>
              <a:rPr lang="en-US" altLang="zh-CN" dirty="0"/>
              <a:t>each worker (e.g. GPU) training and performing updates for </a:t>
            </a:r>
            <a:r>
              <a:rPr lang="en-US" altLang="zh-CN" dirty="0">
                <a:solidFill>
                  <a:srgbClr val="FF0000"/>
                </a:solidFill>
              </a:rPr>
              <a:t>all the inputs</a:t>
            </a:r>
          </a:p>
          <a:p>
            <a:pPr marL="285750" indent="-285750">
              <a:buFont typeface="Wingdings" panose="05000000000000000000" pitchFamily="2" charset="2"/>
              <a:buChar char="Ø"/>
            </a:pPr>
            <a:endParaRPr lang="zh-CN" altLang="en-US" dirty="0"/>
          </a:p>
        </p:txBody>
      </p:sp>
      <p:sp>
        <p:nvSpPr>
          <p:cNvPr id="11" name="文本框 10">
            <a:extLst>
              <a:ext uri="{FF2B5EF4-FFF2-40B4-BE49-F238E27FC236}">
                <a16:creationId xmlns:a16="http://schemas.microsoft.com/office/drawing/2014/main" id="{E78BCD59-F107-4CEE-A683-497ED2D4B15D}"/>
              </a:ext>
            </a:extLst>
          </p:cNvPr>
          <p:cNvSpPr txBox="1"/>
          <p:nvPr/>
        </p:nvSpPr>
        <p:spPr>
          <a:xfrm>
            <a:off x="5920979" y="3852617"/>
            <a:ext cx="6097190" cy="1138773"/>
          </a:xfrm>
          <a:prstGeom prst="rect">
            <a:avLst/>
          </a:prstGeom>
          <a:noFill/>
        </p:spPr>
        <p:txBody>
          <a:bodyPr wrap="square">
            <a:spAutoFit/>
          </a:bodyPr>
          <a:lstStyle/>
          <a:p>
            <a:pPr algn="l"/>
            <a:r>
              <a:rPr lang="en-US" altLang="zh-CN" sz="1600" b="0" i="0" dirty="0">
                <a:solidFill>
                  <a:srgbClr val="3E4349"/>
                </a:solidFill>
                <a:effectLst/>
                <a:latin typeface="Georgia" panose="02040502050405020303" pitchFamily="18" charset="0"/>
              </a:rPr>
              <a:t>For example, we may split a model occupying 40GB of GPU memory into 4 partitions each occupying 10GB, respectively.</a:t>
            </a:r>
          </a:p>
          <a:p>
            <a:br>
              <a:rPr lang="en-US" altLang="zh-CN" dirty="0"/>
            </a:br>
            <a:endParaRPr lang="zh-CN" altLang="en-US" dirty="0"/>
          </a:p>
        </p:txBody>
      </p:sp>
    </p:spTree>
    <p:extLst>
      <p:ext uri="{BB962C8B-B14F-4D97-AF65-F5344CB8AC3E}">
        <p14:creationId xmlns:p14="http://schemas.microsoft.com/office/powerpoint/2010/main" val="18836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76799407-7BCB-4DFD-944B-F66495D03DD3}"/>
              </a:ext>
            </a:extLst>
          </p:cNvPr>
          <p:cNvSpPr txBox="1">
            <a:spLocks/>
          </p:cNvSpPr>
          <p:nvPr/>
        </p:nvSpPr>
        <p:spPr>
          <a:xfrm>
            <a:off x="7260056" y="249475"/>
            <a:ext cx="4348175" cy="451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j-lt"/>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cs typeface="Arial" charset="0"/>
            </a:endParaRPr>
          </a:p>
        </p:txBody>
      </p:sp>
      <p:sp>
        <p:nvSpPr>
          <p:cNvPr id="16" name="Title 1">
            <a:extLst>
              <a:ext uri="{FF2B5EF4-FFF2-40B4-BE49-F238E27FC236}">
                <a16:creationId xmlns:a16="http://schemas.microsoft.com/office/drawing/2014/main" id="{43478250-5C0C-480C-A10D-41C3D8434CC9}"/>
              </a:ext>
            </a:extLst>
          </p:cNvPr>
          <p:cNvSpPr>
            <a:spLocks noGrp="1"/>
          </p:cNvSpPr>
          <p:nvPr>
            <p:ph type="ctrTitle"/>
          </p:nvPr>
        </p:nvSpPr>
        <p:spPr>
          <a:xfrm>
            <a:off x="381000" y="100485"/>
            <a:ext cx="11430000" cy="749264"/>
          </a:xfrm>
        </p:spPr>
        <p:txBody>
          <a:bodyPr>
            <a:noAutofit/>
          </a:bodyPr>
          <a:lstStyle/>
          <a:p>
            <a:pPr algn="l"/>
            <a:r>
              <a:rPr lang="en-US" altLang="zh-CN" sz="4000" dirty="0">
                <a:solidFill>
                  <a:schemeClr val="tx1"/>
                </a:solidFill>
                <a:latin typeface="Arail Black"/>
              </a:rPr>
              <a:t>Model parallelism</a:t>
            </a:r>
            <a:endParaRPr lang="en-US" sz="3200" i="1" dirty="0">
              <a:solidFill>
                <a:schemeClr val="tx1"/>
              </a:solidFill>
              <a:latin typeface="Arail Black"/>
            </a:endParaRPr>
          </a:p>
        </p:txBody>
      </p:sp>
      <p:sp>
        <p:nvSpPr>
          <p:cNvPr id="6" name="Slide Number Placeholder 24">
            <a:extLst>
              <a:ext uri="{FF2B5EF4-FFF2-40B4-BE49-F238E27FC236}">
                <a16:creationId xmlns:a16="http://schemas.microsoft.com/office/drawing/2014/main" id="{0E588BEE-F1C9-4663-B42A-22024E8E8283}"/>
              </a:ext>
            </a:extLst>
          </p:cNvPr>
          <p:cNvSpPr>
            <a:spLocks noGrp="1"/>
          </p:cNvSpPr>
          <p:nvPr>
            <p:ph type="sldNum" sz="quarter" idx="12"/>
          </p:nvPr>
        </p:nvSpPr>
        <p:spPr>
          <a:xfrm>
            <a:off x="9252511" y="6519446"/>
            <a:ext cx="2743200" cy="338554"/>
          </a:xfrm>
        </p:spPr>
        <p:txBody>
          <a:bodyPr/>
          <a:lstStyle/>
          <a:p>
            <a:fld id="{47D51FBD-D840-494A-BB04-50745FDACB2E}" type="slidenum">
              <a:rPr lang="en-US" smtClean="0"/>
              <a:t>9</a:t>
            </a:fld>
            <a:endParaRPr lang="en-US" dirty="0"/>
          </a:p>
        </p:txBody>
      </p:sp>
      <p:sp>
        <p:nvSpPr>
          <p:cNvPr id="3" name="矩形 2">
            <a:extLst>
              <a:ext uri="{FF2B5EF4-FFF2-40B4-BE49-F238E27FC236}">
                <a16:creationId xmlns:a16="http://schemas.microsoft.com/office/drawing/2014/main" id="{59E4A4E5-7E92-4834-B5FE-62C730FC88CD}"/>
              </a:ext>
            </a:extLst>
          </p:cNvPr>
          <p:cNvSpPr/>
          <p:nvPr/>
        </p:nvSpPr>
        <p:spPr>
          <a:xfrm>
            <a:off x="0" y="794584"/>
            <a:ext cx="12192000" cy="9322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2E9436FD-9CF5-443D-90F7-16CD6B733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 y="1084967"/>
            <a:ext cx="6027513" cy="4688066"/>
          </a:xfrm>
          <a:prstGeom prst="rect">
            <a:avLst/>
          </a:prstGeom>
        </p:spPr>
      </p:pic>
      <p:sp>
        <p:nvSpPr>
          <p:cNvPr id="9" name="文本框 8">
            <a:extLst>
              <a:ext uri="{FF2B5EF4-FFF2-40B4-BE49-F238E27FC236}">
                <a16:creationId xmlns:a16="http://schemas.microsoft.com/office/drawing/2014/main" id="{58BC3003-DD7E-441A-ABD9-7FF4F17A8F7F}"/>
              </a:ext>
            </a:extLst>
          </p:cNvPr>
          <p:cNvSpPr txBox="1"/>
          <p:nvPr/>
        </p:nvSpPr>
        <p:spPr>
          <a:xfrm>
            <a:off x="5817394" y="1182049"/>
            <a:ext cx="6097190" cy="923330"/>
          </a:xfrm>
          <a:prstGeom prst="rect">
            <a:avLst/>
          </a:prstGeom>
          <a:noFill/>
        </p:spPr>
        <p:txBody>
          <a:bodyPr wrap="square">
            <a:spAutoFit/>
          </a:bodyPr>
          <a:lstStyle/>
          <a:p>
            <a:pPr algn="l"/>
            <a:r>
              <a:rPr lang="en-US" altLang="zh-CN" sz="1800" b="0" i="0" u="none" strike="noStrike" baseline="0" dirty="0">
                <a:latin typeface="LinLibertineT"/>
              </a:rPr>
              <a:t>Although model parallelism enables training of very large models, pure model parallelism is </a:t>
            </a:r>
            <a:r>
              <a:rPr lang="en-US" altLang="zh-CN" sz="1800" b="1" i="1" u="none" strike="noStrike" baseline="0" dirty="0">
                <a:latin typeface="LinLibertineTI"/>
              </a:rPr>
              <a:t>rarely</a:t>
            </a:r>
            <a:r>
              <a:rPr lang="en-US" altLang="zh-CN" sz="1800" b="0" i="1" u="none" strike="noStrike" baseline="0" dirty="0">
                <a:latin typeface="LinLibertineTI"/>
              </a:rPr>
              <a:t> </a:t>
            </a:r>
            <a:r>
              <a:rPr lang="en-US" altLang="zh-CN" sz="1800" b="0" i="0" u="none" strike="noStrike" baseline="0" dirty="0">
                <a:latin typeface="LinLibertineT"/>
              </a:rPr>
              <a:t>used to accelerate DNN training because it suffers from two major limitations:</a:t>
            </a:r>
            <a:endParaRPr lang="zh-CN" altLang="en-US" dirty="0"/>
          </a:p>
        </p:txBody>
      </p:sp>
      <p:sp>
        <p:nvSpPr>
          <p:cNvPr id="13" name="文本框 12">
            <a:extLst>
              <a:ext uri="{FF2B5EF4-FFF2-40B4-BE49-F238E27FC236}">
                <a16:creationId xmlns:a16="http://schemas.microsoft.com/office/drawing/2014/main" id="{603367F5-A3DD-48C3-B835-4E227619A10D}"/>
              </a:ext>
            </a:extLst>
          </p:cNvPr>
          <p:cNvSpPr txBox="1"/>
          <p:nvPr/>
        </p:nvSpPr>
        <p:spPr>
          <a:xfrm>
            <a:off x="5817394" y="2176856"/>
            <a:ext cx="5890021" cy="1754326"/>
          </a:xfrm>
          <a:prstGeom prst="rect">
            <a:avLst/>
          </a:prstGeom>
          <a:noFill/>
        </p:spPr>
        <p:txBody>
          <a:bodyPr wrap="square">
            <a:spAutoFit/>
          </a:bodyPr>
          <a:lstStyle/>
          <a:p>
            <a:pPr marL="342900" indent="-342900">
              <a:buFont typeface="+mj-lt"/>
              <a:buAutoNum type="arabicPeriod"/>
            </a:pPr>
            <a:r>
              <a:rPr lang="en-US" altLang="zh-CN" sz="1800" b="0" i="0" u="none" strike="noStrike" baseline="0" dirty="0">
                <a:latin typeface="LinLibertineT"/>
              </a:rPr>
              <a:t>Model parallel training results in under-utilization of compute resources. Because the latter layer wouldn’t work until the prior layer has finished. That means only one device can be utilized at once.</a:t>
            </a:r>
            <a:endParaRPr lang="zh-CN" altLang="en-US" sz="1800" dirty="0"/>
          </a:p>
          <a:p>
            <a:pPr marL="342900" indent="-342900" algn="l">
              <a:buFont typeface="+mj-lt"/>
              <a:buAutoNum type="arabicPeriod"/>
            </a:pPr>
            <a:r>
              <a:rPr lang="en-US" altLang="zh-CN" sz="1800" b="0" i="0" u="none" strike="noStrike" baseline="0" dirty="0">
                <a:latin typeface="LinLibertineT"/>
              </a:rPr>
              <a:t>The burden of partitioning a model across multiple GPUs is left to the programmer, resulting in point solutions.</a:t>
            </a:r>
            <a:endParaRPr lang="zh-CN" altLang="en-US" dirty="0"/>
          </a:p>
        </p:txBody>
      </p:sp>
      <p:pic>
        <p:nvPicPr>
          <p:cNvPr id="17" name="图片 16">
            <a:extLst>
              <a:ext uri="{FF2B5EF4-FFF2-40B4-BE49-F238E27FC236}">
                <a16:creationId xmlns:a16="http://schemas.microsoft.com/office/drawing/2014/main" id="{2AF9AE32-B210-4BE8-BA6A-3503AD2BB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978" y="3931182"/>
            <a:ext cx="5890022" cy="2334783"/>
          </a:xfrm>
          <a:prstGeom prst="rect">
            <a:avLst/>
          </a:prstGeom>
        </p:spPr>
      </p:pic>
      <p:sp>
        <p:nvSpPr>
          <p:cNvPr id="2" name="文本框 1">
            <a:extLst>
              <a:ext uri="{FF2B5EF4-FFF2-40B4-BE49-F238E27FC236}">
                <a16:creationId xmlns:a16="http://schemas.microsoft.com/office/drawing/2014/main" id="{44B17F65-48DE-418A-AF54-C68B62378DB4}"/>
              </a:ext>
            </a:extLst>
          </p:cNvPr>
          <p:cNvSpPr txBox="1"/>
          <p:nvPr/>
        </p:nvSpPr>
        <p:spPr>
          <a:xfrm>
            <a:off x="381000" y="1143738"/>
            <a:ext cx="2336006" cy="400110"/>
          </a:xfrm>
          <a:prstGeom prst="rect">
            <a:avLst/>
          </a:prstGeom>
          <a:noFill/>
        </p:spPr>
        <p:txBody>
          <a:bodyPr wrap="square" rtlCol="0">
            <a:spAutoFit/>
          </a:bodyPr>
          <a:lstStyle/>
          <a:p>
            <a:r>
              <a:rPr lang="en-US" altLang="zh-CN" sz="2000" b="1" dirty="0"/>
              <a:t>Deficiency: </a:t>
            </a:r>
            <a:endParaRPr lang="zh-CN" altLang="en-US" sz="2000" b="1" dirty="0"/>
          </a:p>
        </p:txBody>
      </p:sp>
    </p:spTree>
    <p:extLst>
      <p:ext uri="{BB962C8B-B14F-4D97-AF65-F5344CB8AC3E}">
        <p14:creationId xmlns:p14="http://schemas.microsoft.com/office/powerpoint/2010/main" val="1572115423"/>
      </p:ext>
    </p:extLst>
  </p:cSld>
  <p:clrMapOvr>
    <a:masterClrMapping/>
  </p:clrMapOvr>
</p:sld>
</file>

<file path=ppt/theme/theme1.xml><?xml version="1.0" encoding="utf-8"?>
<a:theme xmlns:a="http://schemas.openxmlformats.org/drawingml/2006/main" name="回顾">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1228</TotalTime>
  <Words>3531</Words>
  <Application>Microsoft Office PowerPoint</Application>
  <PresentationFormat>宽屏</PresentationFormat>
  <Paragraphs>345</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Arail Black</vt:lpstr>
      <vt:lpstr>LinLibertineT</vt:lpstr>
      <vt:lpstr>LinLibertineTB</vt:lpstr>
      <vt:lpstr>LinLibertineTI</vt:lpstr>
      <vt:lpstr>NimbusRomNo9L-Regu</vt:lpstr>
      <vt:lpstr>等线</vt:lpstr>
      <vt:lpstr>Arial</vt:lpstr>
      <vt:lpstr>Calibri</vt:lpstr>
      <vt:lpstr>Calibri Light</vt:lpstr>
      <vt:lpstr>Consolas</vt:lpstr>
      <vt:lpstr>Georgia</vt:lpstr>
      <vt:lpstr>Times New Roman</vt:lpstr>
      <vt:lpstr>Wingdings</vt:lpstr>
      <vt:lpstr>回顾</vt:lpstr>
      <vt:lpstr>GPipe: Efficient Training of Giant Neural Networks using Pipeline Parallelism</vt:lpstr>
      <vt:lpstr>DNN is everywhere</vt:lpstr>
      <vt:lpstr>DNN is everywhere</vt:lpstr>
      <vt:lpstr>Existing problem </vt:lpstr>
      <vt:lpstr>Category</vt:lpstr>
      <vt:lpstr>Data parallelism</vt:lpstr>
      <vt:lpstr>Data parallelism</vt:lpstr>
      <vt:lpstr>Model parallelism</vt:lpstr>
      <vt:lpstr>Model parallelism</vt:lpstr>
      <vt:lpstr>Pipeline parallelism</vt:lpstr>
      <vt:lpstr>Pipeline parallelism</vt:lpstr>
      <vt:lpstr>Pipeline parallelism</vt:lpstr>
      <vt:lpstr>Pipeline parallelism</vt:lpstr>
      <vt:lpstr>Pipeline parallelism</vt:lpstr>
      <vt:lpstr>Pipeline parallelism</vt:lpstr>
      <vt:lpstr>Pipeline parallelism</vt:lpstr>
      <vt:lpstr>About U-net model</vt:lpstr>
      <vt:lpstr>Auto balance</vt:lpstr>
      <vt:lpstr>Auto balance</vt:lpstr>
      <vt:lpstr>Benchmark-memory</vt:lpstr>
      <vt:lpstr>Benchmark-speed</vt:lpstr>
      <vt:lpstr>Performance Overhead Breakdown</vt:lpstr>
      <vt:lpstr>Trade-offs between efficiency and capacity</vt:lpstr>
      <vt:lpstr>Trade-offs of micro-batches number</vt:lpstr>
      <vt:lpstr>Related work</vt:lpstr>
      <vt:lpstr>Improvement 1:model Partitioning</vt:lpstr>
      <vt:lpstr>Improvement 1:model Partitioning</vt:lpstr>
      <vt:lpstr>Improvement 2:Work Scheduling</vt:lpstr>
      <vt:lpstr>Improvement 2:Work Scheduling</vt:lpstr>
      <vt:lpstr>Summary</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xiang mingcan</dc:creator>
  <cp:lastModifiedBy>xiang mingcan</cp:lastModifiedBy>
  <cp:revision>286</cp:revision>
  <dcterms:created xsi:type="dcterms:W3CDTF">2020-09-11T02:37:43Z</dcterms:created>
  <dcterms:modified xsi:type="dcterms:W3CDTF">2020-09-13T13:23:25Z</dcterms:modified>
</cp:coreProperties>
</file>