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84" autoAdjust="0"/>
  </p:normalViewPr>
  <p:slideViewPr>
    <p:cSldViewPr snapToGrid="0">
      <p:cViewPr varScale="1">
        <p:scale>
          <a:sx n="140" d="100"/>
          <a:sy n="140" d="100"/>
        </p:scale>
        <p:origin x="132" y="10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F7234C-4489-45D9-8533-670F9E4654C3}"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D5E6B38D-1E64-41DD-9E89-E01D1BB3D667}">
      <dgm:prSet/>
      <dgm:spPr/>
      <dgm:t>
        <a:bodyPr/>
        <a:lstStyle/>
        <a:p>
          <a:r>
            <a:rPr lang="en-US" dirty="0"/>
            <a:t>Improving</a:t>
          </a:r>
        </a:p>
      </dgm:t>
    </dgm:pt>
    <dgm:pt modelId="{7012FE6B-D96C-4915-B48E-81C6F2D2DBCA}" type="parTrans" cxnId="{FE013AB1-E37A-48DB-9D1C-407999019959}">
      <dgm:prSet/>
      <dgm:spPr/>
      <dgm:t>
        <a:bodyPr/>
        <a:lstStyle/>
        <a:p>
          <a:endParaRPr lang="en-US"/>
        </a:p>
      </dgm:t>
    </dgm:pt>
    <dgm:pt modelId="{6D7E20FF-A323-4EE9-954A-DE892640779B}" type="sibTrans" cxnId="{FE013AB1-E37A-48DB-9D1C-407999019959}">
      <dgm:prSet/>
      <dgm:spPr/>
      <dgm:t>
        <a:bodyPr/>
        <a:lstStyle/>
        <a:p>
          <a:endParaRPr lang="en-US"/>
        </a:p>
      </dgm:t>
    </dgm:pt>
    <dgm:pt modelId="{E0220375-AE37-4862-BAE4-08FA0CD6C172}">
      <dgm:prSet/>
      <dgm:spPr/>
      <dgm:t>
        <a:bodyPr/>
        <a:lstStyle/>
        <a:p>
          <a:r>
            <a:rPr lang="en-US"/>
            <a:t>Improving the UX;</a:t>
          </a:r>
        </a:p>
      </dgm:t>
    </dgm:pt>
    <dgm:pt modelId="{B5011899-356A-4C11-AB06-E36699ADBC06}" type="parTrans" cxnId="{F7FBAD30-BFBC-4E44-A713-479DA96F63FD}">
      <dgm:prSet/>
      <dgm:spPr/>
      <dgm:t>
        <a:bodyPr/>
        <a:lstStyle/>
        <a:p>
          <a:endParaRPr lang="en-US"/>
        </a:p>
      </dgm:t>
    </dgm:pt>
    <dgm:pt modelId="{1AE4F1E9-5D0F-4010-AA93-EC63E00E5E31}" type="sibTrans" cxnId="{F7FBAD30-BFBC-4E44-A713-479DA96F63FD}">
      <dgm:prSet/>
      <dgm:spPr/>
      <dgm:t>
        <a:bodyPr/>
        <a:lstStyle/>
        <a:p>
          <a:endParaRPr lang="en-US"/>
        </a:p>
      </dgm:t>
    </dgm:pt>
    <dgm:pt modelId="{4450D39C-5E7B-4856-ADFA-0BEE9866D7F4}">
      <dgm:prSet/>
      <dgm:spPr/>
      <dgm:t>
        <a:bodyPr/>
        <a:lstStyle/>
        <a:p>
          <a:r>
            <a:rPr lang="en-US" dirty="0"/>
            <a:t>Creating</a:t>
          </a:r>
        </a:p>
      </dgm:t>
    </dgm:pt>
    <dgm:pt modelId="{4209A114-A54C-4EBF-812F-A77F1B0CC44B}" type="parTrans" cxnId="{9715BB79-FD7D-4949-B91C-BC08D26D10BA}">
      <dgm:prSet/>
      <dgm:spPr/>
      <dgm:t>
        <a:bodyPr/>
        <a:lstStyle/>
        <a:p>
          <a:endParaRPr lang="en-US"/>
        </a:p>
      </dgm:t>
    </dgm:pt>
    <dgm:pt modelId="{59DC01C0-0A3A-4EC3-BE3F-32E643C9C84B}" type="sibTrans" cxnId="{9715BB79-FD7D-4949-B91C-BC08D26D10BA}">
      <dgm:prSet/>
      <dgm:spPr/>
      <dgm:t>
        <a:bodyPr/>
        <a:lstStyle/>
        <a:p>
          <a:endParaRPr lang="en-US"/>
        </a:p>
      </dgm:t>
    </dgm:pt>
    <dgm:pt modelId="{1B8B4578-4DE6-44E1-8CFC-D6F18C3ECFBC}">
      <dgm:prSet/>
      <dgm:spPr/>
      <dgm:t>
        <a:bodyPr/>
        <a:lstStyle/>
        <a:p>
          <a:r>
            <a:rPr lang="en-US" dirty="0"/>
            <a:t>Creating a fully diversified portfolio with carefully selected assets in cash, property, Australian shares, International Shares and fixed income; </a:t>
          </a:r>
        </a:p>
      </dgm:t>
    </dgm:pt>
    <dgm:pt modelId="{F94F578B-8537-4718-9DB1-888F3E36F30C}" type="parTrans" cxnId="{DE233AA7-AAA6-4596-AC80-A9D19D3B3F19}">
      <dgm:prSet/>
      <dgm:spPr/>
      <dgm:t>
        <a:bodyPr/>
        <a:lstStyle/>
        <a:p>
          <a:endParaRPr lang="en-US"/>
        </a:p>
      </dgm:t>
    </dgm:pt>
    <dgm:pt modelId="{C0D9E057-B5DE-41BE-888C-310A22305182}" type="sibTrans" cxnId="{DE233AA7-AAA6-4596-AC80-A9D19D3B3F19}">
      <dgm:prSet/>
      <dgm:spPr/>
      <dgm:t>
        <a:bodyPr/>
        <a:lstStyle/>
        <a:p>
          <a:endParaRPr lang="en-US"/>
        </a:p>
      </dgm:t>
    </dgm:pt>
    <dgm:pt modelId="{B6D5E7EB-7347-4DA6-BEE0-1C974513C787}">
      <dgm:prSet/>
      <dgm:spPr/>
      <dgm:t>
        <a:bodyPr/>
        <a:lstStyle/>
        <a:p>
          <a:r>
            <a:rPr lang="en-US" dirty="0"/>
            <a:t>Instructions</a:t>
          </a:r>
        </a:p>
      </dgm:t>
    </dgm:pt>
    <dgm:pt modelId="{172A132C-C4EC-4AF9-A0EE-BDA10524516F}" type="parTrans" cxnId="{488BA644-9EF8-4CB2-A6AE-2F16CEAB6C26}">
      <dgm:prSet/>
      <dgm:spPr/>
      <dgm:t>
        <a:bodyPr/>
        <a:lstStyle/>
        <a:p>
          <a:endParaRPr lang="en-US"/>
        </a:p>
      </dgm:t>
    </dgm:pt>
    <dgm:pt modelId="{44992D5A-4375-467B-AA22-B1F40817D6A1}" type="sibTrans" cxnId="{488BA644-9EF8-4CB2-A6AE-2F16CEAB6C26}">
      <dgm:prSet/>
      <dgm:spPr/>
      <dgm:t>
        <a:bodyPr/>
        <a:lstStyle/>
        <a:p>
          <a:endParaRPr lang="en-US"/>
        </a:p>
      </dgm:t>
    </dgm:pt>
    <dgm:pt modelId="{82E199EC-59BF-4379-B453-F5124F7DFA74}">
      <dgm:prSet/>
      <dgm:spPr/>
      <dgm:t>
        <a:bodyPr/>
        <a:lstStyle/>
        <a:p>
          <a:r>
            <a:rPr lang="en-US" dirty="0"/>
            <a:t>Adding links and directions on how to purchase shares; </a:t>
          </a:r>
        </a:p>
      </dgm:t>
    </dgm:pt>
    <dgm:pt modelId="{F9FB3530-AFC9-42B4-8C82-2F8EFC4BDE65}" type="parTrans" cxnId="{257E0CDD-4368-4FBF-9D47-726061C13150}">
      <dgm:prSet/>
      <dgm:spPr/>
      <dgm:t>
        <a:bodyPr/>
        <a:lstStyle/>
        <a:p>
          <a:endParaRPr lang="en-US"/>
        </a:p>
      </dgm:t>
    </dgm:pt>
    <dgm:pt modelId="{2E79D7DD-2CF8-4594-B6E8-4B9DC10FA8A0}" type="sibTrans" cxnId="{257E0CDD-4368-4FBF-9D47-726061C13150}">
      <dgm:prSet/>
      <dgm:spPr/>
      <dgm:t>
        <a:bodyPr/>
        <a:lstStyle/>
        <a:p>
          <a:endParaRPr lang="en-US"/>
        </a:p>
      </dgm:t>
    </dgm:pt>
    <dgm:pt modelId="{D3024C16-5A56-4665-8BD3-34A63FEFC7DC}">
      <dgm:prSet/>
      <dgm:spPr/>
      <dgm:t>
        <a:bodyPr/>
        <a:lstStyle/>
        <a:p>
          <a:r>
            <a:rPr lang="en-US" dirty="0"/>
            <a:t>Conducting</a:t>
          </a:r>
        </a:p>
      </dgm:t>
    </dgm:pt>
    <dgm:pt modelId="{04EF6597-294F-4668-AC5B-E11F34D251AE}" type="parTrans" cxnId="{C8F04362-AE33-47E8-B40A-C42E1541EDAA}">
      <dgm:prSet/>
      <dgm:spPr/>
      <dgm:t>
        <a:bodyPr/>
        <a:lstStyle/>
        <a:p>
          <a:endParaRPr lang="en-US"/>
        </a:p>
      </dgm:t>
    </dgm:pt>
    <dgm:pt modelId="{D5AF65EF-1F22-4D5F-8FF7-36A9F88C2205}" type="sibTrans" cxnId="{C8F04362-AE33-47E8-B40A-C42E1541EDAA}">
      <dgm:prSet/>
      <dgm:spPr/>
      <dgm:t>
        <a:bodyPr/>
        <a:lstStyle/>
        <a:p>
          <a:endParaRPr lang="en-US"/>
        </a:p>
      </dgm:t>
    </dgm:pt>
    <dgm:pt modelId="{F26FCE18-9802-44A6-8919-57FF0FA112EF}">
      <dgm:prSet/>
      <dgm:spPr/>
      <dgm:t>
        <a:bodyPr/>
        <a:lstStyle/>
        <a:p>
          <a:r>
            <a:rPr lang="en-US"/>
            <a:t>Conducting a financial review based on user input; </a:t>
          </a:r>
        </a:p>
      </dgm:t>
    </dgm:pt>
    <dgm:pt modelId="{C8F7C650-7347-40F3-BC88-66920F721DD0}" type="parTrans" cxnId="{8EA3EE2A-802B-47D8-A2FF-222F75EB3234}">
      <dgm:prSet/>
      <dgm:spPr/>
      <dgm:t>
        <a:bodyPr/>
        <a:lstStyle/>
        <a:p>
          <a:endParaRPr lang="en-US"/>
        </a:p>
      </dgm:t>
    </dgm:pt>
    <dgm:pt modelId="{6C8E6A8D-51C2-4FF2-B3E1-BEC164DA0D0F}" type="sibTrans" cxnId="{8EA3EE2A-802B-47D8-A2FF-222F75EB3234}">
      <dgm:prSet/>
      <dgm:spPr/>
      <dgm:t>
        <a:bodyPr/>
        <a:lstStyle/>
        <a:p>
          <a:endParaRPr lang="en-US"/>
        </a:p>
      </dgm:t>
    </dgm:pt>
    <dgm:pt modelId="{92455D13-D446-4B1F-83A3-490365BC0ED5}" type="pres">
      <dgm:prSet presAssocID="{C1F7234C-4489-45D9-8533-670F9E4654C3}" presName="Name0" presStyleCnt="0">
        <dgm:presLayoutVars>
          <dgm:dir/>
          <dgm:animLvl val="lvl"/>
          <dgm:resizeHandles val="exact"/>
        </dgm:presLayoutVars>
      </dgm:prSet>
      <dgm:spPr/>
    </dgm:pt>
    <dgm:pt modelId="{275149A8-C858-4D69-9CC0-23DF5F793CDB}" type="pres">
      <dgm:prSet presAssocID="{D5E6B38D-1E64-41DD-9E89-E01D1BB3D667}" presName="linNode" presStyleCnt="0"/>
      <dgm:spPr/>
    </dgm:pt>
    <dgm:pt modelId="{087D5BB6-ECC4-4D74-BFA6-7D29FC762B67}" type="pres">
      <dgm:prSet presAssocID="{D5E6B38D-1E64-41DD-9E89-E01D1BB3D667}" presName="parentText" presStyleLbl="alignNode1" presStyleIdx="0" presStyleCnt="4" custScaleX="132103">
        <dgm:presLayoutVars>
          <dgm:chMax val="1"/>
          <dgm:bulletEnabled/>
        </dgm:presLayoutVars>
      </dgm:prSet>
      <dgm:spPr/>
    </dgm:pt>
    <dgm:pt modelId="{1EC02FAB-1853-4CC6-87EC-0B8EF444006E}" type="pres">
      <dgm:prSet presAssocID="{D5E6B38D-1E64-41DD-9E89-E01D1BB3D667}" presName="descendantText" presStyleLbl="alignAccFollowNode1" presStyleIdx="0" presStyleCnt="4">
        <dgm:presLayoutVars>
          <dgm:bulletEnabled/>
        </dgm:presLayoutVars>
      </dgm:prSet>
      <dgm:spPr/>
    </dgm:pt>
    <dgm:pt modelId="{0835366C-FCB0-4C25-A604-0F548879F34C}" type="pres">
      <dgm:prSet presAssocID="{6D7E20FF-A323-4EE9-954A-DE892640779B}" presName="sp" presStyleCnt="0"/>
      <dgm:spPr/>
    </dgm:pt>
    <dgm:pt modelId="{8FBBF779-4EE3-45CB-BBF9-54654ADB8640}" type="pres">
      <dgm:prSet presAssocID="{4450D39C-5E7B-4856-ADFA-0BEE9866D7F4}" presName="linNode" presStyleCnt="0"/>
      <dgm:spPr/>
    </dgm:pt>
    <dgm:pt modelId="{AFD7C25D-E26C-4F47-8C64-C285DF0A56B1}" type="pres">
      <dgm:prSet presAssocID="{4450D39C-5E7B-4856-ADFA-0BEE9866D7F4}" presName="parentText" presStyleLbl="alignNode1" presStyleIdx="1" presStyleCnt="4" custScaleX="132562">
        <dgm:presLayoutVars>
          <dgm:chMax val="1"/>
          <dgm:bulletEnabled/>
        </dgm:presLayoutVars>
      </dgm:prSet>
      <dgm:spPr/>
    </dgm:pt>
    <dgm:pt modelId="{BD7EE60D-B091-4172-A05E-B6EC67FFF01F}" type="pres">
      <dgm:prSet presAssocID="{4450D39C-5E7B-4856-ADFA-0BEE9866D7F4}" presName="descendantText" presStyleLbl="alignAccFollowNode1" presStyleIdx="1" presStyleCnt="4">
        <dgm:presLayoutVars>
          <dgm:bulletEnabled/>
        </dgm:presLayoutVars>
      </dgm:prSet>
      <dgm:spPr/>
    </dgm:pt>
    <dgm:pt modelId="{5BEE43F4-3728-46CC-AE05-955D51413019}" type="pres">
      <dgm:prSet presAssocID="{59DC01C0-0A3A-4EC3-BE3F-32E643C9C84B}" presName="sp" presStyleCnt="0"/>
      <dgm:spPr/>
    </dgm:pt>
    <dgm:pt modelId="{B97F18ED-0E8A-41BD-8F71-49DDDF2E0B9F}" type="pres">
      <dgm:prSet presAssocID="{B6D5E7EB-7347-4DA6-BEE0-1C974513C787}" presName="linNode" presStyleCnt="0"/>
      <dgm:spPr/>
    </dgm:pt>
    <dgm:pt modelId="{7A79F2EC-E30E-4985-8B3A-ED91717B067F}" type="pres">
      <dgm:prSet presAssocID="{B6D5E7EB-7347-4DA6-BEE0-1C974513C787}" presName="parentText" presStyleLbl="alignNode1" presStyleIdx="2" presStyleCnt="4" custScaleX="140817">
        <dgm:presLayoutVars>
          <dgm:chMax val="1"/>
          <dgm:bulletEnabled/>
        </dgm:presLayoutVars>
      </dgm:prSet>
      <dgm:spPr/>
    </dgm:pt>
    <dgm:pt modelId="{06A60CF0-B144-4460-80F0-07650C1C23F9}" type="pres">
      <dgm:prSet presAssocID="{B6D5E7EB-7347-4DA6-BEE0-1C974513C787}" presName="descendantText" presStyleLbl="alignAccFollowNode1" presStyleIdx="2" presStyleCnt="4">
        <dgm:presLayoutVars>
          <dgm:bulletEnabled/>
        </dgm:presLayoutVars>
      </dgm:prSet>
      <dgm:spPr/>
    </dgm:pt>
    <dgm:pt modelId="{F9E7751D-3FD6-4F0E-AFE0-2177B1C4D769}" type="pres">
      <dgm:prSet presAssocID="{44992D5A-4375-467B-AA22-B1F40817D6A1}" presName="sp" presStyleCnt="0"/>
      <dgm:spPr/>
    </dgm:pt>
    <dgm:pt modelId="{ED9EFA38-C9D1-49AB-8FC6-F71042E0B84D}" type="pres">
      <dgm:prSet presAssocID="{D3024C16-5A56-4665-8BD3-34A63FEFC7DC}" presName="linNode" presStyleCnt="0"/>
      <dgm:spPr/>
    </dgm:pt>
    <dgm:pt modelId="{F86F04DA-47E9-46D0-B39A-9B994AA7154E}" type="pres">
      <dgm:prSet presAssocID="{D3024C16-5A56-4665-8BD3-34A63FEFC7DC}" presName="parentText" presStyleLbl="alignNode1" presStyleIdx="3" presStyleCnt="4" custScaleX="139849" custLinFactNeighborX="-4182" custLinFactNeighborY="193">
        <dgm:presLayoutVars>
          <dgm:chMax val="1"/>
          <dgm:bulletEnabled/>
        </dgm:presLayoutVars>
      </dgm:prSet>
      <dgm:spPr/>
    </dgm:pt>
    <dgm:pt modelId="{D8C85123-8647-470F-BCA1-A8FCE6E633E6}" type="pres">
      <dgm:prSet presAssocID="{D3024C16-5A56-4665-8BD3-34A63FEFC7DC}" presName="descendantText" presStyleLbl="alignAccFollowNode1" presStyleIdx="3" presStyleCnt="4">
        <dgm:presLayoutVars>
          <dgm:bulletEnabled/>
        </dgm:presLayoutVars>
      </dgm:prSet>
      <dgm:spPr/>
    </dgm:pt>
  </dgm:ptLst>
  <dgm:cxnLst>
    <dgm:cxn modelId="{3F63D514-F592-47FD-AF92-361830FA8D48}" type="presOf" srcId="{1B8B4578-4DE6-44E1-8CFC-D6F18C3ECFBC}" destId="{BD7EE60D-B091-4172-A05E-B6EC67FFF01F}" srcOrd="0" destOrd="0" presId="urn:microsoft.com/office/officeart/2016/7/layout/VerticalSolidActionList"/>
    <dgm:cxn modelId="{40ECDD25-1BF7-47A0-87BD-B462C205CEBC}" type="presOf" srcId="{B6D5E7EB-7347-4DA6-BEE0-1C974513C787}" destId="{7A79F2EC-E30E-4985-8B3A-ED91717B067F}" srcOrd="0" destOrd="0" presId="urn:microsoft.com/office/officeart/2016/7/layout/VerticalSolidActionList"/>
    <dgm:cxn modelId="{8EA3EE2A-802B-47D8-A2FF-222F75EB3234}" srcId="{D3024C16-5A56-4665-8BD3-34A63FEFC7DC}" destId="{F26FCE18-9802-44A6-8919-57FF0FA112EF}" srcOrd="0" destOrd="0" parTransId="{C8F7C650-7347-40F3-BC88-66920F721DD0}" sibTransId="{6C8E6A8D-51C2-4FF2-B3E1-BEC164DA0D0F}"/>
    <dgm:cxn modelId="{F7FBAD30-BFBC-4E44-A713-479DA96F63FD}" srcId="{D5E6B38D-1E64-41DD-9E89-E01D1BB3D667}" destId="{E0220375-AE37-4862-BAE4-08FA0CD6C172}" srcOrd="0" destOrd="0" parTransId="{B5011899-356A-4C11-AB06-E36699ADBC06}" sibTransId="{1AE4F1E9-5D0F-4010-AA93-EC63E00E5E31}"/>
    <dgm:cxn modelId="{CFA2FB41-922C-41A2-B5A1-F2A0615B9B67}" type="presOf" srcId="{F26FCE18-9802-44A6-8919-57FF0FA112EF}" destId="{D8C85123-8647-470F-BCA1-A8FCE6E633E6}" srcOrd="0" destOrd="0" presId="urn:microsoft.com/office/officeart/2016/7/layout/VerticalSolidActionList"/>
    <dgm:cxn modelId="{C8F04362-AE33-47E8-B40A-C42E1541EDAA}" srcId="{C1F7234C-4489-45D9-8533-670F9E4654C3}" destId="{D3024C16-5A56-4665-8BD3-34A63FEFC7DC}" srcOrd="3" destOrd="0" parTransId="{04EF6597-294F-4668-AC5B-E11F34D251AE}" sibTransId="{D5AF65EF-1F22-4D5F-8FF7-36A9F88C2205}"/>
    <dgm:cxn modelId="{4BC05C44-0790-4A1B-B465-F09202A1FB64}" type="presOf" srcId="{E0220375-AE37-4862-BAE4-08FA0CD6C172}" destId="{1EC02FAB-1853-4CC6-87EC-0B8EF444006E}" srcOrd="0" destOrd="0" presId="urn:microsoft.com/office/officeart/2016/7/layout/VerticalSolidActionList"/>
    <dgm:cxn modelId="{488BA644-9EF8-4CB2-A6AE-2F16CEAB6C26}" srcId="{C1F7234C-4489-45D9-8533-670F9E4654C3}" destId="{B6D5E7EB-7347-4DA6-BEE0-1C974513C787}" srcOrd="2" destOrd="0" parTransId="{172A132C-C4EC-4AF9-A0EE-BDA10524516F}" sibTransId="{44992D5A-4375-467B-AA22-B1F40817D6A1}"/>
    <dgm:cxn modelId="{1C32AE4B-4F8F-4AF6-A723-17F5E62D9198}" type="presOf" srcId="{D5E6B38D-1E64-41DD-9E89-E01D1BB3D667}" destId="{087D5BB6-ECC4-4D74-BFA6-7D29FC762B67}" srcOrd="0" destOrd="0" presId="urn:microsoft.com/office/officeart/2016/7/layout/VerticalSolidActionList"/>
    <dgm:cxn modelId="{03CDE76E-8857-4E8E-928D-9EE9B5ABB40F}" type="presOf" srcId="{C1F7234C-4489-45D9-8533-670F9E4654C3}" destId="{92455D13-D446-4B1F-83A3-490365BC0ED5}" srcOrd="0" destOrd="0" presId="urn:microsoft.com/office/officeart/2016/7/layout/VerticalSolidActionList"/>
    <dgm:cxn modelId="{9715BB79-FD7D-4949-B91C-BC08D26D10BA}" srcId="{C1F7234C-4489-45D9-8533-670F9E4654C3}" destId="{4450D39C-5E7B-4856-ADFA-0BEE9866D7F4}" srcOrd="1" destOrd="0" parTransId="{4209A114-A54C-4EBF-812F-A77F1B0CC44B}" sibTransId="{59DC01C0-0A3A-4EC3-BE3F-32E643C9C84B}"/>
    <dgm:cxn modelId="{0A26E883-C133-4C99-829F-749F09F65057}" type="presOf" srcId="{D3024C16-5A56-4665-8BD3-34A63FEFC7DC}" destId="{F86F04DA-47E9-46D0-B39A-9B994AA7154E}" srcOrd="0" destOrd="0" presId="urn:microsoft.com/office/officeart/2016/7/layout/VerticalSolidActionList"/>
    <dgm:cxn modelId="{DE233AA7-AAA6-4596-AC80-A9D19D3B3F19}" srcId="{4450D39C-5E7B-4856-ADFA-0BEE9866D7F4}" destId="{1B8B4578-4DE6-44E1-8CFC-D6F18C3ECFBC}" srcOrd="0" destOrd="0" parTransId="{F94F578B-8537-4718-9DB1-888F3E36F30C}" sibTransId="{C0D9E057-B5DE-41BE-888C-310A22305182}"/>
    <dgm:cxn modelId="{FE013AB1-E37A-48DB-9D1C-407999019959}" srcId="{C1F7234C-4489-45D9-8533-670F9E4654C3}" destId="{D5E6B38D-1E64-41DD-9E89-E01D1BB3D667}" srcOrd="0" destOrd="0" parTransId="{7012FE6B-D96C-4915-B48E-81C6F2D2DBCA}" sibTransId="{6D7E20FF-A323-4EE9-954A-DE892640779B}"/>
    <dgm:cxn modelId="{257E0CDD-4368-4FBF-9D47-726061C13150}" srcId="{B6D5E7EB-7347-4DA6-BEE0-1C974513C787}" destId="{82E199EC-59BF-4379-B453-F5124F7DFA74}" srcOrd="0" destOrd="0" parTransId="{F9FB3530-AFC9-42B4-8C82-2F8EFC4BDE65}" sibTransId="{2E79D7DD-2CF8-4594-B6E8-4B9DC10FA8A0}"/>
    <dgm:cxn modelId="{F47E34F0-1638-4C96-8410-96360F5C044C}" type="presOf" srcId="{82E199EC-59BF-4379-B453-F5124F7DFA74}" destId="{06A60CF0-B144-4460-80F0-07650C1C23F9}" srcOrd="0" destOrd="0" presId="urn:microsoft.com/office/officeart/2016/7/layout/VerticalSolidActionList"/>
    <dgm:cxn modelId="{47DDD0FA-BA54-4FFC-8587-8D071372896B}" type="presOf" srcId="{4450D39C-5E7B-4856-ADFA-0BEE9866D7F4}" destId="{AFD7C25D-E26C-4F47-8C64-C285DF0A56B1}" srcOrd="0" destOrd="0" presId="urn:microsoft.com/office/officeart/2016/7/layout/VerticalSolidActionList"/>
    <dgm:cxn modelId="{3BC5531E-3CFC-4C8D-8501-F7CAD0415536}" type="presParOf" srcId="{92455D13-D446-4B1F-83A3-490365BC0ED5}" destId="{275149A8-C858-4D69-9CC0-23DF5F793CDB}" srcOrd="0" destOrd="0" presId="urn:microsoft.com/office/officeart/2016/7/layout/VerticalSolidActionList"/>
    <dgm:cxn modelId="{809A910B-1457-486C-91A1-15A057CB8B32}" type="presParOf" srcId="{275149A8-C858-4D69-9CC0-23DF5F793CDB}" destId="{087D5BB6-ECC4-4D74-BFA6-7D29FC762B67}" srcOrd="0" destOrd="0" presId="urn:microsoft.com/office/officeart/2016/7/layout/VerticalSolidActionList"/>
    <dgm:cxn modelId="{801C89CE-07A6-4FEB-BBE1-507C95B0FB5E}" type="presParOf" srcId="{275149A8-C858-4D69-9CC0-23DF5F793CDB}" destId="{1EC02FAB-1853-4CC6-87EC-0B8EF444006E}" srcOrd="1" destOrd="0" presId="urn:microsoft.com/office/officeart/2016/7/layout/VerticalSolidActionList"/>
    <dgm:cxn modelId="{97B41555-9C79-489F-A233-E620F24DAA22}" type="presParOf" srcId="{92455D13-D446-4B1F-83A3-490365BC0ED5}" destId="{0835366C-FCB0-4C25-A604-0F548879F34C}" srcOrd="1" destOrd="0" presId="urn:microsoft.com/office/officeart/2016/7/layout/VerticalSolidActionList"/>
    <dgm:cxn modelId="{A002916C-EC15-42B4-8477-D18C01E79784}" type="presParOf" srcId="{92455D13-D446-4B1F-83A3-490365BC0ED5}" destId="{8FBBF779-4EE3-45CB-BBF9-54654ADB8640}" srcOrd="2" destOrd="0" presId="urn:microsoft.com/office/officeart/2016/7/layout/VerticalSolidActionList"/>
    <dgm:cxn modelId="{1690C022-5BA0-457A-AEA1-07CE3ABF0953}" type="presParOf" srcId="{8FBBF779-4EE3-45CB-BBF9-54654ADB8640}" destId="{AFD7C25D-E26C-4F47-8C64-C285DF0A56B1}" srcOrd="0" destOrd="0" presId="urn:microsoft.com/office/officeart/2016/7/layout/VerticalSolidActionList"/>
    <dgm:cxn modelId="{80F6764D-13EB-4328-B73A-7144568ECBB3}" type="presParOf" srcId="{8FBBF779-4EE3-45CB-BBF9-54654ADB8640}" destId="{BD7EE60D-B091-4172-A05E-B6EC67FFF01F}" srcOrd="1" destOrd="0" presId="urn:microsoft.com/office/officeart/2016/7/layout/VerticalSolidActionList"/>
    <dgm:cxn modelId="{C5F14EAD-602B-45AA-A255-8E77BE220930}" type="presParOf" srcId="{92455D13-D446-4B1F-83A3-490365BC0ED5}" destId="{5BEE43F4-3728-46CC-AE05-955D51413019}" srcOrd="3" destOrd="0" presId="urn:microsoft.com/office/officeart/2016/7/layout/VerticalSolidActionList"/>
    <dgm:cxn modelId="{5274E2B6-FB3E-4E30-8B87-49C719AF0B87}" type="presParOf" srcId="{92455D13-D446-4B1F-83A3-490365BC0ED5}" destId="{B97F18ED-0E8A-41BD-8F71-49DDDF2E0B9F}" srcOrd="4" destOrd="0" presId="urn:microsoft.com/office/officeart/2016/7/layout/VerticalSolidActionList"/>
    <dgm:cxn modelId="{F2BAE100-2D28-4C29-98F3-C46BDCA73773}" type="presParOf" srcId="{B97F18ED-0E8A-41BD-8F71-49DDDF2E0B9F}" destId="{7A79F2EC-E30E-4985-8B3A-ED91717B067F}" srcOrd="0" destOrd="0" presId="urn:microsoft.com/office/officeart/2016/7/layout/VerticalSolidActionList"/>
    <dgm:cxn modelId="{3A051AD2-F104-40B5-9A3F-D5AEC432371C}" type="presParOf" srcId="{B97F18ED-0E8A-41BD-8F71-49DDDF2E0B9F}" destId="{06A60CF0-B144-4460-80F0-07650C1C23F9}" srcOrd="1" destOrd="0" presId="urn:microsoft.com/office/officeart/2016/7/layout/VerticalSolidActionList"/>
    <dgm:cxn modelId="{A49DE3C0-1370-4311-87BF-8AE6C9909927}" type="presParOf" srcId="{92455D13-D446-4B1F-83A3-490365BC0ED5}" destId="{F9E7751D-3FD6-4F0E-AFE0-2177B1C4D769}" srcOrd="5" destOrd="0" presId="urn:microsoft.com/office/officeart/2016/7/layout/VerticalSolidActionList"/>
    <dgm:cxn modelId="{2BC7B162-546A-4091-A1AE-876B13607A7B}" type="presParOf" srcId="{92455D13-D446-4B1F-83A3-490365BC0ED5}" destId="{ED9EFA38-C9D1-49AB-8FC6-F71042E0B84D}" srcOrd="6" destOrd="0" presId="urn:microsoft.com/office/officeart/2016/7/layout/VerticalSolidActionList"/>
    <dgm:cxn modelId="{28514108-D9D8-45F9-A46C-C185F56528F7}" type="presParOf" srcId="{ED9EFA38-C9D1-49AB-8FC6-F71042E0B84D}" destId="{F86F04DA-47E9-46D0-B39A-9B994AA7154E}" srcOrd="0" destOrd="0" presId="urn:microsoft.com/office/officeart/2016/7/layout/VerticalSolidActionList"/>
    <dgm:cxn modelId="{8D07BCB9-779E-4D73-83A4-DC0E4821F660}" type="presParOf" srcId="{ED9EFA38-C9D1-49AB-8FC6-F71042E0B84D}" destId="{D8C85123-8647-470F-BCA1-A8FCE6E633E6}"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02FAB-1853-4CC6-87EC-0B8EF444006E}">
      <dsp:nvSpPr>
        <dsp:cNvPr id="0" name=""/>
        <dsp:cNvSpPr/>
      </dsp:nvSpPr>
      <dsp:spPr>
        <a:xfrm>
          <a:off x="1164900" y="1871"/>
          <a:ext cx="3525627" cy="969594"/>
        </a:xfrm>
        <a:prstGeom prst="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407" tIns="246277" rIns="68407" bIns="246277" numCol="1" spcCol="1270" anchor="ctr" anchorCtr="0">
          <a:noAutofit/>
        </a:bodyPr>
        <a:lstStyle/>
        <a:p>
          <a:pPr marL="0" lvl="0" indent="0" algn="l" defTabSz="488950">
            <a:lnSpc>
              <a:spcPct val="90000"/>
            </a:lnSpc>
            <a:spcBef>
              <a:spcPct val="0"/>
            </a:spcBef>
            <a:spcAft>
              <a:spcPct val="35000"/>
            </a:spcAft>
            <a:buNone/>
          </a:pPr>
          <a:r>
            <a:rPr lang="en-US" sz="1100" kern="1200"/>
            <a:t>Improving the UX;</a:t>
          </a:r>
        </a:p>
      </dsp:txBody>
      <dsp:txXfrm>
        <a:off x="1164900" y="1871"/>
        <a:ext cx="3525627" cy="969594"/>
      </dsp:txXfrm>
    </dsp:sp>
    <dsp:sp modelId="{087D5BB6-ECC4-4D74-BFA6-7D29FC762B67}">
      <dsp:nvSpPr>
        <dsp:cNvPr id="0" name=""/>
        <dsp:cNvSpPr/>
      </dsp:nvSpPr>
      <dsp:spPr>
        <a:xfrm>
          <a:off x="535" y="1871"/>
          <a:ext cx="1164364" cy="969594"/>
        </a:xfrm>
        <a:prstGeom prst="rect">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641" tIns="95774" rIns="46641" bIns="95774" numCol="1" spcCol="1270" anchor="ctr" anchorCtr="0">
          <a:noAutofit/>
        </a:bodyPr>
        <a:lstStyle/>
        <a:p>
          <a:pPr marL="0" lvl="0" indent="0" algn="ctr" defTabSz="622300">
            <a:lnSpc>
              <a:spcPct val="90000"/>
            </a:lnSpc>
            <a:spcBef>
              <a:spcPct val="0"/>
            </a:spcBef>
            <a:spcAft>
              <a:spcPct val="35000"/>
            </a:spcAft>
            <a:buNone/>
          </a:pPr>
          <a:r>
            <a:rPr lang="en-US" sz="1400" kern="1200" dirty="0"/>
            <a:t>Improving</a:t>
          </a:r>
        </a:p>
      </dsp:txBody>
      <dsp:txXfrm>
        <a:off x="535" y="1871"/>
        <a:ext cx="1164364" cy="969594"/>
      </dsp:txXfrm>
    </dsp:sp>
    <dsp:sp modelId="{BD7EE60D-B091-4172-A05E-B6EC67FFF01F}">
      <dsp:nvSpPr>
        <dsp:cNvPr id="0" name=""/>
        <dsp:cNvSpPr/>
      </dsp:nvSpPr>
      <dsp:spPr>
        <a:xfrm>
          <a:off x="1167731" y="1029642"/>
          <a:ext cx="3521962" cy="969594"/>
        </a:xfrm>
        <a:prstGeom prst="rect">
          <a:avLst/>
        </a:prstGeom>
        <a:solidFill>
          <a:schemeClr val="accent5">
            <a:tint val="40000"/>
            <a:alpha val="90000"/>
            <a:hueOff val="6442473"/>
            <a:satOff val="-12825"/>
            <a:lumOff val="-1520"/>
            <a:alphaOff val="0"/>
          </a:schemeClr>
        </a:solidFill>
        <a:ln w="12700" cap="flat" cmpd="sng" algn="in">
          <a:solidFill>
            <a:schemeClr val="accent5">
              <a:tint val="40000"/>
              <a:alpha val="90000"/>
              <a:hueOff val="6442473"/>
              <a:satOff val="-12825"/>
              <a:lumOff val="-152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336" tIns="246277" rIns="68336" bIns="246277" numCol="1" spcCol="1270" anchor="ctr" anchorCtr="0">
          <a:noAutofit/>
        </a:bodyPr>
        <a:lstStyle/>
        <a:p>
          <a:pPr marL="0" lvl="0" indent="0" algn="l" defTabSz="488950">
            <a:lnSpc>
              <a:spcPct val="90000"/>
            </a:lnSpc>
            <a:spcBef>
              <a:spcPct val="0"/>
            </a:spcBef>
            <a:spcAft>
              <a:spcPct val="35000"/>
            </a:spcAft>
            <a:buNone/>
          </a:pPr>
          <a:r>
            <a:rPr lang="en-US" sz="1100" kern="1200" dirty="0"/>
            <a:t>Creating a fully diversified portfolio with carefully selected assets in cash, property, Australian shares, International Shares and fixed income; </a:t>
          </a:r>
        </a:p>
      </dsp:txBody>
      <dsp:txXfrm>
        <a:off x="1167731" y="1029642"/>
        <a:ext cx="3521962" cy="969594"/>
      </dsp:txXfrm>
    </dsp:sp>
    <dsp:sp modelId="{AFD7C25D-E26C-4F47-8C64-C285DF0A56B1}">
      <dsp:nvSpPr>
        <dsp:cNvPr id="0" name=""/>
        <dsp:cNvSpPr/>
      </dsp:nvSpPr>
      <dsp:spPr>
        <a:xfrm>
          <a:off x="535" y="1029642"/>
          <a:ext cx="1167195" cy="969594"/>
        </a:xfrm>
        <a:prstGeom prst="rect">
          <a:avLst/>
        </a:prstGeom>
        <a:solidFill>
          <a:schemeClr val="accent5">
            <a:hueOff val="6371560"/>
            <a:satOff val="-13612"/>
            <a:lumOff val="-5686"/>
            <a:alphaOff val="0"/>
          </a:schemeClr>
        </a:solidFill>
        <a:ln w="12700" cap="flat" cmpd="sng" algn="in">
          <a:solidFill>
            <a:schemeClr val="accent5">
              <a:hueOff val="6371560"/>
              <a:satOff val="-13612"/>
              <a:lumOff val="-5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93" tIns="95774" rIns="46593" bIns="95774" numCol="1" spcCol="1270" anchor="ctr" anchorCtr="0">
          <a:noAutofit/>
        </a:bodyPr>
        <a:lstStyle/>
        <a:p>
          <a:pPr marL="0" lvl="0" indent="0" algn="ctr" defTabSz="622300">
            <a:lnSpc>
              <a:spcPct val="90000"/>
            </a:lnSpc>
            <a:spcBef>
              <a:spcPct val="0"/>
            </a:spcBef>
            <a:spcAft>
              <a:spcPct val="35000"/>
            </a:spcAft>
            <a:buNone/>
          </a:pPr>
          <a:r>
            <a:rPr lang="en-US" sz="1400" kern="1200" dirty="0"/>
            <a:t>Creating</a:t>
          </a:r>
        </a:p>
      </dsp:txBody>
      <dsp:txXfrm>
        <a:off x="535" y="1029642"/>
        <a:ext cx="1167195" cy="969594"/>
      </dsp:txXfrm>
    </dsp:sp>
    <dsp:sp modelId="{06A60CF0-B144-4460-80F0-07650C1C23F9}">
      <dsp:nvSpPr>
        <dsp:cNvPr id="0" name=""/>
        <dsp:cNvSpPr/>
      </dsp:nvSpPr>
      <dsp:spPr>
        <a:xfrm>
          <a:off x="1221062" y="2057412"/>
          <a:ext cx="3466988" cy="969594"/>
        </a:xfrm>
        <a:prstGeom prst="rect">
          <a:avLst/>
        </a:prstGeom>
        <a:solidFill>
          <a:schemeClr val="accent5">
            <a:tint val="40000"/>
            <a:alpha val="90000"/>
            <a:hueOff val="12884945"/>
            <a:satOff val="-25651"/>
            <a:lumOff val="-3040"/>
            <a:alphaOff val="0"/>
          </a:schemeClr>
        </a:solidFill>
        <a:ln w="12700" cap="flat" cmpd="sng" algn="in">
          <a:solidFill>
            <a:schemeClr val="accent5">
              <a:tint val="40000"/>
              <a:alpha val="90000"/>
              <a:hueOff val="12884945"/>
              <a:satOff val="-25651"/>
              <a:lumOff val="-30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69" tIns="246277" rIns="67269" bIns="246277" numCol="1" spcCol="1270" anchor="ctr" anchorCtr="0">
          <a:noAutofit/>
        </a:bodyPr>
        <a:lstStyle/>
        <a:p>
          <a:pPr marL="0" lvl="0" indent="0" algn="l" defTabSz="488950">
            <a:lnSpc>
              <a:spcPct val="90000"/>
            </a:lnSpc>
            <a:spcBef>
              <a:spcPct val="0"/>
            </a:spcBef>
            <a:spcAft>
              <a:spcPct val="35000"/>
            </a:spcAft>
            <a:buNone/>
          </a:pPr>
          <a:r>
            <a:rPr lang="en-US" sz="1100" kern="1200" dirty="0"/>
            <a:t>Adding links and directions on how to purchase shares; </a:t>
          </a:r>
        </a:p>
      </dsp:txBody>
      <dsp:txXfrm>
        <a:off x="1221062" y="2057412"/>
        <a:ext cx="3466988" cy="969594"/>
      </dsp:txXfrm>
    </dsp:sp>
    <dsp:sp modelId="{7A79F2EC-E30E-4985-8B3A-ED91717B067F}">
      <dsp:nvSpPr>
        <dsp:cNvPr id="0" name=""/>
        <dsp:cNvSpPr/>
      </dsp:nvSpPr>
      <dsp:spPr>
        <a:xfrm>
          <a:off x="535" y="2057412"/>
          <a:ext cx="1220527" cy="969594"/>
        </a:xfrm>
        <a:prstGeom prst="rect">
          <a:avLst/>
        </a:prstGeom>
        <a:solidFill>
          <a:schemeClr val="accent5">
            <a:hueOff val="12743121"/>
            <a:satOff val="-27225"/>
            <a:lumOff val="-11373"/>
            <a:alphaOff val="0"/>
          </a:schemeClr>
        </a:solidFill>
        <a:ln w="12700" cap="flat" cmpd="sng" algn="in">
          <a:solidFill>
            <a:schemeClr val="accent5">
              <a:hueOff val="12743121"/>
              <a:satOff val="-27225"/>
              <a:lumOff val="-1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65" tIns="95774" rIns="45865" bIns="95774" numCol="1" spcCol="1270" anchor="ctr" anchorCtr="0">
          <a:noAutofit/>
        </a:bodyPr>
        <a:lstStyle/>
        <a:p>
          <a:pPr marL="0" lvl="0" indent="0" algn="ctr" defTabSz="622300">
            <a:lnSpc>
              <a:spcPct val="90000"/>
            </a:lnSpc>
            <a:spcBef>
              <a:spcPct val="0"/>
            </a:spcBef>
            <a:spcAft>
              <a:spcPct val="35000"/>
            </a:spcAft>
            <a:buNone/>
          </a:pPr>
          <a:r>
            <a:rPr lang="en-US" sz="1400" kern="1200" dirty="0"/>
            <a:t>Instructions</a:t>
          </a:r>
        </a:p>
      </dsp:txBody>
      <dsp:txXfrm>
        <a:off x="535" y="2057412"/>
        <a:ext cx="1220527" cy="969594"/>
      </dsp:txXfrm>
    </dsp:sp>
    <dsp:sp modelId="{D8C85123-8647-470F-BCA1-A8FCE6E633E6}">
      <dsp:nvSpPr>
        <dsp:cNvPr id="0" name=""/>
        <dsp:cNvSpPr/>
      </dsp:nvSpPr>
      <dsp:spPr>
        <a:xfrm>
          <a:off x="1215235" y="3085182"/>
          <a:ext cx="3474318" cy="969594"/>
        </a:xfrm>
        <a:prstGeom prst="rect">
          <a:avLst/>
        </a:prstGeom>
        <a:solidFill>
          <a:schemeClr val="accent5">
            <a:tint val="40000"/>
            <a:alpha val="90000"/>
            <a:hueOff val="19327418"/>
            <a:satOff val="-38476"/>
            <a:lumOff val="-4560"/>
            <a:alphaOff val="0"/>
          </a:schemeClr>
        </a:solidFill>
        <a:ln w="12700" cap="flat" cmpd="sng" algn="in">
          <a:solidFill>
            <a:schemeClr val="accent5">
              <a:tint val="40000"/>
              <a:alpha val="90000"/>
              <a:hueOff val="19327418"/>
              <a:satOff val="-38476"/>
              <a:lumOff val="-45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1" tIns="246277" rIns="67411" bIns="246277" numCol="1" spcCol="1270" anchor="ctr" anchorCtr="0">
          <a:noAutofit/>
        </a:bodyPr>
        <a:lstStyle/>
        <a:p>
          <a:pPr marL="0" lvl="0" indent="0" algn="l" defTabSz="488950">
            <a:lnSpc>
              <a:spcPct val="90000"/>
            </a:lnSpc>
            <a:spcBef>
              <a:spcPct val="0"/>
            </a:spcBef>
            <a:spcAft>
              <a:spcPct val="35000"/>
            </a:spcAft>
            <a:buNone/>
          </a:pPr>
          <a:r>
            <a:rPr lang="en-US" sz="1100" kern="1200"/>
            <a:t>Conducting a financial review based on user input; </a:t>
          </a:r>
        </a:p>
      </dsp:txBody>
      <dsp:txXfrm>
        <a:off x="1215235" y="3085182"/>
        <a:ext cx="3474318" cy="969594"/>
      </dsp:txXfrm>
    </dsp:sp>
    <dsp:sp modelId="{F86F04DA-47E9-46D0-B39A-9B994AA7154E}">
      <dsp:nvSpPr>
        <dsp:cNvPr id="0" name=""/>
        <dsp:cNvSpPr/>
      </dsp:nvSpPr>
      <dsp:spPr>
        <a:xfrm>
          <a:off x="0" y="3087053"/>
          <a:ext cx="1214699" cy="969594"/>
        </a:xfrm>
        <a:prstGeom prst="rect">
          <a:avLst/>
        </a:prstGeom>
        <a:solidFill>
          <a:schemeClr val="accent5">
            <a:hueOff val="19114680"/>
            <a:satOff val="-40837"/>
            <a:lumOff val="-17059"/>
            <a:alphaOff val="0"/>
          </a:schemeClr>
        </a:solidFill>
        <a:ln w="12700" cap="flat" cmpd="sng" algn="in">
          <a:solidFill>
            <a:schemeClr val="accent5">
              <a:hueOff val="19114680"/>
              <a:satOff val="-40837"/>
              <a:lumOff val="-170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962" tIns="95774" rIns="45962" bIns="95774" numCol="1" spcCol="1270" anchor="ctr" anchorCtr="0">
          <a:noAutofit/>
        </a:bodyPr>
        <a:lstStyle/>
        <a:p>
          <a:pPr marL="0" lvl="0" indent="0" algn="ctr" defTabSz="622300">
            <a:lnSpc>
              <a:spcPct val="90000"/>
            </a:lnSpc>
            <a:spcBef>
              <a:spcPct val="0"/>
            </a:spcBef>
            <a:spcAft>
              <a:spcPct val="35000"/>
            </a:spcAft>
            <a:buNone/>
          </a:pPr>
          <a:r>
            <a:rPr lang="en-US" sz="1400" kern="1200" dirty="0"/>
            <a:t>Conducting</a:t>
          </a:r>
        </a:p>
      </dsp:txBody>
      <dsp:txXfrm>
        <a:off x="0" y="3087053"/>
        <a:ext cx="1214699" cy="96959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A one minute description of your application by Michelle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Pete</a:t>
            </a:r>
          </a:p>
          <a:p>
            <a:pPr marL="0" lvl="0" indent="0" algn="l" rtl="0">
              <a:spcBef>
                <a:spcPts val="0"/>
              </a:spcBef>
              <a:spcAft>
                <a:spcPts val="0"/>
              </a:spcAft>
              <a:buNone/>
            </a:pPr>
            <a:r>
              <a:rPr lang="en-AU" dirty="0"/>
              <a:t>Motivation –the motivation of this app is drastically falling share prices due to COVID-19. In these times, we believe it is still important that individuals don’t get caught up in the confusion and hype. We must continue to make educated investment decision that remain appropriate for our needs and risk tolerance.  The app is designed to ensure that we continue to target stocks that align with our risk tolerance using a beta measurement.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Pete </a:t>
            </a:r>
          </a:p>
          <a:p>
            <a:pPr marL="0" lvl="0" indent="0" algn="l" rtl="0">
              <a:spcBef>
                <a:spcPts val="0"/>
              </a:spcBef>
              <a:spcAft>
                <a:spcPts val="0"/>
              </a:spcAft>
              <a:buNone/>
            </a:pPr>
            <a:r>
              <a:rPr lang="en-AU" dirty="0"/>
              <a:t>Technologies Used: </a:t>
            </a:r>
          </a:p>
          <a:p>
            <a:pPr marL="171450" lvl="0" indent="-171450" algn="l" rtl="0">
              <a:spcBef>
                <a:spcPts val="0"/>
              </a:spcBef>
              <a:spcAft>
                <a:spcPts val="0"/>
              </a:spcAft>
              <a:buFontTx/>
              <a:buChar char="-"/>
            </a:pPr>
            <a:r>
              <a:rPr lang="en-AU" dirty="0" err="1"/>
              <a:t>Gitkraken</a:t>
            </a:r>
            <a:r>
              <a:rPr lang="en-AU" dirty="0"/>
              <a:t> </a:t>
            </a:r>
          </a:p>
          <a:p>
            <a:pPr marL="171450" lvl="0" indent="-171450" algn="l" rtl="0">
              <a:spcBef>
                <a:spcPts val="0"/>
              </a:spcBef>
              <a:spcAft>
                <a:spcPts val="0"/>
              </a:spcAft>
              <a:buFontTx/>
              <a:buChar char="-"/>
            </a:pPr>
            <a:r>
              <a:rPr lang="en-AU" dirty="0" err="1"/>
              <a:t>Github</a:t>
            </a:r>
            <a:endParaRPr lang="en-AU" dirty="0"/>
          </a:p>
          <a:p>
            <a:pPr marL="171450" lvl="0" indent="-171450" algn="l" rtl="0">
              <a:spcBef>
                <a:spcPts val="0"/>
              </a:spcBef>
              <a:spcAft>
                <a:spcPts val="0"/>
              </a:spcAft>
              <a:buFontTx/>
              <a:buChar char="-"/>
            </a:pPr>
            <a:r>
              <a:rPr lang="en-AU" dirty="0"/>
              <a:t>VS Code </a:t>
            </a:r>
          </a:p>
          <a:p>
            <a:pPr marL="0" lvl="0" indent="0" algn="l" rtl="0">
              <a:spcBef>
                <a:spcPts val="0"/>
              </a:spcBef>
              <a:spcAft>
                <a:spcPts val="0"/>
              </a:spcAft>
              <a:buFontTx/>
              <a:buNone/>
            </a:pPr>
            <a:endParaRPr lang="en-AU" dirty="0"/>
          </a:p>
          <a:p>
            <a:pPr marL="0" lvl="0" indent="0" algn="l" rtl="0">
              <a:spcBef>
                <a:spcPts val="0"/>
              </a:spcBef>
              <a:spcAft>
                <a:spcPts val="0"/>
              </a:spcAft>
              <a:buFontTx/>
              <a:buNone/>
            </a:pPr>
            <a:r>
              <a:rPr lang="en-AU" dirty="0"/>
              <a:t>Tasks: </a:t>
            </a:r>
          </a:p>
          <a:p>
            <a:pPr marL="0" lvl="0" indent="0" algn="l" rtl="0">
              <a:spcBef>
                <a:spcPts val="0"/>
              </a:spcBef>
              <a:spcAft>
                <a:spcPts val="0"/>
              </a:spcAft>
              <a:buFontTx/>
              <a:buNone/>
            </a:pPr>
            <a:r>
              <a:rPr lang="en-AU" dirty="0"/>
              <a:t>Breakdown of Tasks</a:t>
            </a:r>
          </a:p>
          <a:p>
            <a:pPr marL="0" lvl="0" indent="0" algn="l" rtl="0">
              <a:spcBef>
                <a:spcPts val="0"/>
              </a:spcBef>
              <a:spcAft>
                <a:spcPts val="0"/>
              </a:spcAft>
              <a:buFontTx/>
              <a:buNone/>
            </a:pPr>
            <a:endParaRPr lang="en-AU" dirty="0"/>
          </a:p>
          <a:p>
            <a:pPr marL="0" lvl="0" indent="0" algn="l" rtl="0">
              <a:spcBef>
                <a:spcPts val="0"/>
              </a:spcBef>
              <a:spcAft>
                <a:spcPts val="0"/>
              </a:spcAft>
              <a:buFontTx/>
              <a:buNone/>
            </a:pPr>
            <a:r>
              <a:rPr lang="en-AU" dirty="0"/>
              <a:t>Challenges: </a:t>
            </a:r>
          </a:p>
          <a:p>
            <a:pPr marL="171450" lvl="0" indent="-171450" algn="l" rtl="0">
              <a:spcBef>
                <a:spcPts val="0"/>
              </a:spcBef>
              <a:spcAft>
                <a:spcPts val="0"/>
              </a:spcAft>
              <a:buFontTx/>
              <a:buChar char="-"/>
            </a:pPr>
            <a:r>
              <a:rPr lang="en-AU" dirty="0"/>
              <a:t>Locating an appropriate API with beta values; </a:t>
            </a:r>
          </a:p>
          <a:p>
            <a:pPr marL="171450" lvl="0" indent="-171450" algn="l" rtl="0">
              <a:spcBef>
                <a:spcPts val="0"/>
              </a:spcBef>
              <a:spcAft>
                <a:spcPts val="0"/>
              </a:spcAft>
              <a:buFontTx/>
              <a:buChar char="-"/>
            </a:pPr>
            <a:r>
              <a:rPr lang="en-AU" dirty="0"/>
              <a:t>Ensuring our API calls don’t run out as our app requires us to call and loop 50 stocks in one click; </a:t>
            </a:r>
          </a:p>
          <a:p>
            <a:pPr marL="171450" lvl="0" indent="-171450" algn="l" rtl="0">
              <a:spcBef>
                <a:spcPts val="0"/>
              </a:spcBef>
              <a:spcAft>
                <a:spcPts val="0"/>
              </a:spcAft>
              <a:buFontTx/>
              <a:buChar char="-"/>
            </a:pPr>
            <a:r>
              <a:rPr lang="en-AU" dirty="0"/>
              <a:t>Modals </a:t>
            </a:r>
          </a:p>
          <a:p>
            <a:pPr marL="0" lvl="0" indent="0" algn="l" rtl="0">
              <a:spcBef>
                <a:spcPts val="0"/>
              </a:spcBef>
              <a:spcAft>
                <a:spcPts val="0"/>
              </a:spcAft>
              <a:buFontTx/>
              <a:buNone/>
            </a:pPr>
            <a:endParaRPr lang="en-AU" dirty="0"/>
          </a:p>
          <a:p>
            <a:pPr marL="0" lvl="0" indent="0" algn="l" rtl="0">
              <a:spcBef>
                <a:spcPts val="0"/>
              </a:spcBef>
              <a:spcAft>
                <a:spcPts val="0"/>
              </a:spcAft>
              <a:buFontTx/>
              <a:buNone/>
            </a:pPr>
            <a:r>
              <a:rPr lang="en-AU" dirty="0"/>
              <a:t>Success: </a:t>
            </a:r>
          </a:p>
          <a:p>
            <a:pPr marL="171450" lvl="0" indent="-171450" algn="l" rtl="0">
              <a:spcBef>
                <a:spcPts val="0"/>
              </a:spcBef>
              <a:spcAft>
                <a:spcPts val="0"/>
              </a:spcAft>
              <a:buFontTx/>
              <a:buChar char="-"/>
            </a:pPr>
            <a:r>
              <a:rPr lang="en-AU" dirty="0"/>
              <a:t>We have something to present; </a:t>
            </a:r>
          </a:p>
          <a:p>
            <a:pPr marL="171450" lvl="0" indent="-171450" algn="l" rtl="0">
              <a:spcBef>
                <a:spcPts val="0"/>
              </a:spcBef>
              <a:spcAft>
                <a:spcPts val="0"/>
              </a:spcAft>
              <a:buFontTx/>
              <a:buChar char="-"/>
            </a:pPr>
            <a:r>
              <a:rPr lang="en-AU" dirty="0"/>
              <a:t>Everyone has worked well together;</a:t>
            </a:r>
          </a:p>
          <a:p>
            <a:pPr marL="171450" lvl="0" indent="-171450" algn="l" rtl="0">
              <a:spcBef>
                <a:spcPts val="0"/>
              </a:spcBef>
              <a:spcAft>
                <a:spcPts val="0"/>
              </a:spcAft>
              <a:buFontTx/>
              <a:buChar char="-"/>
            </a:pPr>
            <a:r>
              <a:rPr lang="en-AU" dirty="0"/>
              <a:t>We’ve all had  go at using the functionalities on </a:t>
            </a:r>
            <a:r>
              <a:rPr lang="en-AU" dirty="0" err="1"/>
              <a:t>github</a:t>
            </a:r>
            <a:endParaRPr lang="en-AU"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err="1"/>
              <a:t>Mwansa</a:t>
            </a:r>
            <a:r>
              <a:rPr lang="en-AU" dirty="0"/>
              <a:t>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Michelle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473202"/>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4781759"/>
            <a:ext cx="1747292" cy="261347"/>
          </a:xfrm>
        </p:spPr>
        <p:txBody>
          <a:bodyPr/>
          <a:lstStyle>
            <a:lvl1pPr>
              <a:defRPr baseline="0">
                <a:solidFill>
                  <a:schemeClr val="accent1">
                    <a:lumMod val="50000"/>
                  </a:schemeClr>
                </a:solidFill>
              </a:defRPr>
            </a:lvl1pPr>
          </a:lstStyle>
          <a:p>
            <a:fld id="{4BDF68E2-58F2-4D09-BE8B-E3BD06533059}" type="datetimeFigureOut">
              <a:rPr lang="en-US" smtClean="0"/>
              <a:t>3/30/2020</a:t>
            </a:fld>
            <a:endParaRPr lang="en-US" dirty="0"/>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53579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27802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85356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06725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3107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65928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805417"/>
            <a:ext cx="6140303" cy="3048470"/>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4781759"/>
            <a:ext cx="1120460" cy="261347"/>
          </a:xfrm>
        </p:spPr>
        <p:txBody>
          <a:bodyPr/>
          <a:lstStyle>
            <a:lvl1pPr>
              <a:defRPr baseline="0">
                <a:solidFill>
                  <a:schemeClr val="tx2"/>
                </a:solidFill>
              </a:defRPr>
            </a:lvl1pPr>
          </a:lstStyle>
          <a:p>
            <a:fld id="{20EBB0C4-6273-4C6E-B9BD-2EDC30F1CD52}" type="datetimeFigureOut">
              <a:rPr lang="en-US" smtClean="0"/>
              <a:t>3/30/2020</a:t>
            </a:fld>
            <a:endParaRPr lang="en-US" dirty="0"/>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456825" y="4781759"/>
            <a:ext cx="1115675" cy="259347"/>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title="left scallop shape"/>
          <p:cNvGrpSpPr/>
          <p:nvPr/>
        </p:nvGrpSpPr>
        <p:grpSpPr>
          <a:xfrm>
            <a:off x="0"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2801257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3798254"/>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3/30/2020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0144479"/>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744537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3/30/2020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858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342900"/>
            <a:ext cx="2319086" cy="897503"/>
          </a:xfrm>
        </p:spPr>
        <p:txBody>
          <a:bodyPr anchor="b">
            <a:normAutofit/>
          </a:bodyPr>
          <a:lstStyle>
            <a:lvl1pPr>
              <a:lnSpc>
                <a:spcPct val="100000"/>
              </a:lnSpc>
              <a:defRPr sz="1425"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4781759"/>
            <a:ext cx="925016" cy="261347"/>
          </a:xfrm>
        </p:spPr>
        <p:txBody>
          <a:bodyPr/>
          <a:lstStyle/>
          <a:p>
            <a:fld id="{32ABBEA6-7C60-4B02-AE87-00D78D8422AF}" type="datetimeFigureOut">
              <a:rPr lang="en-US" smtClean="0"/>
              <a:t>3/30/2020</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8261" y="4781759"/>
            <a:ext cx="924342" cy="259347"/>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5469253"/>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0"/>
            <a:ext cx="2319088" cy="897503"/>
          </a:xfrm>
        </p:spPr>
        <p:txBody>
          <a:bodyPr anchor="b">
            <a:normAutofit/>
          </a:bodyPr>
          <a:lstStyle>
            <a:lvl1pPr>
              <a:lnSpc>
                <a:spcPct val="100000"/>
              </a:lnSpc>
              <a:defRPr sz="1425"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4781759"/>
            <a:ext cx="924342" cy="261347"/>
          </a:xfrm>
        </p:spPr>
        <p:txBody>
          <a:bodyPr/>
          <a:lstStyle/>
          <a:p>
            <a:fld id="{C9CAD897-D46E-4AD2-BD9B-49DD3E640873}" type="datetimeFigureOut">
              <a:rPr lang="en-US" smtClean="0"/>
              <a:t>3/30/2020</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5676" y="4781759"/>
            <a:ext cx="925830" cy="259347"/>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51694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286789"/>
            <a:ext cx="7633742" cy="111909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1714501"/>
            <a:ext cx="7633742" cy="26951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4781759"/>
            <a:ext cx="1747292" cy="261347"/>
          </a:xfrm>
          <a:prstGeom prst="rect">
            <a:avLst/>
          </a:prstGeom>
        </p:spPr>
        <p:txBody>
          <a:bodyPr vert="horz" lIns="91440" tIns="45720" rIns="91440" bIns="45720" rtlCol="0" anchor="ctr"/>
          <a:lstStyle>
            <a:lvl1pPr algn="l">
              <a:defRPr sz="900">
                <a:solidFill>
                  <a:schemeClr val="tx1">
                    <a:lumMod val="65000"/>
                    <a:lumOff val="35000"/>
                  </a:schemeClr>
                </a:solidFill>
              </a:defRPr>
            </a:lvl1pPr>
          </a:lstStyle>
          <a:p>
            <a:fld id="{98624D31-43A5-475A-80CF-332C9F6DCF35}" type="datetimeFigureOut">
              <a:rPr lang="en-US" smtClean="0"/>
              <a:t>3/30/2020</a:t>
            </a:fld>
            <a:endParaRPr lang="en-US" dirty="0"/>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91440" tIns="45720" rIns="91440" bIns="45720" rtlCol="0" anchor="ctr"/>
          <a:lstStyle>
            <a:lvl1pPr algn="ctr">
              <a:defRPr sz="9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57951" y="4781759"/>
            <a:ext cx="2114549" cy="259347"/>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1" name="Freeform 6" title="Left scallop edge"/>
          <p:cNvSpPr/>
          <p:nvPr/>
        </p:nvSpPr>
        <p:spPr bwMode="auto">
          <a:xfrm>
            <a:off x="0"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19041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hf sldNum="0" hdr="0" ftr="0" dt="0"/>
  <p:txStyles>
    <p:titleStyle>
      <a:lvl1pPr algn="l" defTabSz="685800" rtl="0" eaLnBrk="1" latinLnBrk="0" hangingPunct="1">
        <a:lnSpc>
          <a:spcPct val="90000"/>
        </a:lnSpc>
        <a:spcBef>
          <a:spcPct val="0"/>
        </a:spcBef>
        <a:buNone/>
        <a:defRPr sz="3825" kern="1200" cap="all" spc="150" baseline="0">
          <a:solidFill>
            <a:schemeClr val="tx2"/>
          </a:solidFill>
          <a:latin typeface="+mj-lt"/>
          <a:ea typeface="+mj-ea"/>
          <a:cs typeface="+mj-cs"/>
        </a:defRPr>
      </a:lvl1pPr>
    </p:titleStyle>
    <p:bodyStyle>
      <a:lvl1pPr marL="171450" indent="-171450" algn="l" defTabSz="68580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mitchelle-b.github.io/Asset-Portfolio-Generator/"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s://github.com/Mitchelle-B/Asset-Portfolio-Generat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3"/>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73AECD97-688D-4AE7-9838-6166202007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3687188" y="923629"/>
            <a:ext cx="4754218" cy="3296241"/>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AU" sz="5000" dirty="0"/>
              <a:t>stock Portfolio Generator</a:t>
            </a:r>
          </a:p>
        </p:txBody>
      </p:sp>
      <p:sp>
        <p:nvSpPr>
          <p:cNvPr id="62" name="Freeform: Shape 61">
            <a:extLst>
              <a:ext uri="{FF2B5EF4-FFF2-40B4-BE49-F238E27FC236}">
                <a16:creationId xmlns:a16="http://schemas.microsoft.com/office/drawing/2014/main" id="{0047FB3A-C0F9-4DD9-A4E0-B203F96AA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204588" cy="51435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solidFill>
            <a:schemeClr val="bg2"/>
          </a:solidFill>
          <a:ln w="0">
            <a:noFill/>
            <a:prstDash val="solid"/>
            <a:round/>
            <a:headEnd/>
            <a:tailEnd/>
          </a:ln>
        </p:spPr>
      </p:sp>
      <p:sp>
        <p:nvSpPr>
          <p:cNvPr id="55" name="Google Shape;55;p13"/>
          <p:cNvSpPr txBox="1">
            <a:spLocks noGrp="1"/>
          </p:cNvSpPr>
          <p:nvPr>
            <p:ph type="subTitle" idx="1"/>
          </p:nvPr>
        </p:nvSpPr>
        <p:spPr>
          <a:xfrm>
            <a:off x="425196" y="1174167"/>
            <a:ext cx="2334332" cy="2795166"/>
          </a:xfrm>
          <a:prstGeom prst="rect">
            <a:avLst/>
          </a:prstGeom>
        </p:spPr>
        <p:txBody>
          <a:bodyPr spcFirstLastPara="1" lIns="91425" tIns="91425" rIns="91425" bIns="91425" anchor="ctr" anchorCtr="0">
            <a:normAutofit/>
          </a:bodyPr>
          <a:lstStyle/>
          <a:p>
            <a:pPr marL="0" lvl="0" indent="0" algn="l" rtl="0">
              <a:spcBef>
                <a:spcPts val="0"/>
              </a:spcBef>
              <a:spcAft>
                <a:spcPts val="600"/>
              </a:spcAft>
              <a:buNone/>
            </a:pPr>
            <a:r>
              <a:rPr lang="en-AU" sz="2100"/>
              <a:t>Mwansa, Pete and Michelle</a:t>
            </a:r>
          </a:p>
        </p:txBody>
      </p:sp>
      <p:sp>
        <p:nvSpPr>
          <p:cNvPr id="64" name="Rectangle 63">
            <a:extLst>
              <a:ext uri="{FF2B5EF4-FFF2-40B4-BE49-F238E27FC236}">
                <a16:creationId xmlns:a16="http://schemas.microsoft.com/office/drawing/2014/main" id="{E5FCFD1D-1E9C-4E30-A7D3-F7C247FDC6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98"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67762" y="473202"/>
            <a:ext cx="3926681" cy="3921918"/>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00" name="Rectangle 99">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2" name="Rectangle 101">
            <a:extLst>
              <a:ext uri="{FF2B5EF4-FFF2-40B4-BE49-F238E27FC236}">
                <a16:creationId xmlns:a16="http://schemas.microsoft.com/office/drawing/2014/main" id="{1D21332B-FE15-41A6-8919-8563A89EA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 name="Google Shape;60;p14"/>
          <p:cNvSpPr txBox="1">
            <a:spLocks noGrp="1"/>
          </p:cNvSpPr>
          <p:nvPr>
            <p:ph type="title"/>
          </p:nvPr>
        </p:nvSpPr>
        <p:spPr>
          <a:xfrm>
            <a:off x="771675" y="146157"/>
            <a:ext cx="7600649" cy="139342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5400" spc="800" dirty="0"/>
              <a:t>Elevator pitch</a:t>
            </a:r>
          </a:p>
        </p:txBody>
      </p:sp>
      <p:sp>
        <p:nvSpPr>
          <p:cNvPr id="104" name="Freeform 6">
            <a:extLst>
              <a:ext uri="{FF2B5EF4-FFF2-40B4-BE49-F238E27FC236}">
                <a16:creationId xmlns:a16="http://schemas.microsoft.com/office/drawing/2014/main" id="{439F6CA3-780D-4C3A-A889-C705E7E7D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06" name="Rectangle 105">
            <a:extLst>
              <a:ext uri="{FF2B5EF4-FFF2-40B4-BE49-F238E27FC236}">
                <a16:creationId xmlns:a16="http://schemas.microsoft.com/office/drawing/2014/main" id="{E6335BA4-3C40-424B-A885-29B1007B8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DE6AA600-700F-4718-8618-6B2664DF9FB0}"/>
              </a:ext>
            </a:extLst>
          </p:cNvPr>
          <p:cNvPicPr>
            <a:picLocks noChangeAspect="1"/>
          </p:cNvPicPr>
          <p:nvPr/>
        </p:nvPicPr>
        <p:blipFill>
          <a:blip r:embed="rId3"/>
          <a:stretch>
            <a:fillRect/>
          </a:stretch>
        </p:blipFill>
        <p:spPr>
          <a:xfrm>
            <a:off x="1978443" y="1456737"/>
            <a:ext cx="5444836" cy="275081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763398" y="92279"/>
            <a:ext cx="8068902" cy="8472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a:t>
            </a:r>
            <a:endParaRPr dirty="0"/>
          </a:p>
        </p:txBody>
      </p:sp>
      <p:sp>
        <p:nvSpPr>
          <p:cNvPr id="66" name="Google Shape;66;p15"/>
          <p:cNvSpPr txBox="1">
            <a:spLocks noGrp="1"/>
          </p:cNvSpPr>
          <p:nvPr>
            <p:ph type="body" idx="1"/>
          </p:nvPr>
        </p:nvSpPr>
        <p:spPr>
          <a:xfrm>
            <a:off x="311700" y="872455"/>
            <a:ext cx="8520600" cy="403532"/>
          </a:xfrm>
          <a:prstGeom prst="rect">
            <a:avLst/>
          </a:prstGeom>
        </p:spPr>
        <p:txBody>
          <a:bodyPr spcFirstLastPara="1" wrap="square" lIns="91425" tIns="91425" rIns="91425" bIns="91425" anchor="t" anchorCtr="0">
            <a:noAutofit/>
          </a:bodyPr>
          <a:lstStyle/>
          <a:p>
            <a:endParaRPr lang="en-AU" dirty="0"/>
          </a:p>
          <a:p>
            <a:pPr marL="114300" indent="0">
              <a:buNone/>
            </a:pPr>
            <a:r>
              <a:rPr lang="en-AU" dirty="0"/>
              <a:t> </a:t>
            </a:r>
            <a:endParaRPr dirty="0"/>
          </a:p>
        </p:txBody>
      </p:sp>
      <p:sp>
        <p:nvSpPr>
          <p:cNvPr id="6" name="Google Shape;66;p15">
            <a:extLst>
              <a:ext uri="{FF2B5EF4-FFF2-40B4-BE49-F238E27FC236}">
                <a16:creationId xmlns:a16="http://schemas.microsoft.com/office/drawing/2014/main" id="{B8069737-85C2-41ED-B9AF-420FA94EDCC0}"/>
              </a:ext>
            </a:extLst>
          </p:cNvPr>
          <p:cNvSpPr txBox="1">
            <a:spLocks/>
          </p:cNvSpPr>
          <p:nvPr/>
        </p:nvSpPr>
        <p:spPr>
          <a:xfrm>
            <a:off x="311700" y="1343099"/>
            <a:ext cx="8520600" cy="3573710"/>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buClr>
              <a:buSzPts val="1800"/>
              <a:buFont typeface="Calibri" panose="020F0502020204030204" pitchFamily="34" charset="0"/>
              <a:buChar char="●"/>
              <a:defRPr sz="1500" kern="1200">
                <a:solidFill>
                  <a:schemeClr val="tx1">
                    <a:lumMod val="75000"/>
                    <a:lumOff val="25000"/>
                  </a:schemeClr>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350" kern="1200">
                <a:solidFill>
                  <a:schemeClr val="tx1">
                    <a:lumMod val="75000"/>
                    <a:lumOff val="25000"/>
                  </a:schemeClr>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9pPr>
          </a:lstStyle>
          <a:p>
            <a:r>
              <a:rPr lang="en-AU" dirty="0">
                <a:solidFill>
                  <a:schemeClr val="tx1"/>
                </a:solidFill>
              </a:rPr>
              <a:t>User Story </a:t>
            </a:r>
          </a:p>
          <a:p>
            <a:pPr lvl="1"/>
            <a:r>
              <a:rPr lang="en-AU" dirty="0">
                <a:solidFill>
                  <a:schemeClr val="tx1"/>
                </a:solidFill>
              </a:rPr>
              <a:t>When l open the app, I am presented with a selection of conservative, balanced or aggressive risk tolerance options;</a:t>
            </a:r>
          </a:p>
          <a:p>
            <a:pPr lvl="1"/>
            <a:r>
              <a:rPr lang="en-AU" dirty="0">
                <a:solidFill>
                  <a:schemeClr val="tx1"/>
                </a:solidFill>
              </a:rPr>
              <a:t>If l know my risk tolerance, I select an option that aligns with my risk tolerance and l am presented with stocks that align my risk profile; </a:t>
            </a:r>
          </a:p>
          <a:p>
            <a:pPr lvl="1"/>
            <a:r>
              <a:rPr lang="en-AU" dirty="0">
                <a:solidFill>
                  <a:schemeClr val="tx1"/>
                </a:solidFill>
              </a:rPr>
              <a:t>If l don’t know my risk profile, I select the option to participate in a quiz that is designed to determine my risk tolerance based on a set of carefully selected questions and a set algorithm; </a:t>
            </a:r>
          </a:p>
          <a:p>
            <a:pPr lvl="1"/>
            <a:r>
              <a:rPr lang="en-AU" dirty="0">
                <a:solidFill>
                  <a:schemeClr val="tx1"/>
                </a:solidFill>
              </a:rPr>
              <a:t>Once my risk tolerance is determined from the quiz, I am presented with a selection of stocks that align my risk profile;</a:t>
            </a:r>
          </a:p>
          <a:p>
            <a:pPr lvl="1"/>
            <a:r>
              <a:rPr lang="en-AU" dirty="0">
                <a:solidFill>
                  <a:schemeClr val="tx1"/>
                </a:solidFill>
              </a:rPr>
              <a:t>When l click on each stock suggestion, I am presented with top news stories about my recommended stocks;</a:t>
            </a:r>
          </a:p>
          <a:p>
            <a:pPr lvl="1"/>
            <a:endParaRPr lang="en-AU" dirty="0"/>
          </a:p>
          <a:p>
            <a:pPr lvl="1"/>
            <a:endParaRPr lang="en-AU" dirty="0"/>
          </a:p>
          <a:p>
            <a:pPr lvl="1"/>
            <a:endParaRPr lang="en-AU" dirty="0"/>
          </a:p>
          <a:p>
            <a:pPr lvl="1"/>
            <a:endParaRPr lang="en-AU" dirty="0"/>
          </a:p>
          <a:p>
            <a:pPr marL="114300" indent="0">
              <a:buFont typeface="Calibri" panose="020F0502020204030204" pitchFamily="34" charset="0"/>
              <a:buNone/>
            </a:pPr>
            <a:r>
              <a:rPr lang="en-AU" dirty="0"/>
              <a:t> </a:t>
            </a:r>
          </a:p>
        </p:txBody>
      </p:sp>
      <p:sp>
        <p:nvSpPr>
          <p:cNvPr id="7" name="Google Shape;66;p15">
            <a:extLst>
              <a:ext uri="{FF2B5EF4-FFF2-40B4-BE49-F238E27FC236}">
                <a16:creationId xmlns:a16="http://schemas.microsoft.com/office/drawing/2014/main" id="{56F393AF-C6A5-4A7B-9E35-B912CCA5DB7E}"/>
              </a:ext>
            </a:extLst>
          </p:cNvPr>
          <p:cNvSpPr txBox="1">
            <a:spLocks/>
          </p:cNvSpPr>
          <p:nvPr/>
        </p:nvSpPr>
        <p:spPr>
          <a:xfrm>
            <a:off x="-139998" y="684133"/>
            <a:ext cx="8520600" cy="780176"/>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buClr>
              <a:buSzPts val="1800"/>
              <a:buFont typeface="Calibri" panose="020F0502020204030204" pitchFamily="34" charset="0"/>
              <a:buChar char="●"/>
              <a:defRPr sz="1500" kern="1200">
                <a:solidFill>
                  <a:schemeClr val="tx1">
                    <a:lumMod val="75000"/>
                    <a:lumOff val="25000"/>
                  </a:schemeClr>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350" kern="1200">
                <a:solidFill>
                  <a:schemeClr val="tx1">
                    <a:lumMod val="75000"/>
                    <a:lumOff val="25000"/>
                  </a:schemeClr>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9pPr>
          </a:lstStyle>
          <a:p>
            <a:pPr lvl="1"/>
            <a:r>
              <a:rPr lang="en-AU" dirty="0">
                <a:solidFill>
                  <a:schemeClr val="tx1"/>
                </a:solidFill>
              </a:rPr>
              <a:t>Motivation </a:t>
            </a:r>
          </a:p>
          <a:p>
            <a:pPr lvl="1"/>
            <a:endParaRPr lang="en-AU" dirty="0"/>
          </a:p>
          <a:p>
            <a:pPr lvl="1"/>
            <a:endParaRPr lang="en-AU" dirty="0"/>
          </a:p>
          <a:p>
            <a:pPr lvl="1"/>
            <a:endParaRPr lang="en-AU" dirty="0"/>
          </a:p>
          <a:p>
            <a:pPr marL="114300" indent="0">
              <a:buFont typeface="Calibri" panose="020F0502020204030204" pitchFamily="34" charset="0"/>
              <a:buNone/>
            </a:pPr>
            <a:r>
              <a:rPr lang="en-AU"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831818" y="37012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3" name="Text Placeholder 2">
            <a:extLst>
              <a:ext uri="{FF2B5EF4-FFF2-40B4-BE49-F238E27FC236}">
                <a16:creationId xmlns:a16="http://schemas.microsoft.com/office/drawing/2014/main" id="{C619018F-D658-4888-AD6C-792E3EDAE271}"/>
              </a:ext>
            </a:extLst>
          </p:cNvPr>
          <p:cNvSpPr>
            <a:spLocks noGrp="1"/>
          </p:cNvSpPr>
          <p:nvPr>
            <p:ph type="body" idx="1"/>
          </p:nvPr>
        </p:nvSpPr>
        <p:spPr>
          <a:xfrm>
            <a:off x="623400" y="2191072"/>
            <a:ext cx="8520600" cy="981095"/>
          </a:xfrm>
        </p:spPr>
        <p:txBody>
          <a:bodyPr anchor="t" anchorCtr="0"/>
          <a:lstStyle/>
          <a:p>
            <a:pPr marL="114300" indent="0">
              <a:buNone/>
            </a:pPr>
            <a:r>
              <a:rPr lang="en-AU" dirty="0">
                <a:solidFill>
                  <a:schemeClr val="tx1"/>
                </a:solidFill>
              </a:rPr>
              <a:t>Tasks: Finance API, News API, Questionnaire, UI, Integration</a:t>
            </a:r>
          </a:p>
        </p:txBody>
      </p:sp>
      <p:sp>
        <p:nvSpPr>
          <p:cNvPr id="4" name="Google Shape;72;p16">
            <a:extLst>
              <a:ext uri="{FF2B5EF4-FFF2-40B4-BE49-F238E27FC236}">
                <a16:creationId xmlns:a16="http://schemas.microsoft.com/office/drawing/2014/main" id="{593BF7BA-DB57-4AFC-B78E-9C9BA2CE95D4}"/>
              </a:ext>
            </a:extLst>
          </p:cNvPr>
          <p:cNvSpPr txBox="1">
            <a:spLocks/>
          </p:cNvSpPr>
          <p:nvPr/>
        </p:nvSpPr>
        <p:spPr>
          <a:xfrm>
            <a:off x="623400" y="1444102"/>
            <a:ext cx="8520600" cy="746970"/>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buClr>
              <a:buSzPts val="1800"/>
              <a:buFont typeface="Calibri" panose="020F0502020204030204" pitchFamily="34" charset="0"/>
              <a:buChar char="●"/>
              <a:defRPr sz="1500" kern="1200">
                <a:solidFill>
                  <a:schemeClr val="tx1">
                    <a:lumMod val="75000"/>
                    <a:lumOff val="25000"/>
                  </a:schemeClr>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350" kern="1200">
                <a:solidFill>
                  <a:schemeClr val="tx1">
                    <a:lumMod val="75000"/>
                    <a:lumOff val="25000"/>
                  </a:schemeClr>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9pPr>
          </a:lstStyle>
          <a:p>
            <a:pPr marL="114300" indent="0">
              <a:buNone/>
            </a:pPr>
            <a:r>
              <a:rPr lang="en-US" dirty="0">
                <a:solidFill>
                  <a:schemeClr val="tx1"/>
                </a:solidFill>
              </a:rPr>
              <a:t>Technologies used: </a:t>
            </a:r>
            <a:r>
              <a:rPr lang="en-US" dirty="0" err="1">
                <a:solidFill>
                  <a:schemeClr val="tx1"/>
                </a:solidFill>
              </a:rPr>
              <a:t>Gitkraken</a:t>
            </a:r>
            <a:r>
              <a:rPr lang="en-US" dirty="0">
                <a:solidFill>
                  <a:schemeClr val="tx1"/>
                </a:solidFill>
              </a:rPr>
              <a:t>, </a:t>
            </a:r>
            <a:r>
              <a:rPr lang="en-US" dirty="0" err="1">
                <a:solidFill>
                  <a:schemeClr val="tx1"/>
                </a:solidFill>
              </a:rPr>
              <a:t>Github</a:t>
            </a:r>
            <a:r>
              <a:rPr lang="en-US" dirty="0">
                <a:solidFill>
                  <a:schemeClr val="tx1"/>
                </a:solidFill>
              </a:rPr>
              <a:t>, VS Code, Yahoo Finance API, News API</a:t>
            </a:r>
          </a:p>
          <a:p>
            <a:pPr marL="114300" indent="0">
              <a:buNone/>
            </a:pPr>
            <a:r>
              <a:rPr lang="en-US" dirty="0"/>
              <a:t>				</a:t>
            </a:r>
          </a:p>
          <a:p>
            <a:pPr marL="114300" indent="0">
              <a:buFont typeface="Calibri" panose="020F0502020204030204" pitchFamily="34" charset="0"/>
              <a:buNone/>
            </a:pPr>
            <a:endParaRPr lang="en-US" dirty="0"/>
          </a:p>
        </p:txBody>
      </p:sp>
      <p:sp>
        <p:nvSpPr>
          <p:cNvPr id="5" name="Google Shape;72;p16">
            <a:extLst>
              <a:ext uri="{FF2B5EF4-FFF2-40B4-BE49-F238E27FC236}">
                <a16:creationId xmlns:a16="http://schemas.microsoft.com/office/drawing/2014/main" id="{442F640A-0EB1-4031-B3ED-BB38DEA5B47F}"/>
              </a:ext>
            </a:extLst>
          </p:cNvPr>
          <p:cNvSpPr txBox="1">
            <a:spLocks/>
          </p:cNvSpPr>
          <p:nvPr/>
        </p:nvSpPr>
        <p:spPr>
          <a:xfrm>
            <a:off x="623400" y="3071995"/>
            <a:ext cx="8215800" cy="887802"/>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buClr>
              <a:buSzPts val="1800"/>
              <a:buFont typeface="Calibri" panose="020F0502020204030204" pitchFamily="34" charset="0"/>
              <a:buChar char="●"/>
              <a:defRPr sz="1500" kern="1200">
                <a:solidFill>
                  <a:schemeClr val="tx1">
                    <a:lumMod val="75000"/>
                    <a:lumOff val="25000"/>
                  </a:schemeClr>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350" kern="1200">
                <a:solidFill>
                  <a:schemeClr val="tx1">
                    <a:lumMod val="75000"/>
                    <a:lumOff val="25000"/>
                  </a:schemeClr>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9pPr>
          </a:lstStyle>
          <a:p>
            <a:pPr marL="114300" indent="0">
              <a:buNone/>
            </a:pPr>
            <a:r>
              <a:rPr lang="en-US" dirty="0">
                <a:solidFill>
                  <a:schemeClr val="tx1"/>
                </a:solidFill>
              </a:rPr>
              <a:t>Challenges: Finding appropriate API,  API call limits (calls/month &amp; calls/second)</a:t>
            </a:r>
          </a:p>
        </p:txBody>
      </p:sp>
      <p:sp>
        <p:nvSpPr>
          <p:cNvPr id="6" name="Google Shape;72;p16">
            <a:extLst>
              <a:ext uri="{FF2B5EF4-FFF2-40B4-BE49-F238E27FC236}">
                <a16:creationId xmlns:a16="http://schemas.microsoft.com/office/drawing/2014/main" id="{E01426F6-5033-4AFE-95D7-B4B6E4A1C9A7}"/>
              </a:ext>
            </a:extLst>
          </p:cNvPr>
          <p:cNvSpPr txBox="1">
            <a:spLocks/>
          </p:cNvSpPr>
          <p:nvPr/>
        </p:nvSpPr>
        <p:spPr>
          <a:xfrm>
            <a:off x="623400" y="3959797"/>
            <a:ext cx="8139600" cy="738678"/>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buClr>
              <a:buSzPts val="1800"/>
              <a:buFont typeface="Calibri" panose="020F0502020204030204" pitchFamily="34" charset="0"/>
              <a:buChar char="●"/>
              <a:defRPr sz="1500" kern="1200">
                <a:solidFill>
                  <a:schemeClr val="tx1">
                    <a:lumMod val="75000"/>
                    <a:lumOff val="25000"/>
                  </a:schemeClr>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350" kern="1200">
                <a:solidFill>
                  <a:schemeClr val="tx1">
                    <a:lumMod val="75000"/>
                    <a:lumOff val="25000"/>
                  </a:schemeClr>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9pPr>
          </a:lstStyle>
          <a:p>
            <a:pPr marL="114300" indent="0">
              <a:buNone/>
            </a:pPr>
            <a:r>
              <a:rPr lang="en-US" dirty="0">
                <a:solidFill>
                  <a:schemeClr val="tx1"/>
                </a:solidFill>
              </a:rPr>
              <a:t>Success’:  Happy with result,  </a:t>
            </a:r>
            <a:r>
              <a:rPr lang="en-US" dirty="0" err="1">
                <a:solidFill>
                  <a:schemeClr val="tx1"/>
                </a:solidFill>
              </a:rPr>
              <a:t>Github</a:t>
            </a:r>
            <a:r>
              <a:rPr lang="en-US" dirty="0">
                <a:solidFill>
                  <a:schemeClr val="tx1"/>
                </a:solidFill>
              </a:rPr>
              <a:t> team functions,  Team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1"/>
        <p:cNvGrpSpPr/>
        <p:nvPr/>
      </p:nvGrpSpPr>
      <p:grpSpPr>
        <a:xfrm>
          <a:off x="0" y="0"/>
          <a:ext cx="0" cy="0"/>
          <a:chOff x="0" y="0"/>
          <a:chExt cx="0" cy="0"/>
        </a:xfrm>
      </p:grpSpPr>
      <p:sp>
        <p:nvSpPr>
          <p:cNvPr id="90" name="Freeform 6">
            <a:extLst>
              <a:ext uri="{FF2B5EF4-FFF2-40B4-BE49-F238E27FC236}">
                <a16:creationId xmlns:a16="http://schemas.microsoft.com/office/drawing/2014/main" id="{D09F5552-39CF-49BE-9BA3-F2C2E97DD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92" name="Rectangle 91">
            <a:extLst>
              <a:ext uri="{FF2B5EF4-FFF2-40B4-BE49-F238E27FC236}">
                <a16:creationId xmlns:a16="http://schemas.microsoft.com/office/drawing/2014/main" id="{6CCDD5D4-DC0E-4B2C-8B6B-FCAA00ECE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Google Shape;82;p18"/>
          <p:cNvSpPr txBox="1">
            <a:spLocks noGrp="1"/>
          </p:cNvSpPr>
          <p:nvPr>
            <p:ph type="title"/>
          </p:nvPr>
        </p:nvSpPr>
        <p:spPr>
          <a:xfrm>
            <a:off x="938759" y="483393"/>
            <a:ext cx="2538247" cy="405665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800" spc="200"/>
              <a:t>Directions for Future Development</a:t>
            </a:r>
          </a:p>
        </p:txBody>
      </p:sp>
      <p:graphicFrame>
        <p:nvGraphicFramePr>
          <p:cNvPr id="85" name="Google Shape;83;p18">
            <a:extLst>
              <a:ext uri="{FF2B5EF4-FFF2-40B4-BE49-F238E27FC236}">
                <a16:creationId xmlns:a16="http://schemas.microsoft.com/office/drawing/2014/main" id="{52034E20-9902-47CC-B797-5617668E16B4}"/>
              </a:ext>
            </a:extLst>
          </p:cNvPr>
          <p:cNvGraphicFramePr/>
          <p:nvPr>
            <p:extLst>
              <p:ext uri="{D42A27DB-BD31-4B8C-83A1-F6EECF244321}">
                <p14:modId xmlns:p14="http://schemas.microsoft.com/office/powerpoint/2010/main" val="1903116678"/>
              </p:ext>
            </p:extLst>
          </p:nvPr>
        </p:nvGraphicFramePr>
        <p:xfrm>
          <a:off x="3881437" y="483393"/>
          <a:ext cx="4691063" cy="4056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705983" y="45341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Links</a:t>
            </a:r>
            <a:endParaRPr dirty="0"/>
          </a:p>
        </p:txBody>
      </p:sp>
      <p:sp>
        <p:nvSpPr>
          <p:cNvPr id="89" name="Google Shape;89;p19"/>
          <p:cNvSpPr txBox="1">
            <a:spLocks noGrp="1"/>
          </p:cNvSpPr>
          <p:nvPr>
            <p:ph type="body" idx="1"/>
          </p:nvPr>
        </p:nvSpPr>
        <p:spPr>
          <a:xfrm>
            <a:off x="705983" y="1211198"/>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Deployed</a:t>
            </a:r>
          </a:p>
          <a:p>
            <a:pPr marL="114300" lvl="0" indent="0" algn="l" rtl="0">
              <a:spcBef>
                <a:spcPts val="0"/>
              </a:spcBef>
              <a:spcAft>
                <a:spcPts val="0"/>
              </a:spcAft>
              <a:buSzPts val="1800"/>
              <a:buNone/>
            </a:pPr>
            <a:endParaRPr lang="en" dirty="0"/>
          </a:p>
          <a:p>
            <a:pPr marL="114300" lvl="0" indent="0">
              <a:buNone/>
            </a:pPr>
            <a:r>
              <a:rPr lang="en-AU" dirty="0">
                <a:hlinkClick r:id="rId3"/>
              </a:rPr>
              <a:t>https://mitchelle-b.github.io/Asset-Portfolio-Generator/</a:t>
            </a: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r>
              <a:rPr lang="en" dirty="0"/>
              <a:t>GitHub repo</a:t>
            </a:r>
          </a:p>
          <a:p>
            <a:pPr marL="114300" lvl="0" indent="0" algn="l" rtl="0">
              <a:spcBef>
                <a:spcPts val="0"/>
              </a:spcBef>
              <a:spcAft>
                <a:spcPts val="0"/>
              </a:spcAft>
              <a:buSzPts val="1800"/>
              <a:buNone/>
            </a:pPr>
            <a:endParaRPr lang="en" dirty="0"/>
          </a:p>
          <a:p>
            <a:pPr marL="114300" lvl="0" indent="0">
              <a:buNone/>
            </a:pPr>
            <a:r>
              <a:rPr lang="en-AU" dirty="0">
                <a:hlinkClick r:id="rId4"/>
              </a:rPr>
              <a:t>https://github.com/Mitchelle-B/Asset-Portfolio-Generator</a:t>
            </a:r>
            <a:endParaRPr lang="en" dirty="0"/>
          </a:p>
          <a:p>
            <a:pPr marL="457200" lvl="0" indent="-342900" algn="l" rtl="0">
              <a:spcBef>
                <a:spcPts val="0"/>
              </a:spcBef>
              <a:spcAft>
                <a:spcPts val="0"/>
              </a:spcAft>
              <a:buSzPts val="1800"/>
              <a:buChar char="●"/>
            </a:pPr>
            <a:endParaRPr lang="en" dirty="0"/>
          </a:p>
          <a:p>
            <a:pPr marL="114300" lvl="0" indent="0" algn="l" rtl="0">
              <a:spcBef>
                <a:spcPts val="0"/>
              </a:spcBef>
              <a:spcAft>
                <a:spcPts val="0"/>
              </a:spcAft>
              <a:buSzPts val="1800"/>
              <a:buNone/>
            </a:pPr>
            <a:endParaRPr dirty="0"/>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454</Words>
  <Application>Microsoft Office PowerPoint</Application>
  <PresentationFormat>On-screen Show (16:9)</PresentationFormat>
  <Paragraphs>69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Impact</vt:lpstr>
      <vt:lpstr>Badge</vt:lpstr>
      <vt:lpstr>stock Portfolio Generator</vt:lpstr>
      <vt:lpstr>Elevator pitch</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Asset Portfolio Generator</dc:title>
  <dc:creator>Mitchell Bengura</dc:creator>
  <cp:lastModifiedBy>Mitchell Bengura</cp:lastModifiedBy>
  <cp:revision>4</cp:revision>
  <dcterms:created xsi:type="dcterms:W3CDTF">2020-03-30T10:20:00Z</dcterms:created>
  <dcterms:modified xsi:type="dcterms:W3CDTF">2020-03-30T12:14:19Z</dcterms:modified>
</cp:coreProperties>
</file>