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tzhalter für Überschrif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10/30/2013</a:t>
            </a:fld>
            <a:endParaRPr lang="de-DE"/>
          </a:p>
        </p:txBody>
      </p:sp>
      <p:sp>
        <p:nvSpPr>
          <p:cNvPr id="4" name="Platzhalter für Folienbi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Platzhalter für Notizen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4D4377-D855-03DF-3805-7B08FAE95E0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FEBBBD-50D7-54AF-87EB-44A4345588D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8112A-7D14-B44A-F7F7-7CF2AFA7B2B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E5E905-E047-EFDD-E169-4A5CEAFCB3A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657B28-580B-C647-BF1A-4E38AB85D10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EC3BEF-4CC1-7437-88BA-B3C8CAFF37E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1E8E4-9B3A-D57C-5B7B-D48BBF69CA5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222321-C430-5AA3-DFEE-459779FDE38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8565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7636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6301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B6E3B-849E-6531-DF59-C9B04D6B00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F8BFB-2088-3E56-7F14-0FB19AD482F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5056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093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82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F592-82BF-CF14-471E-9976AEF9F3D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7E2872-39BA-0A90-FC9A-6F78CF44B0B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Klicken Sie auf das Symbol, um ein Bild hinzuzufügen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678611" name=""/>
          <p:cNvSpPr txBox="1"/>
          <p:nvPr/>
        </p:nvSpPr>
        <p:spPr bwMode="auto">
          <a:xfrm flipH="0" flipV="0">
            <a:off x="1521839" y="2468700"/>
            <a:ext cx="9150119" cy="19206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000" b="1">
                <a:solidFill>
                  <a:srgbClr val="5F7E8D"/>
                </a:solidFill>
              </a:rPr>
              <a:t>Computer-Infrastruktur für das Laborpraktikum</a:t>
            </a:r>
            <a:endParaRPr sz="6000" b="1">
              <a:solidFill>
                <a:srgbClr val="5F7E8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03065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Neues Gerät einrichten:</a:t>
            </a:r>
            <a:endParaRPr/>
          </a:p>
        </p:txBody>
      </p:sp>
      <p:sp>
        <p:nvSpPr>
          <p:cNvPr id="194490082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/>
              <a:t>MAC-Adresse des neuen PCs ermitteln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DHCP-Server konfigurieren</a:t>
            </a:r>
            <a:endParaRPr/>
          </a:p>
          <a:p>
            <a:pPr lvl="1">
              <a:defRPr/>
            </a:pPr>
            <a:r>
              <a:rPr/>
              <a:t>Hostname und IP-Adresse zuweisen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Netzwerk-Boot starten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Ansible</a:t>
            </a:r>
            <a:endParaRPr/>
          </a:p>
          <a:p>
            <a:pPr lvl="1">
              <a:defRPr/>
            </a:pPr>
            <a:r>
              <a:rPr/>
              <a:t>Neuen Client ins Inventory hinzufügen</a:t>
            </a:r>
            <a:endParaRPr/>
          </a:p>
          <a:p>
            <a:pPr lvl="1">
              <a:defRPr/>
            </a:pPr>
            <a:r>
              <a:rPr/>
              <a:t>Playbooks ausführen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Ausprobieren (Tutoren)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1440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Arbeitsaufwand</a:t>
            </a:r>
            <a:endParaRPr/>
          </a:p>
        </p:txBody>
      </p:sp>
      <p:sp>
        <p:nvSpPr>
          <p:cNvPr id="704333148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PXE-Boot Server</a:t>
            </a:r>
            <a:endParaRPr/>
          </a:p>
          <a:p>
            <a:pPr lvl="1">
              <a:defRPr/>
            </a:pPr>
            <a:r>
              <a:rPr/>
              <a:t>Netzwerk-Konfiguration</a:t>
            </a:r>
            <a:endParaRPr/>
          </a:p>
          <a:p>
            <a:pPr lvl="1">
              <a:defRPr/>
            </a:pPr>
            <a:r>
              <a:rPr/>
              <a:t>DHCP Server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r>
              <a:rPr/>
              <a:t>Orchestrierung: Ansible</a:t>
            </a:r>
            <a:endParaRPr/>
          </a:p>
          <a:p>
            <a:pPr marL="685800" marR="0" lvl="1" indent="-228600" algn="l">
              <a:lnSpc>
                <a:spcPct val="89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de-DE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Versuchs-Software und Playbooks müssen gepflegt werden</a:t>
            </a:r>
            <a:endParaRPr/>
          </a:p>
          <a:p>
            <a:pPr lvl="1">
              <a:defRPr/>
            </a:pPr>
            <a:r>
              <a:rPr/>
              <a:t>Updates außerhalb der Praktikumszeit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NFS-Speicher</a:t>
            </a:r>
            <a:r>
              <a:rPr/>
              <a:t> &amp; Webserver</a:t>
            </a:r>
            <a:endParaRPr/>
          </a:p>
          <a:p>
            <a:pPr lvl="1">
              <a:defRPr/>
            </a:pPr>
            <a:r>
              <a:rPr/>
              <a:t>Verfügbarkeit prüfen</a:t>
            </a:r>
            <a:r>
              <a:rPr/>
              <a:t> (monitoring)</a:t>
            </a:r>
            <a:endParaRPr/>
          </a:p>
          <a:p>
            <a:pPr lvl="1">
              <a:defRPr/>
            </a:pPr>
            <a:r>
              <a:rPr/>
              <a:t>Nach jedem Semester wieder zurücksetzen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19560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Strukturelle Veränderungen</a:t>
            </a:r>
            <a:endParaRPr/>
          </a:p>
        </p:txBody>
      </p:sp>
      <p:sp>
        <p:nvSpPr>
          <p:cNvPr id="174198951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Tutoren</a:t>
            </a:r>
            <a:endParaRPr/>
          </a:p>
          <a:p>
            <a:pPr lvl="1">
              <a:defRPr/>
            </a:pPr>
            <a:r>
              <a:rPr/>
              <a:t>Müssen PCs testen</a:t>
            </a:r>
            <a:endParaRPr/>
          </a:p>
          <a:p>
            <a:pPr lvl="1">
              <a:defRPr/>
            </a:pPr>
            <a:r>
              <a:rPr/>
              <a:t>Feedback-Loop</a:t>
            </a:r>
            <a:endParaRPr/>
          </a:p>
          <a:p>
            <a:pPr lvl="0">
              <a:defRPr/>
            </a:pPr>
            <a:r>
              <a:rPr/>
              <a:t>Techniker</a:t>
            </a:r>
            <a:endParaRPr/>
          </a:p>
          <a:p>
            <a:pPr lvl="1">
              <a:defRPr/>
            </a:pPr>
            <a:r>
              <a:rPr/>
              <a:t>Müssen mit dem System vertraut sein</a:t>
            </a:r>
            <a:endParaRPr/>
          </a:p>
          <a:p>
            <a:pPr lvl="1">
              <a:defRPr/>
            </a:pPr>
            <a:r>
              <a:rPr/>
              <a:t>Netzwerk-Konfiguration</a:t>
            </a:r>
            <a:endParaRPr/>
          </a:p>
          <a:p>
            <a:pPr lvl="0">
              <a:defRPr/>
            </a:pPr>
            <a:r>
              <a:rPr/>
              <a:t>Weitere Verantwortliche</a:t>
            </a:r>
            <a:endParaRPr/>
          </a:p>
          <a:p>
            <a:pPr lvl="1">
              <a:defRPr/>
            </a:pPr>
            <a:r>
              <a:rPr/>
              <a:t>Ansible-Playbooks bereitstellen und pflegen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3418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Aktuelle Situation</a:t>
            </a:r>
            <a:endParaRPr/>
          </a:p>
        </p:txBody>
      </p:sp>
      <p:sp>
        <p:nvSpPr>
          <p:cNvPr id="109759714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Windows-PCs</a:t>
            </a:r>
            <a:endParaRPr/>
          </a:p>
          <a:p>
            <a:pPr lvl="1">
              <a:defRPr/>
            </a:pPr>
            <a:r>
              <a:rPr/>
              <a:t>Keine Internetanbindung</a:t>
            </a:r>
            <a:endParaRPr/>
          </a:p>
          <a:p>
            <a:pPr lvl="1">
              <a:defRPr/>
            </a:pPr>
            <a:r>
              <a:rPr/>
              <a:t>Software / Updates: </a:t>
            </a:r>
            <a:r>
              <a:rPr/>
              <a:t>Installation mit USB-Stick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Vorteile: Bekanntes System für Techniker</a:t>
            </a: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/>
              <a:t>Dezentral</a:t>
            </a:r>
            <a:endParaRPr/>
          </a:p>
          <a:p>
            <a:pPr lvl="1">
              <a:defRPr/>
            </a:pPr>
            <a:r>
              <a:rPr/>
              <a:t>Zeitintensiv</a:t>
            </a:r>
            <a:endParaRPr/>
          </a:p>
          <a:p>
            <a:pPr lvl="1">
              <a:defRPr/>
            </a:pPr>
            <a:r>
              <a:rPr/>
              <a:t>Unflexibel</a:t>
            </a:r>
            <a:endParaRPr/>
          </a:p>
          <a:p>
            <a:pPr lvl="1">
              <a:defRPr/>
            </a:pPr>
            <a:r>
              <a:rPr/>
              <a:t>Kein Internetzugang</a:t>
            </a:r>
            <a:r>
              <a:rPr/>
              <a:t> auf den PCs</a:t>
            </a:r>
            <a:endParaRPr/>
          </a:p>
          <a:p>
            <a:pPr lvl="1">
              <a:defRPr/>
            </a:pPr>
            <a:r>
              <a:rPr/>
              <a:t>Inkompatibel mit Linux-Anwendungen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1794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/>
          </a:p>
        </p:txBody>
      </p:sp>
      <p:grpSp>
        <p:nvGrpSpPr>
          <p:cNvPr id="1968939374" name=""/>
          <p:cNvGrpSpPr/>
          <p:nvPr/>
        </p:nvGrpSpPr>
        <p:grpSpPr bwMode="auto">
          <a:xfrm>
            <a:off x="1846126" y="1925405"/>
            <a:ext cx="7669401" cy="3547444"/>
            <a:chOff x="0" y="0"/>
            <a:chExt cx="7669401" cy="3547444"/>
          </a:xfrm>
        </p:grpSpPr>
        <p:grpSp>
          <p:nvGrpSpPr>
            <p:cNvPr id="1912406666" name=""/>
            <p:cNvGrpSpPr/>
            <p:nvPr/>
          </p:nvGrpSpPr>
          <p:grpSpPr bwMode="auto">
            <a:xfrm rot="0" flipH="0" flipV="0">
              <a:off x="0" y="605650"/>
              <a:ext cx="2789870" cy="2276779"/>
              <a:chOff x="0" y="0"/>
              <a:chExt cx="2789870" cy="2276779"/>
            </a:xfrm>
          </p:grpSpPr>
          <p:sp>
            <p:nvSpPr>
              <p:cNvPr id="1792203513" name=""/>
              <p:cNvSpPr/>
              <p:nvPr/>
            </p:nvSpPr>
            <p:spPr bwMode="auto">
              <a:xfrm flipH="0" flipV="0">
                <a:off x="0" y="0"/>
                <a:ext cx="2789870" cy="2276779"/>
              </a:xfrm>
              <a:prstGeom prst="rect">
                <a:avLst/>
              </a:prstGeom>
              <a:solidFill>
                <a:srgbClr val="5F7E8D"/>
              </a:solidFill>
              <a:ln w="12700" cap="flat" cmpd="sng" algn="ctr">
                <a:solidFill>
                  <a:srgbClr val="5F7E8D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100762678" name=""/>
              <p:cNvGrpSpPr/>
              <p:nvPr/>
            </p:nvGrpSpPr>
            <p:grpSpPr bwMode="auto">
              <a:xfrm flipH="0" flipV="0">
                <a:off x="652930" y="431274"/>
                <a:ext cx="1925003" cy="1414589"/>
                <a:chOff x="0" y="0"/>
                <a:chExt cx="1925003" cy="1414589"/>
              </a:xfrm>
            </p:grpSpPr>
            <p:sp>
              <p:nvSpPr>
                <p:cNvPr id="306478318" name=""/>
                <p:cNvSpPr txBox="1"/>
                <p:nvPr/>
              </p:nvSpPr>
              <p:spPr bwMode="auto">
                <a:xfrm flipH="0" flipV="0">
                  <a:off x="0" y="1017989"/>
                  <a:ext cx="1915715" cy="396599"/>
                </a:xfrm>
                <a:prstGeom prst="rect">
                  <a:avLst/>
                </a:prstGeom>
                <a:solidFill>
                  <a:srgbClr val="00BCD9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PXE-Boot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3803454" name=""/>
                <p:cNvSpPr txBox="1"/>
                <p:nvPr/>
              </p:nvSpPr>
              <p:spPr bwMode="auto">
                <a:xfrm flipH="0" flipV="0">
                  <a:off x="0" y="508994"/>
                  <a:ext cx="1914491" cy="396599"/>
                </a:xfrm>
                <a:prstGeom prst="rect">
                  <a:avLst/>
                </a:prstGeom>
                <a:solidFill>
                  <a:srgbClr val="009888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Orchestrierung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48742017" name=""/>
                <p:cNvSpPr txBox="1"/>
                <p:nvPr/>
              </p:nvSpPr>
              <p:spPr bwMode="auto">
                <a:xfrm flipH="0" flipV="0">
                  <a:off x="0" y="0"/>
                  <a:ext cx="1925003" cy="396599"/>
                </a:xfrm>
                <a:prstGeom prst="rect">
                  <a:avLst/>
                </a:prstGeom>
                <a:solidFill>
                  <a:srgbClr val="87C735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Speicher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81975065" name=""/>
              <p:cNvSpPr txBox="1"/>
              <p:nvPr/>
            </p:nvSpPr>
            <p:spPr bwMode="auto">
              <a:xfrm rot="16199969" flipH="0" flipV="0">
                <a:off x="-641905" y="940089"/>
                <a:ext cx="1918522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bg1"/>
                    </a:solidFill>
                  </a:rPr>
                  <a:t>Management</a:t>
                </a:r>
                <a:endParaRPr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0764165" name=""/>
            <p:cNvGrpSpPr/>
            <p:nvPr/>
          </p:nvGrpSpPr>
          <p:grpSpPr bwMode="auto">
            <a:xfrm rot="0" flipH="0" flipV="0">
              <a:off x="6731832" y="1476375"/>
              <a:ext cx="935982" cy="601045"/>
              <a:chOff x="0" y="0"/>
              <a:chExt cx="935982" cy="601045"/>
            </a:xfrm>
          </p:grpSpPr>
          <p:sp>
            <p:nvSpPr>
              <p:cNvPr id="579000240" name=""/>
              <p:cNvSpPr/>
              <p:nvPr/>
            </p:nvSpPr>
            <p:spPr bwMode="auto">
              <a:xfrm flipH="0" flipV="0">
                <a:off x="0" y="0"/>
                <a:ext cx="935982" cy="6010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20717199" name=""/>
              <p:cNvSpPr txBox="1"/>
              <p:nvPr/>
            </p:nvSpPr>
            <p:spPr bwMode="auto">
              <a:xfrm flipH="0" flipV="0">
                <a:off x="173982" y="102222"/>
                <a:ext cx="592418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2956557" y="1745339"/>
              <a:ext cx="3640185" cy="32677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miter lim="800000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211034" name=""/>
            <p:cNvGrpSpPr/>
            <p:nvPr/>
          </p:nvGrpSpPr>
          <p:grpSpPr bwMode="auto">
            <a:xfrm rot="0" flipH="0" flipV="0">
              <a:off x="6733418" y="2946399"/>
              <a:ext cx="935982" cy="601044"/>
              <a:chOff x="0" y="0"/>
              <a:chExt cx="935982" cy="601044"/>
            </a:xfrm>
          </p:grpSpPr>
          <p:sp>
            <p:nvSpPr>
              <p:cNvPr id="2143436238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4878779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37065063" name="Linie 1037065063"/>
            <p:cNvCxnSpPr>
              <a:cxnSpLocks/>
            </p:cNvCxnSpPr>
            <p:nvPr/>
          </p:nvCxnSpPr>
          <p:spPr bwMode="auto">
            <a:xfrm rot="0" flipH="0" flipV="0">
              <a:off x="2956557" y="2252939"/>
              <a:ext cx="3640549" cy="946081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9201724" name=""/>
            <p:cNvGrpSpPr/>
            <p:nvPr/>
          </p:nvGrpSpPr>
          <p:grpSpPr bwMode="auto">
            <a:xfrm rot="0" flipH="0" flipV="0">
              <a:off x="6731832" y="0"/>
              <a:ext cx="935982" cy="601044"/>
              <a:chOff x="0" y="0"/>
              <a:chExt cx="935982" cy="601044"/>
            </a:xfrm>
          </p:grpSpPr>
          <p:sp>
            <p:nvSpPr>
              <p:cNvPr id="966151990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755276340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1920870" name=""/>
            <p:cNvCxnSpPr>
              <a:cxnSpLocks/>
            </p:cNvCxnSpPr>
            <p:nvPr/>
          </p:nvCxnSpPr>
          <p:spPr bwMode="auto">
            <a:xfrm rot="0" flipH="1" flipV="0">
              <a:off x="2942157" y="348539"/>
              <a:ext cx="3652817" cy="887078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817028" name=""/>
            <p:cNvSpPr txBox="1"/>
            <p:nvPr/>
          </p:nvSpPr>
          <p:spPr bwMode="auto">
            <a:xfrm rot="899965" flipH="0" flipV="0">
              <a:off x="4451688" y="2560008"/>
              <a:ext cx="1925434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OS-Installation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519835528" name=""/>
            <p:cNvSpPr txBox="1"/>
            <p:nvPr/>
          </p:nvSpPr>
          <p:spPr bwMode="auto">
            <a:xfrm rot="0" flipH="0" flipV="0">
              <a:off x="4506181" y="1385900"/>
              <a:ext cx="1935153" cy="7928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Software &amp;</a:t>
              </a:r>
              <a:endParaRPr sz="2000">
                <a:solidFill>
                  <a:schemeClr val="tx1"/>
                </a:solidFill>
              </a:endParaRPr>
            </a:p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Konfiguration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736942181" name=""/>
            <p:cNvSpPr txBox="1"/>
            <p:nvPr/>
          </p:nvSpPr>
          <p:spPr bwMode="auto">
            <a:xfrm rot="20791629" flipH="0" flipV="0">
              <a:off x="4497027" y="284406"/>
              <a:ext cx="192903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Messdaten</a:t>
              </a:r>
              <a:endParaRPr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35250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 sz="4400"/>
          </a:p>
        </p:txBody>
      </p:sp>
      <p:sp>
        <p:nvSpPr>
          <p:cNvPr id="1637671961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/>
              <a:t>Vorteile:</a:t>
            </a:r>
            <a:endParaRPr/>
          </a:p>
          <a:p>
            <a:pPr lvl="1">
              <a:defRPr/>
            </a:pPr>
            <a:r>
              <a:rPr/>
              <a:t>Kompatibel mit </a:t>
            </a:r>
            <a:r>
              <a:rPr/>
              <a:t>Linux und Windows</a:t>
            </a:r>
            <a:endParaRPr/>
          </a:p>
          <a:p>
            <a:pPr lvl="1">
              <a:defRPr/>
            </a:pPr>
            <a:r>
              <a:rPr/>
              <a:t>Weniger Arbeitsaufwand</a:t>
            </a:r>
            <a:endParaRPr/>
          </a:p>
          <a:p>
            <a:pPr lvl="1">
              <a:defRPr/>
            </a:pPr>
            <a:r>
              <a:rPr/>
              <a:t>Internet-Zugang im Praktikum (Jupyter-Notebook)</a:t>
            </a:r>
            <a:endParaRPr/>
          </a:p>
          <a:p>
            <a:pPr lvl="1">
              <a:defRPr/>
            </a:pPr>
            <a:r>
              <a:rPr/>
              <a:t>Wartbarkeit</a:t>
            </a:r>
            <a:r>
              <a:rPr/>
              <a:t> auch in Zukunft gewährleistet</a:t>
            </a:r>
            <a:endParaRPr/>
          </a:p>
          <a:p>
            <a:pPr lvl="1">
              <a:defRPr/>
            </a:pPr>
            <a:r>
              <a:rPr/>
              <a:t>Schnelle Handlungsfähigkeit bei Ausfällen</a:t>
            </a:r>
            <a:endParaRPr/>
          </a:p>
          <a:p>
            <a:pPr lvl="1">
              <a:defRPr/>
            </a:pPr>
            <a:r>
              <a:rPr/>
              <a:t>Flexible Bereitstellung von </a:t>
            </a:r>
            <a:r>
              <a:rPr/>
              <a:t>Updates (Sicherheitsmaßnahmen)</a:t>
            </a:r>
            <a:endParaRPr/>
          </a:p>
          <a:p>
            <a:pPr lvl="1">
              <a:defRPr/>
            </a:pPr>
            <a:r>
              <a:rPr/>
              <a:t>Einfach erweiterbar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Anfangsinvestition</a:t>
            </a:r>
            <a:r>
              <a:rPr/>
              <a:t>: Wir müssen für diese Veränderung bereit sein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268752" name=""/>
          <p:cNvSpPr/>
          <p:nvPr/>
        </p:nvSpPr>
        <p:spPr bwMode="auto">
          <a:xfrm rot="0" flipH="0" flipV="0">
            <a:off x="838198" y="2327548"/>
            <a:ext cx="3352799" cy="3019424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436052" name=""/>
          <p:cNvSpPr/>
          <p:nvPr/>
        </p:nvSpPr>
        <p:spPr bwMode="auto">
          <a:xfrm flipH="0" flipV="0">
            <a:off x="1488838" y="2696760"/>
            <a:ext cx="2349372" cy="1829877"/>
          </a:xfrm>
          <a:prstGeom prst="rect">
            <a:avLst/>
          </a:prstGeom>
          <a:solidFill>
            <a:srgbClr val="1F4E7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5121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1178442517" name="Inhaltsplatzhalter 3"/>
          <p:cNvSpPr>
            <a:spLocks noGrp="1"/>
          </p:cNvSpPr>
          <p:nvPr>
            <p:ph sz="half" idx="2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Bereit für Ansible</a:t>
            </a:r>
            <a:endParaRPr/>
          </a:p>
        </p:txBody>
      </p:sp>
      <p:grpSp>
        <p:nvGrpSpPr>
          <p:cNvPr id="1728099827" name=""/>
          <p:cNvGrpSpPr/>
          <p:nvPr/>
        </p:nvGrpSpPr>
        <p:grpSpPr bwMode="auto">
          <a:xfrm rot="0" flipH="0" flipV="0">
            <a:off x="1487904" y="4526639"/>
            <a:ext cx="2352523" cy="366120"/>
            <a:chOff x="0" y="0"/>
            <a:chExt cx="2352523" cy="366120"/>
          </a:xfrm>
        </p:grpSpPr>
        <p:sp>
          <p:nvSpPr>
            <p:cNvPr id="647408197" name=""/>
            <p:cNvSpPr/>
            <p:nvPr/>
          </p:nvSpPr>
          <p:spPr bwMode="auto">
            <a:xfrm rot="0" flipH="0" flipV="0">
              <a:off x="0" y="0"/>
              <a:ext cx="2352523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214543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8648126" name=""/>
          <p:cNvSpPr txBox="1"/>
          <p:nvPr/>
        </p:nvSpPr>
        <p:spPr bwMode="auto">
          <a:xfrm rot="16199969" flipH="0" flipV="0">
            <a:off x="180000" y="3596099"/>
            <a:ext cx="191607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370016339" name=""/>
          <p:cNvSpPr txBox="1"/>
          <p:nvPr/>
        </p:nvSpPr>
        <p:spPr bwMode="auto">
          <a:xfrm rot="0" flipH="0" flipV="0">
            <a:off x="1544639" y="3154318"/>
            <a:ext cx="2237772" cy="914760"/>
          </a:xfrm>
          <a:prstGeom prst="rect">
            <a:avLst/>
          </a:prstGeom>
          <a:solidFill>
            <a:srgbClr val="1F4E79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Weitere Komponenten des PXE-Stack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36958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802441782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487498" y="1825623"/>
            <a:ext cx="4866297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Bereit für Ansible</a:t>
            </a:r>
            <a:endParaRPr/>
          </a:p>
        </p:txBody>
      </p:sp>
      <p:sp>
        <p:nvSpPr>
          <p:cNvPr id="254830530" name=""/>
          <p:cNvSpPr/>
          <p:nvPr/>
        </p:nvSpPr>
        <p:spPr bwMode="auto">
          <a:xfrm rot="0" flipH="0" flipV="0">
            <a:off x="838197" y="2327548"/>
            <a:ext cx="3352798" cy="3019423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5769119" name=""/>
          <p:cNvGrpSpPr/>
          <p:nvPr/>
        </p:nvGrpSpPr>
        <p:grpSpPr bwMode="auto">
          <a:xfrm rot="0" flipH="0" flipV="0">
            <a:off x="1487903" y="3794398"/>
            <a:ext cx="1369470" cy="366120"/>
            <a:chOff x="0" y="0"/>
            <a:chExt cx="1369470" cy="366120"/>
          </a:xfrm>
        </p:grpSpPr>
        <p:sp>
          <p:nvSpPr>
            <p:cNvPr id="899282385" name=""/>
            <p:cNvSpPr/>
            <p:nvPr/>
          </p:nvSpPr>
          <p:spPr bwMode="auto">
            <a:xfrm flipH="0" flipV="0">
              <a:off x="0" y="0"/>
              <a:ext cx="1368750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283591" name=""/>
            <p:cNvSpPr txBox="1"/>
            <p:nvPr/>
          </p:nvSpPr>
          <p:spPr bwMode="auto">
            <a:xfrm flipH="0" flipV="0">
              <a:off x="0" y="0"/>
              <a:ext cx="1369470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PXELINUX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767754658" name=""/>
          <p:cNvGrpSpPr/>
          <p:nvPr/>
        </p:nvGrpSpPr>
        <p:grpSpPr bwMode="auto">
          <a:xfrm rot="0" flipH="0" flipV="0">
            <a:off x="2856655" y="3794758"/>
            <a:ext cx="985876" cy="366480"/>
            <a:chOff x="0" y="0"/>
            <a:chExt cx="985876" cy="366480"/>
          </a:xfrm>
        </p:grpSpPr>
        <p:sp>
          <p:nvSpPr>
            <p:cNvPr id="735988738" name=""/>
            <p:cNvSpPr txBox="1"/>
            <p:nvPr/>
          </p:nvSpPr>
          <p:spPr bwMode="auto">
            <a:xfrm rot="0" flipH="0" flipV="0">
              <a:off x="0" y="360"/>
              <a:ext cx="981556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GRUB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8042095" name=""/>
            <p:cNvSpPr/>
            <p:nvPr/>
          </p:nvSpPr>
          <p:spPr bwMode="auto">
            <a:xfrm rot="0" flipH="0" flipV="0">
              <a:off x="0" y="0"/>
              <a:ext cx="985876" cy="366120"/>
            </a:xfrm>
            <a:prstGeom prst="rect">
              <a:avLst/>
            </a:prstGeom>
            <a:noFill/>
            <a:ln w="1269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26740176" name=""/>
          <p:cNvGrpSpPr/>
          <p:nvPr/>
        </p:nvGrpSpPr>
        <p:grpSpPr bwMode="auto">
          <a:xfrm rot="0" flipH="0" flipV="0">
            <a:off x="1487903" y="4160518"/>
            <a:ext cx="2352577" cy="366120"/>
            <a:chOff x="0" y="0"/>
            <a:chExt cx="2352577" cy="366120"/>
          </a:xfrm>
        </p:grpSpPr>
        <p:sp>
          <p:nvSpPr>
            <p:cNvPr id="375004265" name=""/>
            <p:cNvSpPr/>
            <p:nvPr/>
          </p:nvSpPr>
          <p:spPr bwMode="auto">
            <a:xfrm rot="0" flipH="0" flipV="0">
              <a:off x="0" y="0"/>
              <a:ext cx="2352577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7920911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TFTP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6080338" name=""/>
          <p:cNvGrpSpPr/>
          <p:nvPr/>
        </p:nvGrpSpPr>
        <p:grpSpPr bwMode="auto">
          <a:xfrm rot="0" flipH="0" flipV="0">
            <a:off x="1487903" y="4526638"/>
            <a:ext cx="2352521" cy="366120"/>
            <a:chOff x="0" y="0"/>
            <a:chExt cx="2352521" cy="366120"/>
          </a:xfrm>
        </p:grpSpPr>
        <p:sp>
          <p:nvSpPr>
            <p:cNvPr id="1047508847" name=""/>
            <p:cNvSpPr/>
            <p:nvPr/>
          </p:nvSpPr>
          <p:spPr bwMode="auto">
            <a:xfrm rot="0" flipH="0" flipV="0">
              <a:off x="0" y="0"/>
              <a:ext cx="2352521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9445031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57059300" name=""/>
          <p:cNvSpPr/>
          <p:nvPr/>
        </p:nvSpPr>
        <p:spPr bwMode="auto">
          <a:xfrm rot="0" flipH="0" flipV="0">
            <a:off x="1488838" y="2696758"/>
            <a:ext cx="2351533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040602" name=""/>
          <p:cNvSpPr txBox="1"/>
          <p:nvPr/>
        </p:nvSpPr>
        <p:spPr bwMode="auto">
          <a:xfrm rot="16199932" flipH="0" flipV="0">
            <a:off x="180000" y="3596098"/>
            <a:ext cx="1916073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grpSp>
        <p:nvGrpSpPr>
          <p:cNvPr id="423108172" name=""/>
          <p:cNvGrpSpPr/>
          <p:nvPr/>
        </p:nvGrpSpPr>
        <p:grpSpPr bwMode="auto">
          <a:xfrm rot="0" flipH="0" flipV="0">
            <a:off x="1487903" y="3428638"/>
            <a:ext cx="2352467" cy="366120"/>
            <a:chOff x="0" y="0"/>
            <a:chExt cx="2352467" cy="366120"/>
          </a:xfrm>
        </p:grpSpPr>
        <p:sp>
          <p:nvSpPr>
            <p:cNvPr id="1564571866" name=""/>
            <p:cNvSpPr/>
            <p:nvPr/>
          </p:nvSpPr>
          <p:spPr bwMode="auto">
            <a:xfrm rot="0" flipH="0" flipV="0">
              <a:off x="0" y="0"/>
              <a:ext cx="2352467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0820754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15600441" name=""/>
          <p:cNvSpPr txBox="1"/>
          <p:nvPr/>
        </p:nvSpPr>
        <p:spPr bwMode="auto">
          <a:xfrm rot="0" flipH="0" flipV="0">
            <a:off x="1488837" y="2696760"/>
            <a:ext cx="2355852" cy="3661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Preseed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97644348" name=""/>
          <p:cNvSpPr/>
          <p:nvPr/>
        </p:nvSpPr>
        <p:spPr bwMode="auto">
          <a:xfrm rot="0" flipH="0" flipV="0">
            <a:off x="1485959" y="3062880"/>
            <a:ext cx="2351532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623750" name=""/>
          <p:cNvSpPr txBox="1"/>
          <p:nvPr/>
        </p:nvSpPr>
        <p:spPr bwMode="auto">
          <a:xfrm rot="0" flipH="0" flipV="0">
            <a:off x="1485959" y="3062880"/>
            <a:ext cx="2354412" cy="3661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Linux - Installer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869315379" name=""/>
          <p:cNvSpPr/>
          <p:nvPr/>
        </p:nvSpPr>
        <p:spPr bwMode="auto">
          <a:xfrm flipH="0" flipV="0">
            <a:off x="4325649" y="3821386"/>
            <a:ext cx="291874" cy="1071371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80380216" name=""/>
          <p:cNvSpPr txBox="1"/>
          <p:nvPr/>
        </p:nvSpPr>
        <p:spPr bwMode="auto">
          <a:xfrm rot="0" flipH="0" flipV="0">
            <a:off x="4649275" y="4036851"/>
            <a:ext cx="91501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PXE-Stack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66314894" name=""/>
          <p:cNvSpPr/>
          <p:nvPr/>
        </p:nvSpPr>
        <p:spPr bwMode="auto">
          <a:xfrm flipH="0" flipV="0">
            <a:off x="4325649" y="2720931"/>
            <a:ext cx="291872" cy="1073466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40785403" name=""/>
          <p:cNvSpPr txBox="1"/>
          <p:nvPr/>
        </p:nvSpPr>
        <p:spPr bwMode="auto">
          <a:xfrm rot="0" flipH="0" flipV="0">
            <a:off x="4649274" y="2937443"/>
            <a:ext cx="128901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Linux-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Installation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23428" name=""/>
          <p:cNvSpPr/>
          <p:nvPr/>
        </p:nvSpPr>
        <p:spPr bwMode="auto">
          <a:xfrm rot="0" flipH="0" flipV="0">
            <a:off x="953138" y="2382423"/>
            <a:ext cx="3321049" cy="2965449"/>
          </a:xfrm>
          <a:prstGeom prst="rect">
            <a:avLst/>
          </a:prstGeom>
          <a:solidFill>
            <a:srgbClr val="009888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7464936" name=""/>
          <p:cNvGrpSpPr/>
          <p:nvPr/>
        </p:nvGrpSpPr>
        <p:grpSpPr bwMode="auto">
          <a:xfrm>
            <a:off x="3880404" y="3270249"/>
            <a:ext cx="1446256" cy="396599"/>
            <a:chOff x="0" y="0"/>
            <a:chExt cx="1446256" cy="396599"/>
          </a:xfrm>
        </p:grpSpPr>
        <p:sp>
          <p:nvSpPr>
            <p:cNvPr id="950549115" name=""/>
            <p:cNvSpPr/>
            <p:nvPr/>
          </p:nvSpPr>
          <p:spPr bwMode="auto">
            <a:xfrm rot="16199969" flipH="0" flipV="0">
              <a:off x="525484" y="-525484"/>
              <a:ext cx="395287" cy="1446256"/>
            </a:xfrm>
            <a:prstGeom prst="flowChartOffpageConnector">
              <a:avLst/>
            </a:prstGeom>
            <a:solidFill>
              <a:srgbClr val="43739E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802750" name=""/>
            <p:cNvSpPr txBox="1"/>
            <p:nvPr/>
          </p:nvSpPr>
          <p:spPr bwMode="auto">
            <a:xfrm flipH="0" flipV="0">
              <a:off x="0" y="0"/>
              <a:ext cx="1154222" cy="396599"/>
            </a:xfrm>
            <a:prstGeom prst="rect">
              <a:avLst/>
            </a:prstGeom>
            <a:noFill/>
            <a:ln>
              <a:noFill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GIT</a:t>
              </a:r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104742526" name=""/>
          <p:cNvSpPr/>
          <p:nvPr/>
        </p:nvSpPr>
        <p:spPr bwMode="auto">
          <a:xfrm rot="16199969" flipH="0" flipV="0">
            <a:off x="4405887" y="3989981"/>
            <a:ext cx="395286" cy="1446255"/>
          </a:xfrm>
          <a:prstGeom prst="flowChartOffpageConnector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80370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Orchestrierung: Ansible</a:t>
            </a:r>
            <a:endParaRPr/>
          </a:p>
        </p:txBody>
      </p:sp>
      <p:sp>
        <p:nvSpPr>
          <p:cNvPr id="99710517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Playbooks: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Software-Installation / 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Dokumentation integriert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Verwaltung über Git-Repository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Playbooks müssen aktuell gehalten werden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Remote-Konfiguration: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Rechner-Gruppen oder einzelne Geräte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Versionskontrolle über Git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Einfaches Arbeiten im Team</a:t>
            </a:r>
            <a:endParaRPr/>
          </a:p>
        </p:txBody>
      </p:sp>
      <p:sp>
        <p:nvSpPr>
          <p:cNvPr id="1640579453" name=""/>
          <p:cNvSpPr txBox="1"/>
          <p:nvPr/>
        </p:nvSpPr>
        <p:spPr bwMode="auto">
          <a:xfrm rot="16199969" flipH="0" flipV="0">
            <a:off x="391780" y="3666849"/>
            <a:ext cx="1914851" cy="396599"/>
          </a:xfrm>
          <a:prstGeom prst="rect">
            <a:avLst/>
          </a:prstGeom>
          <a:solidFill>
            <a:srgbClr val="009888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Orchestrierung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8333902" name=""/>
          <p:cNvSpPr/>
          <p:nvPr/>
        </p:nvSpPr>
        <p:spPr bwMode="auto">
          <a:xfrm rot="0" flipH="0" flipV="0">
            <a:off x="1733384" y="2674799"/>
            <a:ext cx="2221376" cy="1629228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2928872" name=""/>
          <p:cNvSpPr/>
          <p:nvPr/>
        </p:nvSpPr>
        <p:spPr bwMode="auto">
          <a:xfrm rot="0" flipH="0" flipV="0">
            <a:off x="2065006" y="3270249"/>
            <a:ext cx="1622792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855841" name=""/>
          <p:cNvSpPr txBox="1"/>
          <p:nvPr/>
        </p:nvSpPr>
        <p:spPr bwMode="auto">
          <a:xfrm rot="0" flipH="0" flipV="0">
            <a:off x="2065006" y="32702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Playbooks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56456010" name=""/>
          <p:cNvSpPr/>
          <p:nvPr/>
        </p:nvSpPr>
        <p:spPr bwMode="auto">
          <a:xfrm rot="0" flipH="0" flipV="0">
            <a:off x="2065006" y="3666849"/>
            <a:ext cx="1621462" cy="39659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334969" name=""/>
          <p:cNvSpPr txBox="1"/>
          <p:nvPr/>
        </p:nvSpPr>
        <p:spPr bwMode="auto">
          <a:xfrm rot="0" flipH="0" flipV="0">
            <a:off x="2065726" y="36668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Inventory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098710469" name=""/>
          <p:cNvSpPr/>
          <p:nvPr/>
        </p:nvSpPr>
        <p:spPr bwMode="auto">
          <a:xfrm rot="0" flipH="0" flipV="0">
            <a:off x="1733384" y="4304028"/>
            <a:ext cx="2221375" cy="819489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370029" name=""/>
          <p:cNvSpPr txBox="1"/>
          <p:nvPr/>
        </p:nvSpPr>
        <p:spPr bwMode="auto">
          <a:xfrm rot="0" flipH="0" flipV="0">
            <a:off x="1947217" y="4515473"/>
            <a:ext cx="1799108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Ansible - CLI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68677426" name=""/>
          <p:cNvSpPr txBox="1"/>
          <p:nvPr/>
        </p:nvSpPr>
        <p:spPr bwMode="auto">
          <a:xfrm rot="0" flipH="0" flipV="0">
            <a:off x="1881954" y="2826372"/>
            <a:ext cx="1935753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GIT Repository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507108479" name=""/>
          <p:cNvSpPr txBox="1"/>
          <p:nvPr/>
        </p:nvSpPr>
        <p:spPr bwMode="auto">
          <a:xfrm flipH="0" flipV="0">
            <a:off x="3880404" y="4515466"/>
            <a:ext cx="1156021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SSH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90894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Zentraler NFS-Speicher</a:t>
            </a:r>
            <a:endParaRPr/>
          </a:p>
        </p:txBody>
      </p:sp>
      <p:sp>
        <p:nvSpPr>
          <p:cNvPr id="1589414995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946666" y="1825624"/>
            <a:ext cx="440713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Zentrale Ablage für Messdaten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Web-Zugriff im KIT-Netz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Keine USB-Sticks notwendig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Sicherheitsaspekt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</p:txBody>
      </p:sp>
      <p:grpSp>
        <p:nvGrpSpPr>
          <p:cNvPr id="1832998320" name=""/>
          <p:cNvGrpSpPr/>
          <p:nvPr/>
        </p:nvGrpSpPr>
        <p:grpSpPr bwMode="auto">
          <a:xfrm>
            <a:off x="846039" y="2577911"/>
            <a:ext cx="5931623" cy="2689893"/>
            <a:chOff x="0" y="0"/>
            <a:chExt cx="5931623" cy="2689893"/>
          </a:xfrm>
        </p:grpSpPr>
        <p:sp>
          <p:nvSpPr>
            <p:cNvPr id="2026576774" name=""/>
            <p:cNvSpPr/>
            <p:nvPr/>
          </p:nvSpPr>
          <p:spPr bwMode="auto">
            <a:xfrm rot="0" flipH="0" flipV="0">
              <a:off x="1405364" y="238645"/>
              <a:ext cx="2414544" cy="1533524"/>
            </a:xfrm>
            <a:prstGeom prst="rect">
              <a:avLst/>
            </a:prstGeom>
            <a:solidFill>
              <a:srgbClr val="87C73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6085441" name=""/>
            <p:cNvSpPr txBox="1"/>
            <p:nvPr/>
          </p:nvSpPr>
          <p:spPr bwMode="auto">
            <a:xfrm rot="0" flipH="0" flipV="0">
              <a:off x="1405364" y="376176"/>
              <a:ext cx="24145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Zentraler Speicher für Messdaten</a:t>
              </a: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506623616" name=""/>
            <p:cNvSpPr txBox="1"/>
            <p:nvPr/>
          </p:nvSpPr>
          <p:spPr bwMode="auto">
            <a:xfrm rot="0" flipH="0" flipV="0">
              <a:off x="2612637" y="1208110"/>
              <a:ext cx="902811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396285" name=""/>
            <p:cNvSpPr txBox="1"/>
            <p:nvPr/>
          </p:nvSpPr>
          <p:spPr bwMode="auto">
            <a:xfrm rot="0" flipH="0" flipV="0">
              <a:off x="1660137" y="1208110"/>
              <a:ext cx="903890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HTTP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666386570" name=""/>
            <p:cNvCxnSpPr>
              <a:cxnSpLocks/>
            </p:cNvCxnSpPr>
            <p:nvPr/>
          </p:nvCxnSpPr>
          <p:spPr bwMode="auto">
            <a:xfrm rot="0" flipH="0" flipV="0">
              <a:off x="3610699" y="1398146"/>
              <a:ext cx="1271257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7476965" name=""/>
            <p:cNvGrpSpPr/>
            <p:nvPr/>
          </p:nvGrpSpPr>
          <p:grpSpPr bwMode="auto">
            <a:xfrm rot="0" flipH="0" flipV="0">
              <a:off x="4960716" y="1104599"/>
              <a:ext cx="935981" cy="601044"/>
              <a:chOff x="0" y="0"/>
              <a:chExt cx="935981" cy="601044"/>
            </a:xfrm>
          </p:grpSpPr>
          <p:sp>
            <p:nvSpPr>
              <p:cNvPr id="1265926096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083767807" name=""/>
              <p:cNvSpPr txBox="1"/>
              <p:nvPr/>
            </p:nvSpPr>
            <p:spPr bwMode="auto">
              <a:xfrm flipH="0" flipV="0">
                <a:off x="173981" y="102222"/>
                <a:ext cx="59313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19961786" name=""/>
            <p:cNvCxnSpPr>
              <a:cxnSpLocks/>
            </p:cNvCxnSpPr>
            <p:nvPr/>
          </p:nvCxnSpPr>
          <p:spPr bwMode="auto">
            <a:xfrm rot="10799989" flipH="0" flipV="1">
              <a:off x="839066" y="1395716"/>
              <a:ext cx="725820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510434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1028353"/>
              <a:ext cx="743816" cy="743816"/>
            </a:xfrm>
            <a:prstGeom prst="rect">
              <a:avLst/>
            </a:prstGeom>
          </p:spPr>
        </p:pic>
        <p:grpSp>
          <p:nvGrpSpPr>
            <p:cNvPr id="1466923769" name=""/>
            <p:cNvGrpSpPr/>
            <p:nvPr/>
          </p:nvGrpSpPr>
          <p:grpSpPr bwMode="auto">
            <a:xfrm rot="0" flipH="0" flipV="0">
              <a:off x="4995641" y="2088849"/>
              <a:ext cx="935982" cy="601044"/>
              <a:chOff x="0" y="0"/>
              <a:chExt cx="935982" cy="601044"/>
            </a:xfrm>
          </p:grpSpPr>
          <p:sp>
            <p:nvSpPr>
              <p:cNvPr id="1518331624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6925783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3356407" name=""/>
            <p:cNvGrpSpPr/>
            <p:nvPr/>
          </p:nvGrpSpPr>
          <p:grpSpPr bwMode="auto">
            <a:xfrm rot="0" flipH="0" flipV="0">
              <a:off x="4929581" y="0"/>
              <a:ext cx="935982" cy="601044"/>
              <a:chOff x="0" y="0"/>
              <a:chExt cx="935982" cy="601044"/>
            </a:xfrm>
          </p:grpSpPr>
          <p:sp>
            <p:nvSpPr>
              <p:cNvPr id="1377142605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97776512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4866080" name=""/>
            <p:cNvCxnSpPr>
              <a:cxnSpLocks/>
            </p:cNvCxnSpPr>
            <p:nvPr/>
          </p:nvCxnSpPr>
          <p:spPr bwMode="auto">
            <a:xfrm rot="0" flipH="0" flipV="1">
              <a:off x="3610699" y="560648"/>
              <a:ext cx="1313079" cy="748863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834117" name=""/>
            <p:cNvCxnSpPr>
              <a:cxnSpLocks/>
            </p:cNvCxnSpPr>
            <p:nvPr/>
          </p:nvCxnSpPr>
          <p:spPr bwMode="auto">
            <a:xfrm rot="0" flipH="0" flipV="0">
              <a:off x="3610699" y="1484136"/>
              <a:ext cx="1313078" cy="748862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72616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Verbesserung</a:t>
            </a:r>
            <a:endParaRPr/>
          </a:p>
        </p:txBody>
      </p:sp>
      <p:graphicFrame>
        <p:nvGraphicFramePr>
          <p:cNvPr id="1599477053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8" y="1825624"/>
          <a:ext cx="10515600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Bisher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Neu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Betriebssystem-Installation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USB-Stick, Manuell, zeitaufwendig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PXE: automatisiert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(Initiale) Einrichtung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Updates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Ausfallsicherheit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???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Einfache Replikation von Systemen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Wartbarkeit / Konsistenz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Nicht einheitlich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 als „Dokumentation“ in Kombination mit Git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Messdaten-Mitnahme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Web, sonst. wie bisher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2012-12-03T06:56:55Z</dcterms:created>
  <dcterms:modified xsi:type="dcterms:W3CDTF">2024-12-18T13:58:40Z</dcterms:modified>
</cp:coreProperties>
</file>