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room.bankofamerica.com/content/newsroom/press-releases/2021/10/bofa-global-research-launches-coverage-of-digital-asset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5ca8639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5ca8639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1f575d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1f575d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e3927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e3927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e39279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3e39279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3e39279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3e39279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https://newsroom.bankofamerica.com/content/newsroom/press-releases/2021/10/bofa-global-research-launches-coverage-of-digital-assets.html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e39279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e39279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Char char="-"/>
            </a:pPr>
            <a:r>
              <a:t/>
            </a:r>
            <a:endParaRPr sz="105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e39279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e39279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e39279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e39279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3e39279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3e39279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to be Bitcoin as the final suggestion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5ca8639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5ca8639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ativenewsonline.net/advertise/branded-voices/pros-cons-of-investing-in-ethereum" TargetMode="External"/><Relationship Id="rId4" Type="http://schemas.openxmlformats.org/officeDocument/2006/relationships/hyperlink" Target="https://cryptonews.com/guides/who-accepts-ethereum.htm" TargetMode="External"/><Relationship Id="rId5" Type="http://schemas.openxmlformats.org/officeDocument/2006/relationships/hyperlink" Target="https://newsroom.bankofamerica.com/content/newsroom/press-releases/2021/10/bofa-global-research-launches-coverage-of-digital-assets.html" TargetMode="External"/><Relationship Id="rId6" Type="http://schemas.openxmlformats.org/officeDocument/2006/relationships/hyperlink" Target="https://www.dummies.com/article/business-careers-money/personal-finance/cryptocurrency/what-is-bitcoin-241921/" TargetMode="External"/><Relationship Id="rId7" Type="http://schemas.openxmlformats.org/officeDocument/2006/relationships/hyperlink" Target="https://www.dummies.com/article/business-careers-money/personal-finance/cryptocurrency/what-is-ethereum-2636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Dharshini Saravanan, Meciel Guisihan, Michael Kiss, Miten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                </a:t>
            </a:r>
            <a:endParaRPr sz="3300"/>
          </a:p>
          <a:p>
            <a:pPr indent="0" lvl="0" marL="0" rtl="0" algn="l">
              <a:spcBef>
                <a:spcPts val="1200"/>
              </a:spcBef>
              <a:spcAft>
                <a:spcPts val="1200"/>
              </a:spcAft>
              <a:buNone/>
            </a:pPr>
            <a:r>
              <a:rPr lang="en" sz="3700"/>
              <a:t>                </a:t>
            </a:r>
            <a:r>
              <a:rPr lang="en" sz="3700"/>
              <a:t>THANK YOU</a:t>
            </a:r>
            <a:endParaRPr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47" name="Google Shape;347;p23"/>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200"/>
          </a:p>
          <a:p>
            <a:pPr indent="-304800" lvl="1" marL="914400" rtl="0" algn="l">
              <a:lnSpc>
                <a:spcPct val="105000"/>
              </a:lnSpc>
              <a:spcBef>
                <a:spcPts val="1200"/>
              </a:spcBef>
              <a:spcAft>
                <a:spcPts val="0"/>
              </a:spcAft>
              <a:buSzPts val="1200"/>
              <a:buChar char="○"/>
            </a:pPr>
            <a:r>
              <a:rPr lang="en" sz="1200" u="sng">
                <a:solidFill>
                  <a:schemeClr val="accent5"/>
                </a:solidFill>
                <a:hlinkClick r:id="rId3">
                  <a:extLst>
                    <a:ext uri="{A12FA001-AC4F-418D-AE19-62706E023703}">
                      <ahyp:hlinkClr val="tx"/>
                    </a:ext>
                  </a:extLst>
                </a:hlinkClick>
              </a:rPr>
              <a:t>https://nativenewsonline.net/advertise/branded-voices/pros-cons-of-investing-in-ethereum</a:t>
            </a:r>
            <a:endParaRPr sz="1200"/>
          </a:p>
          <a:p>
            <a:pPr indent="-304800" lvl="1" marL="914400" rtl="0" algn="l">
              <a:lnSpc>
                <a:spcPct val="105000"/>
              </a:lnSpc>
              <a:spcBef>
                <a:spcPts val="0"/>
              </a:spcBef>
              <a:spcAft>
                <a:spcPts val="0"/>
              </a:spcAft>
              <a:buSzPts val="1200"/>
              <a:buChar char="○"/>
            </a:pPr>
            <a:r>
              <a:rPr lang="en" sz="1200" u="sng">
                <a:solidFill>
                  <a:schemeClr val="hlink"/>
                </a:solidFill>
                <a:hlinkClick r:id="rId4"/>
              </a:rPr>
              <a:t>https://cryptonews.com/guides/who-accepts-ethereum.htm</a:t>
            </a:r>
            <a:r>
              <a:rPr lang="en" sz="1200"/>
              <a:t> </a:t>
            </a:r>
            <a:endParaRPr sz="1200"/>
          </a:p>
          <a:p>
            <a:pPr indent="-304800" lvl="1" marL="914400" rtl="0" algn="l">
              <a:lnSpc>
                <a:spcPct val="90000"/>
              </a:lnSpc>
              <a:spcBef>
                <a:spcPts val="0"/>
              </a:spcBef>
              <a:spcAft>
                <a:spcPts val="0"/>
              </a:spcAft>
              <a:buSzPts val="1200"/>
              <a:buChar char="○"/>
            </a:pPr>
            <a:r>
              <a:rPr lang="en" sz="1200" u="sng">
                <a:solidFill>
                  <a:srgbClr val="2200CC"/>
                </a:solidFill>
                <a:latin typeface="Arial"/>
                <a:ea typeface="Arial"/>
                <a:cs typeface="Arial"/>
                <a:sym typeface="Arial"/>
                <a:hlinkClick r:id="rId5">
                  <a:extLst>
                    <a:ext uri="{A12FA001-AC4F-418D-AE19-62706E023703}">
                      <ahyp:hlinkClr val="tx"/>
                    </a:ext>
                  </a:extLst>
                </a:hlinkClick>
              </a:rPr>
              <a:t>https://newsroom.bankofamerica.com/content/newsroom/press-releases/2021/10/bofa-global-research-launches-coverage-of-digital-assets.html</a:t>
            </a:r>
            <a:endParaRPr sz="1200">
              <a:solidFill>
                <a:srgbClr val="000000"/>
              </a:solidFill>
              <a:latin typeface="Arial"/>
              <a:ea typeface="Arial"/>
              <a:cs typeface="Arial"/>
              <a:sym typeface="Arial"/>
            </a:endParaRPr>
          </a:p>
          <a:p>
            <a:pPr indent="-304800" lvl="1" marL="914400" rtl="0" algn="l">
              <a:lnSpc>
                <a:spcPct val="90000"/>
              </a:lnSpc>
              <a:spcBef>
                <a:spcPts val="0"/>
              </a:spcBef>
              <a:spcAft>
                <a:spcPts val="0"/>
              </a:spcAft>
              <a:buSzPts val="1200"/>
              <a:buChar char="○"/>
            </a:pPr>
            <a:r>
              <a:rPr lang="en" sz="1200" u="sng">
                <a:solidFill>
                  <a:schemeClr val="hlink"/>
                </a:solidFill>
                <a:latin typeface="Arial"/>
                <a:ea typeface="Arial"/>
                <a:cs typeface="Arial"/>
                <a:sym typeface="Arial"/>
                <a:hlinkClick r:id="rId6"/>
              </a:rPr>
              <a:t>https://www.dummies.com/article/business-careers-money/personal-finance/cryptocurrency/what-is-bitcoin-241921/</a:t>
            </a:r>
            <a:endParaRPr sz="1200">
              <a:solidFill>
                <a:srgbClr val="000000"/>
              </a:solidFill>
              <a:latin typeface="Arial"/>
              <a:ea typeface="Arial"/>
              <a:cs typeface="Arial"/>
              <a:sym typeface="Arial"/>
            </a:endParaRPr>
          </a:p>
          <a:p>
            <a:pPr indent="-304800" lvl="1" marL="914400" rtl="0" algn="l">
              <a:lnSpc>
                <a:spcPct val="90000"/>
              </a:lnSpc>
              <a:spcBef>
                <a:spcPts val="0"/>
              </a:spcBef>
              <a:spcAft>
                <a:spcPts val="0"/>
              </a:spcAft>
              <a:buClr>
                <a:srgbClr val="000000"/>
              </a:buClr>
              <a:buSzPts val="1200"/>
              <a:buFont typeface="Arial"/>
              <a:buChar char="○"/>
            </a:pPr>
            <a:r>
              <a:rPr lang="en" sz="1200" u="sng">
                <a:solidFill>
                  <a:schemeClr val="hlink"/>
                </a:solidFill>
                <a:latin typeface="Arial"/>
                <a:ea typeface="Arial"/>
                <a:cs typeface="Arial"/>
                <a:sym typeface="Arial"/>
                <a:hlinkClick r:id="rId7"/>
              </a:rPr>
              <a:t>https://www.dummies.com/article/business-careers-money/personal-finance/cryptocurrency/what-is-ethereum-263632/</a:t>
            </a:r>
            <a:endParaRPr sz="1200">
              <a:solidFill>
                <a:srgbClr val="000000"/>
              </a:solidFill>
              <a:latin typeface="Arial"/>
              <a:ea typeface="Arial"/>
              <a:cs typeface="Arial"/>
              <a:sym typeface="Arial"/>
            </a:endParaRPr>
          </a:p>
          <a:p>
            <a:pPr indent="0" lvl="0" marL="914400" rtl="0" algn="l">
              <a:lnSpc>
                <a:spcPct val="9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105000"/>
              </a:lnSpc>
              <a:spcBef>
                <a:spcPts val="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400">
                <a:solidFill>
                  <a:srgbClr val="2D3B45"/>
                </a:solidFill>
                <a:highlight>
                  <a:srgbClr val="FFFFFF"/>
                </a:highlight>
              </a:rPr>
              <a:t>Your team is involved in designing a new cryptocurrency for a sovereign client. </a:t>
            </a:r>
            <a:r>
              <a:rPr lang="en" sz="2400">
                <a:solidFill>
                  <a:srgbClr val="2D3B45"/>
                </a:solidFill>
                <a:highlight>
                  <a:srgbClr val="FFFFFF"/>
                </a:highlight>
              </a:rPr>
              <a:t>You </a:t>
            </a:r>
            <a:r>
              <a:rPr lang="en" sz="2400">
                <a:solidFill>
                  <a:srgbClr val="2D3B45"/>
                </a:solidFill>
                <a:highlight>
                  <a:srgbClr val="FFFFFF"/>
                </a:highlight>
              </a:rPr>
              <a:t>have been asked to evaluate Ethereum as a contender of bitcoin for the basis of </a:t>
            </a:r>
            <a:r>
              <a:rPr lang="en" sz="2400">
                <a:solidFill>
                  <a:srgbClr val="2D3B45"/>
                </a:solidFill>
                <a:highlight>
                  <a:srgbClr val="FFFFFF"/>
                </a:highlight>
              </a:rPr>
              <a:t>your </a:t>
            </a:r>
            <a:r>
              <a:rPr lang="en" sz="2400">
                <a:solidFill>
                  <a:srgbClr val="2D3B45"/>
                </a:solidFill>
                <a:highlight>
                  <a:srgbClr val="FFFFFF"/>
                </a:highlight>
              </a:rPr>
              <a:t>currency. What does </a:t>
            </a:r>
            <a:r>
              <a:rPr lang="en" sz="2400">
                <a:solidFill>
                  <a:srgbClr val="2D3B45"/>
                </a:solidFill>
                <a:highlight>
                  <a:srgbClr val="FFFFFF"/>
                </a:highlight>
              </a:rPr>
              <a:t>your</a:t>
            </a:r>
            <a:r>
              <a:rPr lang="en" sz="2400">
                <a:solidFill>
                  <a:srgbClr val="2D3B45"/>
                </a:solidFill>
                <a:highlight>
                  <a:srgbClr val="FFFFFF"/>
                </a:highlight>
              </a:rPr>
              <a:t> team think and would suggest as your team’s choice to your client?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Bitcoin?</a:t>
            </a:r>
            <a:endParaRPr/>
          </a:p>
        </p:txBody>
      </p:sp>
      <p:sp>
        <p:nvSpPr>
          <p:cNvPr id="290" name="Google Shape;290;p15"/>
          <p:cNvSpPr txBox="1"/>
          <p:nvPr>
            <p:ph idx="1" type="body"/>
          </p:nvPr>
        </p:nvSpPr>
        <p:spPr>
          <a:xfrm>
            <a:off x="311700" y="1152475"/>
            <a:ext cx="50034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form of digital currency founded in 2009.</a:t>
            </a:r>
            <a:endParaRPr/>
          </a:p>
          <a:p>
            <a:pPr indent="-311150" lvl="0" marL="457200" rtl="0" algn="l">
              <a:spcBef>
                <a:spcPts val="0"/>
              </a:spcBef>
              <a:spcAft>
                <a:spcPts val="0"/>
              </a:spcAft>
              <a:buSzPts val="1300"/>
              <a:buChar char="●"/>
            </a:pPr>
            <a:r>
              <a:rPr lang="en"/>
              <a:t>Classified as “</a:t>
            </a:r>
            <a:r>
              <a:rPr lang="en"/>
              <a:t>Decentralized</a:t>
            </a:r>
            <a:r>
              <a:rPr lang="en"/>
              <a:t> currency”</a:t>
            </a:r>
            <a:endParaRPr/>
          </a:p>
          <a:p>
            <a:pPr indent="-298450" lvl="1" marL="914400" rtl="0" algn="l">
              <a:spcBef>
                <a:spcPts val="0"/>
              </a:spcBef>
              <a:spcAft>
                <a:spcPts val="0"/>
              </a:spcAft>
              <a:buSzPts val="1100"/>
              <a:buChar char="○"/>
            </a:pPr>
            <a:r>
              <a:rPr lang="en"/>
              <a:t>There is no bank or central authority </a:t>
            </a:r>
            <a:r>
              <a:rPr lang="en"/>
              <a:t>governing</a:t>
            </a:r>
            <a:r>
              <a:rPr lang="en"/>
              <a:t> Bitcoins</a:t>
            </a:r>
            <a:endParaRPr/>
          </a:p>
          <a:p>
            <a:pPr indent="-298450" lvl="1" marL="914400" rtl="0" algn="l">
              <a:spcBef>
                <a:spcPts val="0"/>
              </a:spcBef>
              <a:spcAft>
                <a:spcPts val="0"/>
              </a:spcAft>
              <a:buSzPts val="1100"/>
              <a:buChar char="○"/>
            </a:pPr>
            <a:r>
              <a:rPr lang="en"/>
              <a:t>Controlled by </a:t>
            </a:r>
            <a:r>
              <a:rPr lang="en"/>
              <a:t>network</a:t>
            </a:r>
            <a:r>
              <a:rPr lang="en"/>
              <a:t> of users who control and </a:t>
            </a:r>
            <a:r>
              <a:rPr lang="en"/>
              <a:t>verify</a:t>
            </a:r>
            <a:r>
              <a:rPr lang="en"/>
              <a:t> the transactions</a:t>
            </a:r>
            <a:endParaRPr/>
          </a:p>
          <a:p>
            <a:pPr indent="-311150" lvl="0" marL="457200" rtl="0" algn="l">
              <a:spcBef>
                <a:spcPts val="0"/>
              </a:spcBef>
              <a:spcAft>
                <a:spcPts val="0"/>
              </a:spcAft>
              <a:buSzPts val="1300"/>
              <a:buChar char="●"/>
            </a:pPr>
            <a:r>
              <a:rPr lang="en"/>
              <a:t>Transactions are recorded and logged in blockchain</a:t>
            </a:r>
            <a:endParaRPr/>
          </a:p>
          <a:p>
            <a:pPr indent="-298450" lvl="1" marL="914400" rtl="0" algn="l">
              <a:spcBef>
                <a:spcPts val="0"/>
              </a:spcBef>
              <a:spcAft>
                <a:spcPts val="0"/>
              </a:spcAft>
              <a:buSzPts val="1100"/>
              <a:buChar char="○"/>
            </a:pPr>
            <a:r>
              <a:rPr lang="en"/>
              <a:t>A from of database that stores cryptocurrency transactions in </a:t>
            </a:r>
            <a:r>
              <a:rPr lang="en"/>
              <a:t>chronological</a:t>
            </a:r>
            <a:r>
              <a:rPr lang="en"/>
              <a:t> groups, known as blocks, instead of folders and tables like normal databases</a:t>
            </a:r>
            <a:endParaRPr/>
          </a:p>
          <a:p>
            <a:pPr indent="-311150" lvl="0" marL="457200" rtl="0" algn="l">
              <a:spcBef>
                <a:spcPts val="0"/>
              </a:spcBef>
              <a:spcAft>
                <a:spcPts val="0"/>
              </a:spcAft>
              <a:buSzPts val="1300"/>
              <a:buChar char="●"/>
            </a:pPr>
            <a:r>
              <a:rPr lang="en"/>
              <a:t>Bitcoin Transactions = not true</a:t>
            </a:r>
            <a:endParaRPr/>
          </a:p>
          <a:p>
            <a:pPr indent="-298450" lvl="1" marL="914400" rtl="0" algn="l">
              <a:spcBef>
                <a:spcPts val="0"/>
              </a:spcBef>
              <a:spcAft>
                <a:spcPts val="0"/>
              </a:spcAft>
              <a:buSzPts val="1100"/>
              <a:buChar char="○"/>
            </a:pPr>
            <a:r>
              <a:rPr lang="en"/>
              <a:t>Ross Ulbricht</a:t>
            </a:r>
            <a:endParaRPr/>
          </a:p>
        </p:txBody>
      </p:sp>
      <p:pic>
        <p:nvPicPr>
          <p:cNvPr id="291" name="Google Shape;291;p15"/>
          <p:cNvPicPr preferRelativeResize="0"/>
          <p:nvPr/>
        </p:nvPicPr>
        <p:blipFill>
          <a:blip r:embed="rId3">
            <a:alphaModFix/>
          </a:blip>
          <a:stretch>
            <a:fillRect/>
          </a:stretch>
        </p:blipFill>
        <p:spPr>
          <a:xfrm>
            <a:off x="5476875" y="2571749"/>
            <a:ext cx="3271141" cy="1831000"/>
          </a:xfrm>
          <a:prstGeom prst="rect">
            <a:avLst/>
          </a:prstGeom>
          <a:noFill/>
          <a:ln>
            <a:noFill/>
          </a:ln>
        </p:spPr>
      </p:pic>
      <p:sp>
        <p:nvSpPr>
          <p:cNvPr id="292" name="Google Shape;292;p15"/>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Dharshini</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Bitcoin</a:t>
            </a:r>
            <a:endParaRPr/>
          </a:p>
        </p:txBody>
      </p:sp>
      <p:sp>
        <p:nvSpPr>
          <p:cNvPr id="298" name="Google Shape;298;p16"/>
          <p:cNvSpPr txBox="1"/>
          <p:nvPr>
            <p:ph idx="1" type="body"/>
          </p:nvPr>
        </p:nvSpPr>
        <p:spPr>
          <a:xfrm>
            <a:off x="311700" y="1434825"/>
            <a:ext cx="8520600" cy="312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2009, it is the oldest traded </a:t>
            </a:r>
            <a:r>
              <a:rPr lang="en"/>
              <a:t>cryptocurrency</a:t>
            </a:r>
            <a:endParaRPr/>
          </a:p>
          <a:p>
            <a:pPr indent="-311150" lvl="0" marL="457200" rtl="0" algn="l">
              <a:spcBef>
                <a:spcPts val="0"/>
              </a:spcBef>
              <a:spcAft>
                <a:spcPts val="0"/>
              </a:spcAft>
              <a:buSzPts val="1300"/>
              <a:buChar char="●"/>
            </a:pPr>
            <a:r>
              <a:rPr lang="en"/>
              <a:t>Recognized by major financial institutions</a:t>
            </a:r>
            <a:endParaRPr/>
          </a:p>
          <a:p>
            <a:pPr indent="-298450" lvl="1" marL="914400" rtl="0" algn="l">
              <a:spcBef>
                <a:spcPts val="0"/>
              </a:spcBef>
              <a:spcAft>
                <a:spcPts val="0"/>
              </a:spcAft>
              <a:buSzPts val="1100"/>
              <a:buChar char="○"/>
            </a:pPr>
            <a:r>
              <a:rPr lang="en" sz="1200">
                <a:solidFill>
                  <a:srgbClr val="202124"/>
                </a:solidFill>
              </a:rPr>
              <a:t>Bank of America gave bitcoin their seal of approval as an asset class in 2021</a:t>
            </a:r>
            <a:endParaRPr sz="1200">
              <a:solidFill>
                <a:srgbClr val="202124"/>
              </a:solidFill>
            </a:endParaRPr>
          </a:p>
          <a:p>
            <a:pPr indent="-311150" lvl="0" marL="457200" rtl="0" algn="l">
              <a:spcBef>
                <a:spcPts val="0"/>
              </a:spcBef>
              <a:spcAft>
                <a:spcPts val="0"/>
              </a:spcAft>
              <a:buSzPts val="1300"/>
              <a:buChar char="●"/>
            </a:pPr>
            <a:r>
              <a:rPr lang="en"/>
              <a:t>Highest Capitalization (Lowest risk of volatility)</a:t>
            </a:r>
            <a:endParaRPr/>
          </a:p>
          <a:p>
            <a:pPr indent="-298450" lvl="1" marL="914400" rtl="0" algn="l">
              <a:spcBef>
                <a:spcPts val="0"/>
              </a:spcBef>
              <a:spcAft>
                <a:spcPts val="0"/>
              </a:spcAft>
              <a:buSzPts val="1100"/>
              <a:buChar char="○"/>
            </a:pPr>
            <a:r>
              <a:rPr lang="en" sz="1350">
                <a:solidFill>
                  <a:srgbClr val="333333"/>
                </a:solidFill>
                <a:highlight>
                  <a:srgbClr val="FFFFFF"/>
                </a:highlight>
                <a:latin typeface="Roboto"/>
                <a:ea typeface="Roboto"/>
                <a:cs typeface="Roboto"/>
                <a:sym typeface="Roboto"/>
              </a:rPr>
              <a:t>$2 trillion market value and 200 million users</a:t>
            </a:r>
            <a:endParaRPr sz="1350">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t>There have been 668 million bitcoin transactions, and not a single case of counterfeit coins. </a:t>
            </a:r>
            <a:endParaRPr/>
          </a:p>
          <a:p>
            <a:pPr indent="-298450" lvl="1" marL="914400" rtl="0" algn="l">
              <a:spcBef>
                <a:spcPts val="0"/>
              </a:spcBef>
              <a:spcAft>
                <a:spcPts val="0"/>
              </a:spcAft>
              <a:buSzPts val="1100"/>
              <a:buChar char="○"/>
            </a:pPr>
            <a:r>
              <a:rPr lang="en" sz="1200">
                <a:solidFill>
                  <a:srgbClr val="202124"/>
                </a:solidFill>
                <a:highlight>
                  <a:srgbClr val="FFFFFF"/>
                </a:highlight>
              </a:rPr>
              <a:t>By comparison according to the United States Department of Treasury, an estimated </a:t>
            </a:r>
            <a:r>
              <a:rPr b="1" lang="en" sz="1200">
                <a:solidFill>
                  <a:srgbClr val="202124"/>
                </a:solidFill>
              </a:rPr>
              <a:t>$70 million</a:t>
            </a:r>
            <a:r>
              <a:rPr lang="en" sz="1200">
                <a:solidFill>
                  <a:srgbClr val="202124"/>
                </a:solidFill>
                <a:highlight>
                  <a:srgbClr val="FFFFFF"/>
                </a:highlight>
              </a:rPr>
              <a:t> in counterfeit bills are in circulation</a:t>
            </a:r>
            <a:endParaRPr sz="1350">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t>Financial Freedom to transact globally without currency conversions. </a:t>
            </a:r>
            <a:endParaRPr/>
          </a:p>
          <a:p>
            <a:pPr indent="-298450" lvl="1" marL="914400" rtl="0" algn="l">
              <a:spcBef>
                <a:spcPts val="0"/>
              </a:spcBef>
              <a:spcAft>
                <a:spcPts val="0"/>
              </a:spcAft>
              <a:buSzPts val="1100"/>
              <a:buChar char="○"/>
            </a:pPr>
            <a:r>
              <a:rPr lang="en"/>
              <a:t>No need to worry about foreign exchange market </a:t>
            </a:r>
            <a:endParaRPr sz="135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02124"/>
              </a:solidFill>
            </a:endParaRPr>
          </a:p>
        </p:txBody>
      </p:sp>
      <p:sp>
        <p:nvSpPr>
          <p:cNvPr id="299" name="Google Shape;299;p16"/>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Micheal</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lang="en"/>
              <a:t>Ethereum?</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sophisticated, decentralized application platform that </a:t>
            </a:r>
            <a:r>
              <a:rPr lang="en"/>
              <a:t>extends</a:t>
            </a:r>
            <a:r>
              <a:rPr lang="en"/>
              <a:t> the possibilities of blockchain technology</a:t>
            </a:r>
            <a:endParaRPr/>
          </a:p>
          <a:p>
            <a:pPr indent="-311150" lvl="0" marL="457200" rtl="0" algn="l">
              <a:spcBef>
                <a:spcPts val="0"/>
              </a:spcBef>
              <a:spcAft>
                <a:spcPts val="0"/>
              </a:spcAft>
              <a:buSzPts val="1300"/>
              <a:buChar char="●"/>
            </a:pPr>
            <a:r>
              <a:rPr lang="en"/>
              <a:t>Designed to be different than Bitcoin</a:t>
            </a:r>
            <a:endParaRPr/>
          </a:p>
          <a:p>
            <a:pPr indent="-311150" lvl="0" marL="457200" rtl="0" algn="l">
              <a:spcBef>
                <a:spcPts val="0"/>
              </a:spcBef>
              <a:spcAft>
                <a:spcPts val="0"/>
              </a:spcAft>
              <a:buSzPts val="1300"/>
              <a:buChar char="●"/>
            </a:pPr>
            <a:r>
              <a:rPr lang="en"/>
              <a:t>Ether, is the native currency on </a:t>
            </a:r>
            <a:r>
              <a:rPr lang="en"/>
              <a:t>Ethereum</a:t>
            </a:r>
            <a:r>
              <a:rPr lang="en"/>
              <a:t>, but can build your own tokens.</a:t>
            </a:r>
            <a:endParaRPr/>
          </a:p>
          <a:p>
            <a:pPr indent="-311150" lvl="0" marL="457200" rtl="0" algn="l">
              <a:spcBef>
                <a:spcPts val="0"/>
              </a:spcBef>
              <a:spcAft>
                <a:spcPts val="0"/>
              </a:spcAft>
              <a:buSzPts val="1300"/>
              <a:buChar char="●"/>
            </a:pPr>
            <a:r>
              <a:rPr lang="en"/>
              <a:t>Smart Contracts has a platform for execution that maintains consistency.</a:t>
            </a:r>
            <a:endParaRPr/>
          </a:p>
          <a:p>
            <a:pPr indent="-311150" lvl="0" marL="457200" rtl="0" algn="l">
              <a:spcBef>
                <a:spcPts val="0"/>
              </a:spcBef>
              <a:spcAft>
                <a:spcPts val="0"/>
              </a:spcAft>
              <a:buSzPts val="1300"/>
              <a:buChar char="●"/>
            </a:pPr>
            <a:r>
              <a:rPr lang="en"/>
              <a:t>Any code that runs on one node runs on all nodes in the same way</a:t>
            </a:r>
            <a:endParaRPr/>
          </a:p>
          <a:p>
            <a:pPr indent="-298450" lvl="1" marL="914400" rtl="0" algn="l">
              <a:spcBef>
                <a:spcPts val="0"/>
              </a:spcBef>
              <a:spcAft>
                <a:spcPts val="0"/>
              </a:spcAft>
              <a:buSzPts val="1100"/>
              <a:buChar char="○"/>
            </a:pPr>
            <a:r>
              <a:rPr lang="en"/>
              <a:t>This allows a wide range of </a:t>
            </a:r>
            <a:r>
              <a:rPr lang="en"/>
              <a:t>applications</a:t>
            </a:r>
            <a:r>
              <a:rPr lang="en"/>
              <a:t> to be </a:t>
            </a:r>
            <a:r>
              <a:rPr lang="en"/>
              <a:t>deployed</a:t>
            </a:r>
            <a:r>
              <a:rPr lang="en"/>
              <a:t> across untrusted environments</a:t>
            </a:r>
            <a:endParaRPr/>
          </a:p>
          <a:p>
            <a:pPr indent="-311150" lvl="0" marL="457200" rtl="0" algn="l">
              <a:spcBef>
                <a:spcPts val="0"/>
              </a:spcBef>
              <a:spcAft>
                <a:spcPts val="0"/>
              </a:spcAft>
              <a:buSzPts val="1300"/>
              <a:buChar char="●"/>
            </a:pPr>
            <a:r>
              <a:rPr lang="en"/>
              <a:t>Allows a wide range of value trades without the risk of fraud, censorship, or </a:t>
            </a:r>
            <a:r>
              <a:rPr lang="en"/>
              <a:t>third-party interference.</a:t>
            </a:r>
            <a:endParaRPr/>
          </a:p>
          <a:p>
            <a:pPr indent="-298450" lvl="1" marL="914400" rtl="0" algn="l">
              <a:spcBef>
                <a:spcPts val="0"/>
              </a:spcBef>
              <a:spcAft>
                <a:spcPts val="0"/>
              </a:spcAft>
              <a:buSzPts val="1100"/>
              <a:buChar char="○"/>
            </a:pPr>
            <a:r>
              <a:rPr lang="en"/>
              <a:t>You don’t rely on any intermediary to broker your transactions.</a:t>
            </a:r>
            <a:endParaRPr/>
          </a:p>
          <a:p>
            <a:pPr indent="-311150" lvl="0" marL="457200" rtl="0" algn="l">
              <a:spcBef>
                <a:spcPts val="0"/>
              </a:spcBef>
              <a:spcAft>
                <a:spcPts val="0"/>
              </a:spcAft>
              <a:buSzPts val="1300"/>
              <a:buChar char="●"/>
            </a:pPr>
            <a:r>
              <a:rPr lang="en"/>
              <a:t>Due to decentralization of Ethereum, you can conduct transactions faster, with cheaper service costs.</a:t>
            </a:r>
            <a:endParaRPr/>
          </a:p>
        </p:txBody>
      </p:sp>
      <p:sp>
        <p:nvSpPr>
          <p:cNvPr id="306" name="Google Shape;306;p17"/>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Dharshini</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Pros and Cons of Ethereum</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Globalized transactions</a:t>
            </a:r>
            <a:endParaRPr/>
          </a:p>
          <a:p>
            <a:pPr indent="-298450" lvl="1" marL="914400" rtl="0" algn="l">
              <a:spcBef>
                <a:spcPts val="0"/>
              </a:spcBef>
              <a:spcAft>
                <a:spcPts val="0"/>
              </a:spcAft>
              <a:buSzPts val="1100"/>
              <a:buChar char="○"/>
            </a:pPr>
            <a:r>
              <a:rPr lang="en"/>
              <a:t>Quick mining</a:t>
            </a:r>
            <a:endParaRPr/>
          </a:p>
          <a:p>
            <a:pPr indent="-298450" lvl="1" marL="914400" rtl="0" algn="l">
              <a:spcBef>
                <a:spcPts val="0"/>
              </a:spcBef>
              <a:spcAft>
                <a:spcPts val="0"/>
              </a:spcAft>
              <a:buSzPts val="1100"/>
              <a:buChar char="○"/>
            </a:pPr>
            <a:r>
              <a:rPr lang="en"/>
              <a:t>Great Support</a:t>
            </a:r>
            <a:endParaRPr/>
          </a:p>
          <a:p>
            <a:pPr indent="-298450" lvl="1" marL="914400" rtl="0" algn="l">
              <a:spcBef>
                <a:spcPts val="0"/>
              </a:spcBef>
              <a:spcAft>
                <a:spcPts val="0"/>
              </a:spcAft>
              <a:buSzPts val="1100"/>
              <a:buChar char="○"/>
            </a:pPr>
            <a:r>
              <a:rPr lang="en"/>
              <a:t>Zero downtime</a:t>
            </a:r>
            <a:endParaRPr/>
          </a:p>
          <a:p>
            <a:pPr indent="-298450" lvl="1" marL="914400" rtl="0" algn="l">
              <a:spcBef>
                <a:spcPts val="0"/>
              </a:spcBef>
              <a:spcAft>
                <a:spcPts val="0"/>
              </a:spcAft>
              <a:buSzPts val="1100"/>
              <a:buChar char="○"/>
            </a:pPr>
            <a:r>
              <a:rPr lang="en"/>
              <a:t>Efficient</a:t>
            </a:r>
            <a:endParaRPr/>
          </a:p>
          <a:p>
            <a:pPr indent="-311150" lvl="0" marL="457200" rtl="0" algn="l">
              <a:spcBef>
                <a:spcPts val="0"/>
              </a:spcBef>
              <a:spcAft>
                <a:spcPts val="0"/>
              </a:spcAft>
              <a:buSzPts val="1300"/>
              <a:buChar char="●"/>
            </a:pPr>
            <a:r>
              <a:rPr lang="en"/>
              <a:t>Cons</a:t>
            </a:r>
            <a:endParaRPr/>
          </a:p>
          <a:p>
            <a:pPr indent="-298450" lvl="1" marL="914400" rtl="0" algn="l">
              <a:spcBef>
                <a:spcPts val="0"/>
              </a:spcBef>
              <a:spcAft>
                <a:spcPts val="0"/>
              </a:spcAft>
              <a:buSzPts val="1100"/>
              <a:buChar char="○"/>
            </a:pPr>
            <a:r>
              <a:rPr lang="en"/>
              <a:t>Limited transactions</a:t>
            </a:r>
            <a:endParaRPr/>
          </a:p>
          <a:p>
            <a:pPr indent="-298450" lvl="1" marL="914400" rtl="0" algn="l">
              <a:spcBef>
                <a:spcPts val="0"/>
              </a:spcBef>
              <a:spcAft>
                <a:spcPts val="0"/>
              </a:spcAft>
              <a:buSzPts val="1100"/>
              <a:buChar char="○"/>
            </a:pPr>
            <a:r>
              <a:rPr lang="en"/>
              <a:t>Transactions are not free</a:t>
            </a:r>
            <a:endParaRPr/>
          </a:p>
          <a:p>
            <a:pPr indent="-298450" lvl="1" marL="914400" rtl="0" algn="l">
              <a:spcBef>
                <a:spcPts val="0"/>
              </a:spcBef>
              <a:spcAft>
                <a:spcPts val="0"/>
              </a:spcAft>
              <a:buSzPts val="1100"/>
              <a:buChar char="○"/>
            </a:pPr>
            <a:r>
              <a:rPr lang="en"/>
              <a:t>Price volatility</a:t>
            </a:r>
            <a:endParaRPr/>
          </a:p>
        </p:txBody>
      </p:sp>
      <p:pic>
        <p:nvPicPr>
          <p:cNvPr id="313" name="Google Shape;313;p18"/>
          <p:cNvPicPr preferRelativeResize="0"/>
          <p:nvPr/>
        </p:nvPicPr>
        <p:blipFill>
          <a:blip r:embed="rId3">
            <a:alphaModFix/>
          </a:blip>
          <a:stretch>
            <a:fillRect/>
          </a:stretch>
        </p:blipFill>
        <p:spPr>
          <a:xfrm>
            <a:off x="5578325" y="1597876"/>
            <a:ext cx="3153451" cy="3153451"/>
          </a:xfrm>
          <a:prstGeom prst="rect">
            <a:avLst/>
          </a:prstGeom>
          <a:noFill/>
          <a:ln>
            <a:noFill/>
          </a:ln>
        </p:spPr>
      </p:pic>
      <p:sp>
        <p:nvSpPr>
          <p:cNvPr id="314" name="Google Shape;314;p18"/>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Meciel</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Places </a:t>
            </a:r>
            <a:r>
              <a:rPr lang="en"/>
              <a:t>that</a:t>
            </a:r>
            <a:r>
              <a:rPr lang="en"/>
              <a:t> accept Ethereum as Currency</a:t>
            </a:r>
            <a:r>
              <a:rPr lang="en"/>
              <a:t> </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Travala</a:t>
            </a:r>
            <a:endParaRPr/>
          </a:p>
          <a:p>
            <a:pPr indent="-311150" lvl="0" marL="457200" rtl="0" algn="l">
              <a:spcBef>
                <a:spcPts val="0"/>
              </a:spcBef>
              <a:spcAft>
                <a:spcPts val="0"/>
              </a:spcAft>
              <a:buSzPts val="1300"/>
              <a:buChar char="●"/>
            </a:pPr>
            <a:r>
              <a:rPr lang="en"/>
              <a:t>Overstock</a:t>
            </a:r>
            <a:endParaRPr/>
          </a:p>
          <a:p>
            <a:pPr indent="-311150" lvl="0" marL="457200" rtl="0" algn="l">
              <a:spcBef>
                <a:spcPts val="0"/>
              </a:spcBef>
              <a:spcAft>
                <a:spcPts val="0"/>
              </a:spcAft>
              <a:buSzPts val="1300"/>
              <a:buChar char="●"/>
            </a:pPr>
            <a:r>
              <a:rPr lang="en"/>
              <a:t>Purism</a:t>
            </a:r>
            <a:endParaRPr/>
          </a:p>
          <a:p>
            <a:pPr indent="-311150" lvl="0" marL="457200" rtl="0" algn="l">
              <a:spcBef>
                <a:spcPts val="0"/>
              </a:spcBef>
              <a:spcAft>
                <a:spcPts val="0"/>
              </a:spcAft>
              <a:buSzPts val="1300"/>
              <a:buChar char="●"/>
            </a:pPr>
            <a:r>
              <a:rPr lang="en"/>
              <a:t>Amazon with BitPay</a:t>
            </a:r>
            <a:endParaRPr/>
          </a:p>
          <a:p>
            <a:pPr indent="-311150" lvl="0" marL="457200" rtl="0" algn="l">
              <a:spcBef>
                <a:spcPts val="0"/>
              </a:spcBef>
              <a:spcAft>
                <a:spcPts val="0"/>
              </a:spcAft>
              <a:buSzPts val="1300"/>
              <a:buChar char="●"/>
            </a:pPr>
            <a:r>
              <a:rPr lang="en"/>
              <a:t>Crytpoart and Cryptocove</a:t>
            </a:r>
            <a:endParaRPr/>
          </a:p>
          <a:p>
            <a:pPr indent="-311150" lvl="0" marL="457200" rtl="0" algn="l">
              <a:spcBef>
                <a:spcPts val="0"/>
              </a:spcBef>
              <a:spcAft>
                <a:spcPts val="0"/>
              </a:spcAft>
              <a:buSzPts val="1300"/>
              <a:buChar char="●"/>
            </a:pPr>
            <a:r>
              <a:rPr lang="en"/>
              <a:t>Toro Coffee Co.</a:t>
            </a:r>
            <a:endParaRPr/>
          </a:p>
          <a:p>
            <a:pPr indent="-311150" lvl="0" marL="457200" rtl="0" algn="l">
              <a:spcBef>
                <a:spcPts val="0"/>
              </a:spcBef>
              <a:spcAft>
                <a:spcPts val="0"/>
              </a:spcAft>
              <a:buSzPts val="1300"/>
              <a:buChar char="●"/>
            </a:pPr>
            <a:r>
              <a:rPr lang="en"/>
              <a:t>Shopify</a:t>
            </a:r>
            <a:endParaRPr/>
          </a:p>
        </p:txBody>
      </p:sp>
      <p:pic>
        <p:nvPicPr>
          <p:cNvPr id="321" name="Google Shape;321;p19"/>
          <p:cNvPicPr preferRelativeResize="0"/>
          <p:nvPr/>
        </p:nvPicPr>
        <p:blipFill>
          <a:blip r:embed="rId3">
            <a:alphaModFix/>
          </a:blip>
          <a:stretch>
            <a:fillRect/>
          </a:stretch>
        </p:blipFill>
        <p:spPr>
          <a:xfrm>
            <a:off x="6148425" y="2250675"/>
            <a:ext cx="2353426" cy="2353426"/>
          </a:xfrm>
          <a:prstGeom prst="rect">
            <a:avLst/>
          </a:prstGeom>
          <a:noFill/>
          <a:ln>
            <a:noFill/>
          </a:ln>
        </p:spPr>
      </p:pic>
      <p:sp>
        <p:nvSpPr>
          <p:cNvPr id="322" name="Google Shape;322;p19"/>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Meciel</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the client use Bitcoin as currency?</a:t>
            </a:r>
            <a:endParaRPr/>
          </a:p>
        </p:txBody>
      </p:sp>
      <p:sp>
        <p:nvSpPr>
          <p:cNvPr id="328" name="Google Shape;328;p20"/>
          <p:cNvSpPr txBox="1"/>
          <p:nvPr>
            <p:ph idx="1" type="body"/>
          </p:nvPr>
        </p:nvSpPr>
        <p:spPr>
          <a:xfrm>
            <a:off x="311700" y="1379625"/>
            <a:ext cx="8520600" cy="3181800"/>
          </a:xfrm>
          <a:prstGeom prst="rect">
            <a:avLst/>
          </a:prstGeom>
        </p:spPr>
        <p:txBody>
          <a:bodyPr anchorCtr="0" anchor="t" bIns="91425" lIns="91425" spcFirstLastPara="1" rIns="91425" wrap="square" tIns="91425">
            <a:normAutofit fontScale="92500" lnSpcReduction="20000"/>
          </a:bodyPr>
          <a:lstStyle/>
          <a:p>
            <a:pPr indent="-323056" lvl="0" marL="457200" rtl="0" algn="l">
              <a:spcBef>
                <a:spcPts val="0"/>
              </a:spcBef>
              <a:spcAft>
                <a:spcPts val="0"/>
              </a:spcAft>
              <a:buClr>
                <a:srgbClr val="202124"/>
              </a:buClr>
              <a:buSzPct val="100000"/>
              <a:buFont typeface="Roboto"/>
              <a:buChar char="●"/>
            </a:pPr>
            <a:r>
              <a:rPr lang="en" sz="1608">
                <a:solidFill>
                  <a:srgbClr val="202124"/>
                </a:solidFill>
                <a:highlight>
                  <a:srgbClr val="FFFFFF"/>
                </a:highlight>
                <a:latin typeface="Roboto"/>
                <a:ea typeface="Roboto"/>
                <a:cs typeface="Roboto"/>
                <a:sym typeface="Roboto"/>
              </a:rPr>
              <a:t>Our team’s choice: Bitcoin</a:t>
            </a:r>
            <a:endParaRPr sz="1608">
              <a:solidFill>
                <a:srgbClr val="202124"/>
              </a:solidFill>
              <a:highlight>
                <a:srgbClr val="FFFFFF"/>
              </a:highlight>
              <a:latin typeface="Roboto"/>
              <a:ea typeface="Roboto"/>
              <a:cs typeface="Roboto"/>
              <a:sym typeface="Roboto"/>
            </a:endParaRPr>
          </a:p>
          <a:p>
            <a:pPr indent="-334803" lvl="0" marL="457200" rtl="0" algn="l">
              <a:spcBef>
                <a:spcPts val="0"/>
              </a:spcBef>
              <a:spcAft>
                <a:spcPts val="0"/>
              </a:spcAft>
              <a:buClr>
                <a:srgbClr val="202124"/>
              </a:buClr>
              <a:buSzPct val="119892"/>
              <a:buFont typeface="Roboto"/>
              <a:buChar char="●"/>
            </a:pPr>
            <a:r>
              <a:rPr lang="en" sz="1508">
                <a:solidFill>
                  <a:srgbClr val="202124"/>
                </a:solidFill>
                <a:highlight>
                  <a:srgbClr val="FFFFFF"/>
                </a:highlight>
                <a:latin typeface="Roboto"/>
                <a:ea typeface="Roboto"/>
                <a:cs typeface="Roboto"/>
                <a:sym typeface="Roboto"/>
              </a:rPr>
              <a:t>Bitcoin enables businesses to use algorithms that allow financial transactions to occur in real time. The barrier breakthrough with Bitcoin now allows businesses to avoid dealing with the complexity of traditional financial transactions on the internet as well as allowing global access to cash exchanges.</a:t>
            </a:r>
            <a:endParaRPr sz="1808">
              <a:solidFill>
                <a:srgbClr val="202124"/>
              </a:solidFill>
              <a:highlight>
                <a:srgbClr val="FFFFFF"/>
              </a:highlight>
              <a:latin typeface="Roboto"/>
              <a:ea typeface="Roboto"/>
              <a:cs typeface="Roboto"/>
              <a:sym typeface="Roboto"/>
            </a:endParaRPr>
          </a:p>
          <a:p>
            <a:pPr indent="-323056" lvl="0" marL="457200" rtl="0" algn="l">
              <a:spcBef>
                <a:spcPts val="0"/>
              </a:spcBef>
              <a:spcAft>
                <a:spcPts val="0"/>
              </a:spcAft>
              <a:buClr>
                <a:srgbClr val="202124"/>
              </a:buClr>
              <a:buSzPct val="100000"/>
              <a:buFont typeface="Roboto"/>
              <a:buChar char="●"/>
            </a:pPr>
            <a:r>
              <a:rPr lang="en" sz="1608">
                <a:solidFill>
                  <a:srgbClr val="202124"/>
                </a:solidFill>
                <a:highlight>
                  <a:srgbClr val="FFFFFF"/>
                </a:highlight>
                <a:latin typeface="Roboto"/>
                <a:ea typeface="Roboto"/>
                <a:cs typeface="Roboto"/>
                <a:sym typeface="Roboto"/>
              </a:rPr>
              <a:t>Crypto provides a new avenue for enhancing a host of more traditional Treasury activities, such as: Enabling simple, real-time, and secure money transfers. Helping strengthen control over the capital of the enterprise. Managing the risks and opportunities of engaging in digital investments.</a:t>
            </a:r>
            <a:endParaRPr sz="1608">
              <a:solidFill>
                <a:srgbClr val="202124"/>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00">
              <a:solidFill>
                <a:srgbClr val="202124"/>
              </a:solidFill>
              <a:highlight>
                <a:srgbClr val="FFFFFF"/>
              </a:highlight>
              <a:latin typeface="Roboto"/>
              <a:ea typeface="Roboto"/>
              <a:cs typeface="Roboto"/>
              <a:sym typeface="Roboto"/>
            </a:endParaRPr>
          </a:p>
        </p:txBody>
      </p:sp>
      <p:sp>
        <p:nvSpPr>
          <p:cNvPr id="329" name="Google Shape;329;p20"/>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Miten</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Bitcoin for Enterprise</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Bitcoin has user autonomy</a:t>
            </a:r>
            <a:endParaRPr/>
          </a:p>
          <a:p>
            <a:pPr indent="-311150" lvl="0" marL="457200" rtl="0" algn="l">
              <a:spcBef>
                <a:spcPts val="0"/>
              </a:spcBef>
              <a:spcAft>
                <a:spcPts val="0"/>
              </a:spcAft>
              <a:buSzPts val="1300"/>
              <a:buChar char="●"/>
            </a:pPr>
            <a:r>
              <a:rPr lang="en"/>
              <a:t>Bitcoin transaction are conducted on a peer-to-peer basic</a:t>
            </a:r>
            <a:endParaRPr/>
          </a:p>
          <a:p>
            <a:pPr indent="-311150" lvl="0" marL="457200" rtl="0" algn="l">
              <a:spcBef>
                <a:spcPts val="0"/>
              </a:spcBef>
              <a:spcAft>
                <a:spcPts val="0"/>
              </a:spcAft>
              <a:buSzPts val="1300"/>
              <a:buChar char="●"/>
            </a:pPr>
            <a:r>
              <a:rPr lang="en"/>
              <a:t>Bitcoin transaction do not incur banking fees</a:t>
            </a:r>
            <a:endParaRPr/>
          </a:p>
          <a:p>
            <a:pPr indent="-311150" lvl="0" marL="457200" rtl="0" algn="l">
              <a:spcBef>
                <a:spcPts val="0"/>
              </a:spcBef>
              <a:spcAft>
                <a:spcPts val="0"/>
              </a:spcAft>
              <a:buSzPts val="1300"/>
              <a:buChar char="●"/>
            </a:pPr>
            <a:r>
              <a:rPr lang="en"/>
              <a:t>Bitcoin Payments have low transaction fees for international payments</a:t>
            </a:r>
            <a:endParaRPr/>
          </a:p>
          <a:p>
            <a:pPr indent="-311150" lvl="0" marL="457200" rtl="0" algn="l">
              <a:spcBef>
                <a:spcPts val="0"/>
              </a:spcBef>
              <a:spcAft>
                <a:spcPts val="0"/>
              </a:spcAft>
              <a:buSzPts val="1300"/>
              <a:buChar char="●"/>
            </a:pPr>
            <a:r>
              <a:rPr lang="en"/>
              <a:t>Transactions are secure for Bitcoin users </a:t>
            </a:r>
            <a:endParaRPr/>
          </a:p>
          <a:p>
            <a:pPr indent="-311150" lvl="0" marL="457200" rtl="0" algn="l">
              <a:spcBef>
                <a:spcPts val="0"/>
              </a:spcBef>
              <a:spcAft>
                <a:spcPts val="0"/>
              </a:spcAft>
              <a:buSzPts val="1300"/>
              <a:buChar char="●"/>
            </a:pPr>
            <a:r>
              <a:rPr lang="en"/>
              <a:t>Accessibility </a:t>
            </a:r>
            <a:endParaRPr/>
          </a:p>
          <a:p>
            <a:pPr indent="0" lvl="0" marL="457200" rtl="0" algn="l">
              <a:spcBef>
                <a:spcPts val="1200"/>
              </a:spcBef>
              <a:spcAft>
                <a:spcPts val="1200"/>
              </a:spcAft>
              <a:buNone/>
            </a:pPr>
            <a:r>
              <a:rPr lang="en"/>
              <a:t> </a:t>
            </a:r>
            <a:endParaRPr/>
          </a:p>
        </p:txBody>
      </p:sp>
      <p:sp>
        <p:nvSpPr>
          <p:cNvPr id="336" name="Google Shape;336;p21"/>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Miten</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