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7" r:id="rId8"/>
    <p:sldId id="262"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8DE7CE-E311-4B07-979D-6DF45F401339}"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65D157-10A0-483E-87AF-A055DB3BB28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590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8DE7CE-E311-4B07-979D-6DF45F401339}"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65D157-10A0-483E-87AF-A055DB3BB28E}" type="slidenum">
              <a:rPr lang="en-IN" smtClean="0"/>
              <a:t>‹#›</a:t>
            </a:fld>
            <a:endParaRPr lang="en-IN"/>
          </a:p>
        </p:txBody>
      </p:sp>
    </p:spTree>
    <p:extLst>
      <p:ext uri="{BB962C8B-B14F-4D97-AF65-F5344CB8AC3E}">
        <p14:creationId xmlns:p14="http://schemas.microsoft.com/office/powerpoint/2010/main" val="3799595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8DE7CE-E311-4B07-979D-6DF45F401339}"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65D157-10A0-483E-87AF-A055DB3BB28E}" type="slidenum">
              <a:rPr lang="en-IN" smtClean="0"/>
              <a:t>‹#›</a:t>
            </a:fld>
            <a:endParaRPr lang="en-IN"/>
          </a:p>
        </p:txBody>
      </p:sp>
    </p:spTree>
    <p:extLst>
      <p:ext uri="{BB962C8B-B14F-4D97-AF65-F5344CB8AC3E}">
        <p14:creationId xmlns:p14="http://schemas.microsoft.com/office/powerpoint/2010/main" val="1578650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8DE7CE-E311-4B07-979D-6DF45F401339}"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65D157-10A0-483E-87AF-A055DB3BB28E}" type="slidenum">
              <a:rPr lang="en-IN" smtClean="0"/>
              <a:t>‹#›</a:t>
            </a:fld>
            <a:endParaRPr lang="en-IN"/>
          </a:p>
        </p:txBody>
      </p:sp>
    </p:spTree>
    <p:extLst>
      <p:ext uri="{BB962C8B-B14F-4D97-AF65-F5344CB8AC3E}">
        <p14:creationId xmlns:p14="http://schemas.microsoft.com/office/powerpoint/2010/main" val="4238022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8DE7CE-E311-4B07-979D-6DF45F401339}"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65D157-10A0-483E-87AF-A055DB3BB28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6673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8DE7CE-E311-4B07-979D-6DF45F401339}" type="datetimeFigureOut">
              <a:rPr lang="en-IN" smtClean="0"/>
              <a:t>13-04-2022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65D157-10A0-483E-87AF-A055DB3BB28E}" type="slidenum">
              <a:rPr lang="en-IN" smtClean="0"/>
              <a:t>‹#›</a:t>
            </a:fld>
            <a:endParaRPr lang="en-IN"/>
          </a:p>
        </p:txBody>
      </p:sp>
    </p:spTree>
    <p:extLst>
      <p:ext uri="{BB962C8B-B14F-4D97-AF65-F5344CB8AC3E}">
        <p14:creationId xmlns:p14="http://schemas.microsoft.com/office/powerpoint/2010/main" val="2339920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8DE7CE-E311-4B07-979D-6DF45F401339}" type="datetimeFigureOut">
              <a:rPr lang="en-IN" smtClean="0"/>
              <a:t>13-04-2022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65D157-10A0-483E-87AF-A055DB3BB28E}" type="slidenum">
              <a:rPr lang="en-IN" smtClean="0"/>
              <a:t>‹#›</a:t>
            </a:fld>
            <a:endParaRPr lang="en-IN"/>
          </a:p>
        </p:txBody>
      </p:sp>
    </p:spTree>
    <p:extLst>
      <p:ext uri="{BB962C8B-B14F-4D97-AF65-F5344CB8AC3E}">
        <p14:creationId xmlns:p14="http://schemas.microsoft.com/office/powerpoint/2010/main" val="1947641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8DE7CE-E311-4B07-979D-6DF45F401339}" type="datetimeFigureOut">
              <a:rPr lang="en-IN" smtClean="0"/>
              <a:t>13-04-2022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65D157-10A0-483E-87AF-A055DB3BB28E}" type="slidenum">
              <a:rPr lang="en-IN" smtClean="0"/>
              <a:t>‹#›</a:t>
            </a:fld>
            <a:endParaRPr lang="en-IN"/>
          </a:p>
        </p:txBody>
      </p:sp>
    </p:spTree>
    <p:extLst>
      <p:ext uri="{BB962C8B-B14F-4D97-AF65-F5344CB8AC3E}">
        <p14:creationId xmlns:p14="http://schemas.microsoft.com/office/powerpoint/2010/main" val="2881571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C8DE7CE-E311-4B07-979D-6DF45F401339}" type="datetimeFigureOut">
              <a:rPr lang="en-IN" smtClean="0"/>
              <a:t>13-04-2022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E65D157-10A0-483E-87AF-A055DB3BB28E}" type="slidenum">
              <a:rPr lang="en-IN" smtClean="0"/>
              <a:t>‹#›</a:t>
            </a:fld>
            <a:endParaRPr lang="en-IN"/>
          </a:p>
        </p:txBody>
      </p:sp>
    </p:spTree>
    <p:extLst>
      <p:ext uri="{BB962C8B-B14F-4D97-AF65-F5344CB8AC3E}">
        <p14:creationId xmlns:p14="http://schemas.microsoft.com/office/powerpoint/2010/main" val="4198436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C8DE7CE-E311-4B07-979D-6DF45F401339}" type="datetimeFigureOut">
              <a:rPr lang="en-IN" smtClean="0"/>
              <a:t>13-04-2022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E65D157-10A0-483E-87AF-A055DB3BB28E}" type="slidenum">
              <a:rPr lang="en-IN" smtClean="0"/>
              <a:t>‹#›</a:t>
            </a:fld>
            <a:endParaRPr lang="en-IN"/>
          </a:p>
        </p:txBody>
      </p:sp>
    </p:spTree>
    <p:extLst>
      <p:ext uri="{BB962C8B-B14F-4D97-AF65-F5344CB8AC3E}">
        <p14:creationId xmlns:p14="http://schemas.microsoft.com/office/powerpoint/2010/main" val="3025703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8DE7CE-E311-4B07-979D-6DF45F401339}" type="datetimeFigureOut">
              <a:rPr lang="en-IN" smtClean="0"/>
              <a:t>13-04-2022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65D157-10A0-483E-87AF-A055DB3BB28E}" type="slidenum">
              <a:rPr lang="en-IN" smtClean="0"/>
              <a:t>‹#›</a:t>
            </a:fld>
            <a:endParaRPr lang="en-IN"/>
          </a:p>
        </p:txBody>
      </p:sp>
    </p:spTree>
    <p:extLst>
      <p:ext uri="{BB962C8B-B14F-4D97-AF65-F5344CB8AC3E}">
        <p14:creationId xmlns:p14="http://schemas.microsoft.com/office/powerpoint/2010/main" val="1752315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C8DE7CE-E311-4B07-979D-6DF45F401339}" type="datetimeFigureOut">
              <a:rPr lang="en-IN" smtClean="0"/>
              <a:t>13-04-2022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E65D157-10A0-483E-87AF-A055DB3BB28E}"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5118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365FA-95FC-4CBF-AF28-91A20064464D}"/>
              </a:ext>
            </a:extLst>
          </p:cNvPr>
          <p:cNvSpPr>
            <a:spLocks noGrp="1"/>
          </p:cNvSpPr>
          <p:nvPr>
            <p:ph type="ctrTitle"/>
          </p:nvPr>
        </p:nvSpPr>
        <p:spPr>
          <a:xfrm>
            <a:off x="1097280" y="758952"/>
            <a:ext cx="10058400" cy="2670048"/>
          </a:xfrm>
        </p:spPr>
        <p:txBody>
          <a:bodyPr/>
          <a:lstStyle/>
          <a:p>
            <a:pPr algn="ctr"/>
            <a:r>
              <a:rPr lang="en-IN" dirty="0">
                <a:solidFill>
                  <a:schemeClr val="accent1">
                    <a:lumMod val="60000"/>
                    <a:lumOff val="40000"/>
                  </a:schemeClr>
                </a:solidFill>
                <a:latin typeface="Times New Roman" panose="02020603050405020304" pitchFamily="18" charset="0"/>
                <a:cs typeface="Times New Roman" panose="02020603050405020304" pitchFamily="18" charset="0"/>
              </a:rPr>
              <a:t>Foodies Hunt</a:t>
            </a:r>
          </a:p>
        </p:txBody>
      </p:sp>
      <p:sp>
        <p:nvSpPr>
          <p:cNvPr id="3" name="Subtitle 2">
            <a:extLst>
              <a:ext uri="{FF2B5EF4-FFF2-40B4-BE49-F238E27FC236}">
                <a16:creationId xmlns:a16="http://schemas.microsoft.com/office/drawing/2014/main" id="{D4059E96-9AC8-44DF-852E-5071CDD433FF}"/>
              </a:ext>
            </a:extLst>
          </p:cNvPr>
          <p:cNvSpPr>
            <a:spLocks noGrp="1"/>
          </p:cNvSpPr>
          <p:nvPr>
            <p:ph type="subTitle" idx="1"/>
          </p:nvPr>
        </p:nvSpPr>
        <p:spPr/>
        <p:txBody>
          <a:bodyPr/>
          <a:lstStyle/>
          <a:p>
            <a:pPr algn="r"/>
            <a:r>
              <a:rPr lang="en-IN" dirty="0">
                <a:latin typeface="Times New Roman" panose="02020603050405020304" pitchFamily="18" charset="0"/>
                <a:cs typeface="Times New Roman" panose="02020603050405020304" pitchFamily="18" charset="0"/>
              </a:rPr>
              <a:t>A online mess portal</a:t>
            </a:r>
          </a:p>
        </p:txBody>
      </p:sp>
    </p:spTree>
    <p:extLst>
      <p:ext uri="{BB962C8B-B14F-4D97-AF65-F5344CB8AC3E}">
        <p14:creationId xmlns:p14="http://schemas.microsoft.com/office/powerpoint/2010/main" val="1720874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DAF96-6E20-4E07-9D1C-98460AD69EE8}"/>
              </a:ext>
            </a:extLst>
          </p:cNvPr>
          <p:cNvSpPr>
            <a:spLocks noGrp="1"/>
          </p:cNvSpPr>
          <p:nvPr>
            <p:ph type="title"/>
          </p:nvPr>
        </p:nvSpPr>
        <p:spPr>
          <a:xfrm>
            <a:off x="1097280" y="286604"/>
            <a:ext cx="10058400" cy="1429074"/>
          </a:xfrm>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5022BE3E-062E-4BD0-BDD9-FE6EBBE2CF34}"/>
              </a:ext>
            </a:extLst>
          </p:cNvPr>
          <p:cNvSpPr>
            <a:spLocks noGrp="1"/>
          </p:cNvSpPr>
          <p:nvPr>
            <p:ph idx="1"/>
          </p:nvPr>
        </p:nvSpPr>
        <p:spPr>
          <a:xfrm>
            <a:off x="1097280" y="1845734"/>
            <a:ext cx="10058400" cy="4725662"/>
          </a:xfrm>
        </p:spPr>
        <p:txBody>
          <a:bodyPr/>
          <a:lstStyle/>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Our opinion on project:</a:t>
            </a:r>
          </a:p>
          <a:p>
            <a:pPr marL="384048" lvl="2" indent="0">
              <a:buNone/>
            </a:pPr>
            <a:r>
              <a:rPr lang="en-IN" dirty="0">
                <a:latin typeface="Times New Roman" panose="02020603050405020304" pitchFamily="18" charset="0"/>
                <a:cs typeface="Times New Roman" panose="02020603050405020304" pitchFamily="18" charset="0"/>
              </a:rPr>
              <a:t>Working on this project allowed us to implement technologies we learned through out the course and get in-depth understanding of that technologies . Developing project we followed agile methodologies and practiced professional approach .We tried to deliver this project with best of our efforts and it has further potential to grow. </a:t>
            </a:r>
          </a:p>
          <a:p>
            <a:pPr marL="91440" lvl="1" indent="-91440">
              <a:spcBef>
                <a:spcPts val="1200"/>
              </a:spcBef>
              <a:spcAft>
                <a:spcPts val="200"/>
              </a:spcAft>
              <a:buSzPct val="1000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Challenges we faced</a:t>
            </a:r>
          </a:p>
          <a:p>
            <a:pPr marL="384048" lvl="2" indent="0">
              <a:buSzPct val="100000"/>
              <a:buNone/>
            </a:pPr>
            <a:r>
              <a:rPr lang="en-IN" dirty="0">
                <a:latin typeface="Times New Roman" panose="02020603050405020304" pitchFamily="18" charset="0"/>
                <a:cs typeface="Times New Roman" panose="02020603050405020304" pitchFamily="18" charset="0"/>
              </a:rPr>
              <a:t>Working with the team without any face to face interactions and in-person meetings.</a:t>
            </a:r>
          </a:p>
          <a:p>
            <a:pPr marL="384048" lvl="2" indent="0">
              <a:buSzPct val="100000"/>
              <a:buNone/>
            </a:pPr>
            <a:r>
              <a:rPr lang="en-IN" dirty="0">
                <a:latin typeface="Times New Roman" panose="02020603050405020304" pitchFamily="18" charset="0"/>
                <a:cs typeface="Times New Roman" panose="02020603050405020304" pitchFamily="18" charset="0"/>
              </a:rPr>
              <a:t>Time constrains.</a:t>
            </a:r>
          </a:p>
          <a:p>
            <a:pPr marL="91440" lvl="1" indent="-91440">
              <a:spcBef>
                <a:spcPts val="1200"/>
              </a:spcBef>
              <a:spcAft>
                <a:spcPts val="200"/>
              </a:spcAft>
              <a:buSzPct val="1000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New things we learned</a:t>
            </a:r>
          </a:p>
          <a:p>
            <a:pPr marL="384048" lvl="2" indent="0">
              <a:buSzPct val="100000"/>
              <a:buNone/>
            </a:pPr>
            <a:r>
              <a:rPr lang="en-US" dirty="0">
                <a:latin typeface="Times New Roman" panose="02020603050405020304" pitchFamily="18" charset="0"/>
                <a:cs typeface="Times New Roman" panose="02020603050405020304" pitchFamily="18" charset="0"/>
              </a:rPr>
              <a:t>How to use processes and techniques to create working software, including requirements definition, data flow design, code design, process flow design, flowcharting, code creation, software development testing, and debugging. Team co-ordination to work on a single application</a:t>
            </a:r>
          </a:p>
          <a:p>
            <a:pPr marL="91440" lvl="1" indent="-91440">
              <a:spcBef>
                <a:spcPts val="1200"/>
              </a:spcBef>
              <a:spcAft>
                <a:spcPts val="200"/>
              </a:spcAft>
              <a:buSzPct val="1000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Over all Experience through project phase</a:t>
            </a:r>
          </a:p>
          <a:p>
            <a:pPr marL="384048" lvl="2" indent="0">
              <a:buSzPct val="100000"/>
              <a:buNone/>
            </a:pPr>
            <a:r>
              <a:rPr lang="en-IN" dirty="0">
                <a:latin typeface="Times New Roman" panose="02020603050405020304" pitchFamily="18" charset="0"/>
                <a:cs typeface="Times New Roman" panose="02020603050405020304" pitchFamily="18" charset="0"/>
              </a:rPr>
              <a:t>We gained in hand experience of working with some advanced software development technologies and gained practical experience  in software development techniques.</a:t>
            </a:r>
          </a:p>
          <a:p>
            <a:pPr marL="91440" lvl="1" indent="-91440">
              <a:spcBef>
                <a:spcPts val="1200"/>
              </a:spcBef>
              <a:spcAft>
                <a:spcPts val="200"/>
              </a:spcAft>
              <a:buSzPct val="100000"/>
              <a:buFont typeface="Arial" panose="020B0604020202020204" pitchFamily="34" charset="0"/>
              <a:buChar char="•"/>
            </a:pPr>
            <a:endParaRPr lang="en-US" sz="2000" dirty="0"/>
          </a:p>
        </p:txBody>
      </p:sp>
    </p:spTree>
    <p:extLst>
      <p:ext uri="{BB962C8B-B14F-4D97-AF65-F5344CB8AC3E}">
        <p14:creationId xmlns:p14="http://schemas.microsoft.com/office/powerpoint/2010/main" val="1039836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9A038CC-0940-4C7C-BD2E-02F9AD939263}"/>
              </a:ext>
            </a:extLst>
          </p:cNvPr>
          <p:cNvSpPr txBox="1"/>
          <p:nvPr/>
        </p:nvSpPr>
        <p:spPr>
          <a:xfrm>
            <a:off x="3048786" y="2767280"/>
            <a:ext cx="6094428" cy="1323439"/>
          </a:xfrm>
          <a:prstGeom prst="rect">
            <a:avLst/>
          </a:prstGeom>
          <a:noFill/>
        </p:spPr>
        <p:txBody>
          <a:bodyPr wrap="square">
            <a:spAutoFit/>
          </a:bodyPr>
          <a:lstStyle/>
          <a:p>
            <a:pPr algn="ctr"/>
            <a:r>
              <a:rPr lang="en-IN" sz="8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35870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30460-EE4A-46BF-A725-70B1FEABA30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FC7E4A0D-98CD-494C-B8E3-BC1B35452388}"/>
              </a:ext>
            </a:extLst>
          </p:cNvPr>
          <p:cNvSpPr>
            <a:spLocks noGrp="1"/>
          </p:cNvSpPr>
          <p:nvPr>
            <p:ph idx="1"/>
          </p:nvPr>
        </p:nvSpPr>
        <p:spPr/>
        <p:txBody>
          <a:bodyPr/>
          <a:lstStyle/>
          <a:p>
            <a:pPr marL="91440" lvl="1" indent="-91440">
              <a:spcBef>
                <a:spcPts val="1200"/>
              </a:spcBef>
              <a:spcAft>
                <a:spcPts val="200"/>
              </a:spcAft>
              <a:buSzPct val="1000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Project Introduction</a:t>
            </a:r>
          </a:p>
          <a:p>
            <a:pPr marL="91440" lvl="1" indent="-91440">
              <a:spcBef>
                <a:spcPts val="1200"/>
              </a:spcBef>
              <a:spcAft>
                <a:spcPts val="200"/>
              </a:spcAft>
              <a:buSzPct val="1000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Project Architecture</a:t>
            </a:r>
          </a:p>
          <a:p>
            <a:pPr marL="91440" lvl="1" indent="-91440">
              <a:spcBef>
                <a:spcPts val="1200"/>
              </a:spcBef>
              <a:spcAft>
                <a:spcPts val="200"/>
              </a:spcAft>
              <a:buSzPct val="1000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Technology platform used for project</a:t>
            </a:r>
          </a:p>
          <a:p>
            <a:pPr marL="91440" lvl="1" indent="-91440">
              <a:spcBef>
                <a:spcPts val="1200"/>
              </a:spcBef>
              <a:spcAft>
                <a:spcPts val="200"/>
              </a:spcAft>
              <a:buSzPct val="1000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User role and responsibilities</a:t>
            </a:r>
          </a:p>
          <a:p>
            <a:pPr marL="91440" lvl="1" indent="-91440">
              <a:spcBef>
                <a:spcPts val="1200"/>
              </a:spcBef>
              <a:spcAft>
                <a:spcPts val="200"/>
              </a:spcAft>
              <a:buSzPct val="1000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Division of work within teams</a:t>
            </a:r>
          </a:p>
          <a:p>
            <a:pPr marL="91440" lvl="1" indent="-91440">
              <a:spcBef>
                <a:spcPts val="1200"/>
              </a:spcBef>
              <a:spcAft>
                <a:spcPts val="200"/>
              </a:spcAft>
              <a:buSzPct val="1000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Details of our contribution</a:t>
            </a:r>
          </a:p>
          <a:p>
            <a:pPr marL="91440" lvl="1" indent="-91440">
              <a:spcBef>
                <a:spcPts val="1200"/>
              </a:spcBef>
              <a:spcAft>
                <a:spcPts val="200"/>
              </a:spcAft>
              <a:buSzPct val="1000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Known Issues if any</a:t>
            </a:r>
          </a:p>
          <a:p>
            <a:pPr marL="91440" lvl="1" indent="-91440">
              <a:spcBef>
                <a:spcPts val="1200"/>
              </a:spcBef>
              <a:spcAft>
                <a:spcPts val="200"/>
              </a:spcAft>
              <a:buSzPct val="1000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Future extensions if any</a:t>
            </a:r>
          </a:p>
          <a:p>
            <a:pPr marL="91440" lvl="1" indent="-91440">
              <a:spcBef>
                <a:spcPts val="1200"/>
              </a:spcBef>
              <a:spcAft>
                <a:spcPts val="200"/>
              </a:spcAft>
              <a:buSzPct val="1000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Conclusion</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1964381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D600A-6828-4CB2-9FFE-D73F722582B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Project Introduction</a:t>
            </a:r>
          </a:p>
        </p:txBody>
      </p:sp>
      <p:sp>
        <p:nvSpPr>
          <p:cNvPr id="3" name="Content Placeholder 2">
            <a:extLst>
              <a:ext uri="{FF2B5EF4-FFF2-40B4-BE49-F238E27FC236}">
                <a16:creationId xmlns:a16="http://schemas.microsoft.com/office/drawing/2014/main" id="{25EBAC9A-7603-4703-9E8C-9B111BE0040F}"/>
              </a:ext>
            </a:extLst>
          </p:cNvPr>
          <p:cNvSpPr>
            <a:spLocks noGrp="1"/>
          </p:cNvSpPr>
          <p:nvPr>
            <p:ph idx="1"/>
          </p:nvPr>
        </p:nvSpPr>
        <p:spPr/>
        <p:txBody>
          <a:bodyPr>
            <a:normAutofit/>
          </a:bodyPr>
          <a:lstStyle/>
          <a:p>
            <a:pPr marL="91440" lvl="1" indent="-91440">
              <a:lnSpc>
                <a:spcPct val="100000"/>
              </a:lnSpc>
              <a:spcBef>
                <a:spcPts val="1200"/>
              </a:spcBef>
              <a:spcAft>
                <a:spcPts val="200"/>
              </a:spcAft>
              <a:buSzPct val="100000"/>
              <a:buFont typeface="Arial" panose="020B0604020202020204" pitchFamily="34" charset="0"/>
              <a:buChar char="•"/>
            </a:pPr>
            <a:r>
              <a:rPr lang="en-IN" dirty="0"/>
              <a:t> </a:t>
            </a:r>
            <a:r>
              <a:rPr lang="en-IN" sz="2000" dirty="0">
                <a:latin typeface="Times New Roman" panose="02020603050405020304" pitchFamily="18" charset="0"/>
                <a:cs typeface="Times New Roman" panose="02020603050405020304" pitchFamily="18" charset="0"/>
              </a:rPr>
              <a:t>Purpose of project</a:t>
            </a:r>
          </a:p>
          <a:p>
            <a:pPr marL="384048" lvl="2" indent="0">
              <a:buSzPct val="100000"/>
              <a:buNone/>
            </a:pPr>
            <a:r>
              <a:rPr lang="en-US" dirty="0">
                <a:latin typeface="Times New Roman" panose="02020603050405020304" pitchFamily="18" charset="0"/>
                <a:cs typeface="Times New Roman" panose="02020603050405020304" pitchFamily="18" charset="0"/>
              </a:rPr>
              <a:t>The Foodies Hunt is an online mess service system that locates nearby messes and their menus. The mess owners can register and share their mess menus with the consumers through this portal. Consumers can register to the portal and can be a member of a specific mess of their choice. Consumers can search messes as per locality, category, prices, ratings, reviews also take advantage of discounts and coupons. Consumer searching efforts are reduced and increases the scope of business for mess owners.</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t>  </a:t>
            </a:r>
            <a:r>
              <a:rPr lang="en-IN" dirty="0">
                <a:latin typeface="Times New Roman" panose="02020603050405020304" pitchFamily="18" charset="0"/>
                <a:cs typeface="Times New Roman" panose="02020603050405020304" pitchFamily="18" charset="0"/>
              </a:rPr>
              <a:t>Need</a:t>
            </a:r>
            <a:r>
              <a:rPr lang="en-IN" dirty="0"/>
              <a:t> </a:t>
            </a:r>
          </a:p>
          <a:p>
            <a:pPr marL="384048" lvl="2" indent="0">
              <a:buSzPct val="100000"/>
              <a:buNone/>
            </a:pPr>
            <a:r>
              <a:rPr lang="en-IN" sz="1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There is no online portal for mess owners to convey their daily menu to their customers on regular basis. Currently, the consumers wander messes to messes as per their taste of interest, so there is no any such platform available to view daily menu and favorite dishes. There is no discount, coupons management system. Consumers not able to locate messes nearby area, and according to their cravings. There is no way for mess owners to know about daily consumers will he be expecting and the count of special dishes, resulting in food wastage. There is no communication between mess owners and their customers. No facility is present for the consumers to know the rates at different messes, ratings reviews, feedback where they can make choice of best places to eat.</a:t>
            </a:r>
            <a:endParaRPr lang="en-IN" dirty="0">
              <a:latin typeface="Times New Roman" panose="02020603050405020304" pitchFamily="18" charset="0"/>
              <a:cs typeface="Times New Roman" panose="02020603050405020304" pitchFamily="18" charset="0"/>
            </a:endParaRPr>
          </a:p>
          <a:p>
            <a:pPr algn="just"/>
            <a:r>
              <a:rPr lang="en-US" sz="1800" kern="50" dirty="0">
                <a:effectLst/>
                <a:latin typeface="Segoe UI" panose="020B0502040204020203" pitchFamily="34" charset="0"/>
                <a:ea typeface="SimSun" panose="02010600030101010101" pitchFamily="2" charset="-122"/>
                <a:cs typeface="Mangal" panose="02040503050203030202" pitchFamily="18" charset="0"/>
              </a:rPr>
              <a:t> </a:t>
            </a:r>
            <a:endParaRPr lang="en-IN" sz="1800" kern="50" dirty="0">
              <a:effectLst/>
              <a:latin typeface="Times New Roman" panose="02020603050405020304" pitchFamily="18" charset="0"/>
              <a:ea typeface="SimSun" panose="02010600030101010101" pitchFamily="2" charset="-122"/>
              <a:cs typeface="Mangal" panose="02040503050203030202" pitchFamily="18" charset="0"/>
            </a:endParaRPr>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p:txBody>
      </p:sp>
    </p:spTree>
    <p:extLst>
      <p:ext uri="{BB962C8B-B14F-4D97-AF65-F5344CB8AC3E}">
        <p14:creationId xmlns:p14="http://schemas.microsoft.com/office/powerpoint/2010/main" val="332654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CA073-EF70-4E7D-81E9-08480B1BC30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Project Architecture</a:t>
            </a:r>
          </a:p>
        </p:txBody>
      </p:sp>
      <p:sp>
        <p:nvSpPr>
          <p:cNvPr id="5" name="Flowchart: Magnetic Disk 4">
            <a:extLst>
              <a:ext uri="{FF2B5EF4-FFF2-40B4-BE49-F238E27FC236}">
                <a16:creationId xmlns:a16="http://schemas.microsoft.com/office/drawing/2014/main" id="{1A03C8C0-42B2-4B9E-9B98-E4153E7154E6}"/>
              </a:ext>
            </a:extLst>
          </p:cNvPr>
          <p:cNvSpPr/>
          <p:nvPr/>
        </p:nvSpPr>
        <p:spPr>
          <a:xfrm>
            <a:off x="9388468" y="3132035"/>
            <a:ext cx="1706252" cy="145075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a:t>
            </a:r>
          </a:p>
          <a:p>
            <a:pPr algn="ctr"/>
            <a:r>
              <a:rPr lang="en-IN" dirty="0"/>
              <a:t>Layer</a:t>
            </a:r>
          </a:p>
        </p:txBody>
      </p:sp>
      <p:sp>
        <p:nvSpPr>
          <p:cNvPr id="6" name="Rectangle: Rounded Corners 5">
            <a:extLst>
              <a:ext uri="{FF2B5EF4-FFF2-40B4-BE49-F238E27FC236}">
                <a16:creationId xmlns:a16="http://schemas.microsoft.com/office/drawing/2014/main" id="{EA4E2D22-94A3-40CA-9E6E-A8B7F72432F0}"/>
              </a:ext>
            </a:extLst>
          </p:cNvPr>
          <p:cNvSpPr/>
          <p:nvPr/>
        </p:nvSpPr>
        <p:spPr>
          <a:xfrm>
            <a:off x="1293357" y="3132034"/>
            <a:ext cx="1743959" cy="14507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FrontEnd</a:t>
            </a:r>
            <a:r>
              <a:rPr lang="en-IN" dirty="0"/>
              <a:t> </a:t>
            </a:r>
          </a:p>
          <a:p>
            <a:pPr algn="ctr"/>
            <a:r>
              <a:rPr lang="en-IN" dirty="0"/>
              <a:t>Layer</a:t>
            </a:r>
          </a:p>
        </p:txBody>
      </p:sp>
      <p:sp>
        <p:nvSpPr>
          <p:cNvPr id="7" name="Rectangle 6">
            <a:extLst>
              <a:ext uri="{FF2B5EF4-FFF2-40B4-BE49-F238E27FC236}">
                <a16:creationId xmlns:a16="http://schemas.microsoft.com/office/drawing/2014/main" id="{E1285A44-F22D-4A7A-BCDB-49FB91C2BBBE}"/>
              </a:ext>
            </a:extLst>
          </p:cNvPr>
          <p:cNvSpPr/>
          <p:nvPr/>
        </p:nvSpPr>
        <p:spPr>
          <a:xfrm>
            <a:off x="4977353" y="3132034"/>
            <a:ext cx="2177591" cy="1450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Server</a:t>
            </a:r>
          </a:p>
          <a:p>
            <a:pPr algn="ctr"/>
            <a:r>
              <a:rPr lang="en-IN" dirty="0"/>
              <a:t>Layer</a:t>
            </a:r>
          </a:p>
        </p:txBody>
      </p:sp>
      <p:cxnSp>
        <p:nvCxnSpPr>
          <p:cNvPr id="9" name="Straight Arrow Connector 8">
            <a:extLst>
              <a:ext uri="{FF2B5EF4-FFF2-40B4-BE49-F238E27FC236}">
                <a16:creationId xmlns:a16="http://schemas.microsoft.com/office/drawing/2014/main" id="{A6180245-20CF-49AD-A272-5BE66258E674}"/>
              </a:ext>
            </a:extLst>
          </p:cNvPr>
          <p:cNvCxnSpPr>
            <a:endCxn id="7" idx="1"/>
          </p:cNvCxnSpPr>
          <p:nvPr/>
        </p:nvCxnSpPr>
        <p:spPr>
          <a:xfrm>
            <a:off x="3037315" y="3836709"/>
            <a:ext cx="19440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5357BCB2-7B7E-4491-BFD9-BC8847DEBBC1}"/>
              </a:ext>
            </a:extLst>
          </p:cNvPr>
          <p:cNvCxnSpPr>
            <a:cxnSpLocks/>
            <a:stCxn id="7" idx="3"/>
          </p:cNvCxnSpPr>
          <p:nvPr/>
        </p:nvCxnSpPr>
        <p:spPr>
          <a:xfrm>
            <a:off x="7154944" y="3857413"/>
            <a:ext cx="223352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9" name="TextBox 18">
            <a:extLst>
              <a:ext uri="{FF2B5EF4-FFF2-40B4-BE49-F238E27FC236}">
                <a16:creationId xmlns:a16="http://schemas.microsoft.com/office/drawing/2014/main" id="{08B43820-7EBD-483A-BAF1-5CCA295C6564}"/>
              </a:ext>
            </a:extLst>
          </p:cNvPr>
          <p:cNvSpPr txBox="1"/>
          <p:nvPr/>
        </p:nvSpPr>
        <p:spPr>
          <a:xfrm>
            <a:off x="2017060" y="1941874"/>
            <a:ext cx="2250141" cy="825867"/>
          </a:xfrm>
          <a:prstGeom prst="rect">
            <a:avLst/>
          </a:prstGeom>
          <a:noFill/>
        </p:spPr>
        <p:txBody>
          <a:bodyPr wrap="square" rtlCol="0">
            <a:spAutoFit/>
          </a:bodyPr>
          <a:lstStyle/>
          <a:p>
            <a:pPr marL="91440" lvl="1" indent="-91440" defTabSz="914400">
              <a:lnSpc>
                <a:spcPct val="90000"/>
              </a:lnSpc>
              <a:spcBef>
                <a:spcPts val="1200"/>
              </a:spcBef>
              <a:spcAft>
                <a:spcPts val="200"/>
              </a:spcAft>
              <a:buClr>
                <a:schemeClr val="accent1"/>
              </a:buClr>
              <a:buSzPct val="100000"/>
              <a:buFont typeface="Arial" panose="020B0604020202020204" pitchFamily="34" charset="0"/>
              <a:buChar char="•"/>
            </a:pPr>
            <a:r>
              <a:rPr lang="en-IN" sz="2000" dirty="0">
                <a:solidFill>
                  <a:schemeClr val="tx1">
                    <a:lumMod val="75000"/>
                    <a:lumOff val="25000"/>
                  </a:schemeClr>
                </a:solidFill>
                <a:latin typeface="Times New Roman" panose="02020603050405020304" pitchFamily="18" charset="0"/>
                <a:cs typeface="Times New Roman" panose="02020603050405020304" pitchFamily="18" charset="0"/>
              </a:rPr>
              <a:t>Used for</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User interfacings</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Data validation</a:t>
            </a:r>
          </a:p>
        </p:txBody>
      </p:sp>
      <p:sp>
        <p:nvSpPr>
          <p:cNvPr id="20" name="TextBox 19">
            <a:extLst>
              <a:ext uri="{FF2B5EF4-FFF2-40B4-BE49-F238E27FC236}">
                <a16:creationId xmlns:a16="http://schemas.microsoft.com/office/drawing/2014/main" id="{861B9A4D-147B-4B11-98F5-A28F3D638825}"/>
              </a:ext>
            </a:extLst>
          </p:cNvPr>
          <p:cNvSpPr txBox="1"/>
          <p:nvPr/>
        </p:nvSpPr>
        <p:spPr>
          <a:xfrm>
            <a:off x="4977353" y="1800258"/>
            <a:ext cx="2312894" cy="1256754"/>
          </a:xfrm>
          <a:prstGeom prst="rect">
            <a:avLst/>
          </a:prstGeom>
          <a:noFill/>
        </p:spPr>
        <p:txBody>
          <a:bodyPr wrap="square" rtlCol="0">
            <a:spAutoFit/>
          </a:bodyPr>
          <a:lstStyle/>
          <a:p>
            <a:pPr marL="91440" lvl="1" indent="-91440" defTabSz="914400">
              <a:lnSpc>
                <a:spcPct val="90000"/>
              </a:lnSpc>
              <a:spcBef>
                <a:spcPts val="1200"/>
              </a:spcBef>
              <a:spcAft>
                <a:spcPts val="200"/>
              </a:spcAft>
              <a:buClr>
                <a:schemeClr val="accent1"/>
              </a:buClr>
              <a:buSzPct val="100000"/>
              <a:buFont typeface="Arial" panose="020B0604020202020204" pitchFamily="34" charset="0"/>
              <a:buChar char="•"/>
            </a:pPr>
            <a:r>
              <a:rPr lang="en-IN" sz="2000" dirty="0">
                <a:solidFill>
                  <a:schemeClr val="tx1">
                    <a:lumMod val="75000"/>
                    <a:lumOff val="25000"/>
                  </a:schemeClr>
                </a:solidFill>
                <a:latin typeface="Times New Roman" panose="02020603050405020304" pitchFamily="18" charset="0"/>
                <a:cs typeface="Times New Roman" panose="02020603050405020304" pitchFamily="18" charset="0"/>
              </a:rPr>
              <a:t>Used for</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Server side validation</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Response handling</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Business logic</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Database operation</a:t>
            </a:r>
          </a:p>
        </p:txBody>
      </p:sp>
      <p:sp>
        <p:nvSpPr>
          <p:cNvPr id="21" name="TextBox 20">
            <a:extLst>
              <a:ext uri="{FF2B5EF4-FFF2-40B4-BE49-F238E27FC236}">
                <a16:creationId xmlns:a16="http://schemas.microsoft.com/office/drawing/2014/main" id="{044B87AD-FA6A-472A-A10E-3CCEFD998CAA}"/>
              </a:ext>
            </a:extLst>
          </p:cNvPr>
          <p:cNvSpPr txBox="1"/>
          <p:nvPr/>
        </p:nvSpPr>
        <p:spPr>
          <a:xfrm>
            <a:off x="8654528" y="1834151"/>
            <a:ext cx="2312894" cy="1041311"/>
          </a:xfrm>
          <a:prstGeom prst="rect">
            <a:avLst/>
          </a:prstGeom>
          <a:noFill/>
        </p:spPr>
        <p:txBody>
          <a:bodyPr wrap="square" rtlCol="0">
            <a:spAutoFit/>
          </a:bodyPr>
          <a:lstStyle/>
          <a:p>
            <a:pPr marL="91440" lvl="1" indent="-91440" defTabSz="914400">
              <a:lnSpc>
                <a:spcPct val="90000"/>
              </a:lnSpc>
              <a:spcBef>
                <a:spcPts val="1200"/>
              </a:spcBef>
              <a:spcAft>
                <a:spcPts val="200"/>
              </a:spcAft>
              <a:buClr>
                <a:schemeClr val="accent1"/>
              </a:buClr>
              <a:buSzPct val="100000"/>
              <a:buFont typeface="Arial" panose="020B0604020202020204" pitchFamily="34" charset="0"/>
              <a:buChar char="•"/>
            </a:pPr>
            <a:r>
              <a:rPr lang="en-IN" sz="2000" dirty="0">
                <a:solidFill>
                  <a:schemeClr val="tx1">
                    <a:lumMod val="75000"/>
                    <a:lumOff val="25000"/>
                  </a:schemeClr>
                </a:solidFill>
                <a:latin typeface="Times New Roman" panose="02020603050405020304" pitchFamily="18" charset="0"/>
                <a:cs typeface="Times New Roman" panose="02020603050405020304" pitchFamily="18" charset="0"/>
              </a:rPr>
              <a:t>Used for</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Permanent data storage</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Database level validation</a:t>
            </a:r>
          </a:p>
          <a:p>
            <a:pPr marL="285750" indent="-285750">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B4DA9CAF-C570-46F2-8516-FC7A1B5AA1BD}"/>
              </a:ext>
            </a:extLst>
          </p:cNvPr>
          <p:cNvSpPr txBox="1"/>
          <p:nvPr/>
        </p:nvSpPr>
        <p:spPr>
          <a:xfrm>
            <a:off x="2017060" y="4913180"/>
            <a:ext cx="2312894" cy="1256754"/>
          </a:xfrm>
          <a:prstGeom prst="rect">
            <a:avLst/>
          </a:prstGeom>
          <a:noFill/>
        </p:spPr>
        <p:txBody>
          <a:bodyPr wrap="square" rtlCol="0">
            <a:spAutoFit/>
          </a:bodyPr>
          <a:lstStyle/>
          <a:p>
            <a:pPr marL="91440" lvl="1" indent="-91440" defTabSz="914400">
              <a:lnSpc>
                <a:spcPct val="90000"/>
              </a:lnSpc>
              <a:spcBef>
                <a:spcPts val="1200"/>
              </a:spcBef>
              <a:spcAft>
                <a:spcPts val="200"/>
              </a:spcAft>
              <a:buClr>
                <a:schemeClr val="accent1"/>
              </a:buClr>
              <a:buSzPct val="100000"/>
              <a:buFont typeface="Arial" panose="020B0604020202020204" pitchFamily="34" charset="0"/>
              <a:buChar char="•"/>
            </a:pPr>
            <a:r>
              <a:rPr lang="en-IN" sz="2000" dirty="0">
                <a:solidFill>
                  <a:schemeClr val="tx1">
                    <a:lumMod val="75000"/>
                    <a:lumOff val="25000"/>
                  </a:schemeClr>
                </a:solidFill>
                <a:latin typeface="Times New Roman" panose="02020603050405020304" pitchFamily="18" charset="0"/>
                <a:cs typeface="Times New Roman" panose="02020603050405020304" pitchFamily="18" charset="0"/>
              </a:rPr>
              <a:t>Technology used</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HTML , Bootstrap</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JavaScript</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ReactJS</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JSON</a:t>
            </a:r>
          </a:p>
        </p:txBody>
      </p:sp>
      <p:sp>
        <p:nvSpPr>
          <p:cNvPr id="23" name="TextBox 22">
            <a:extLst>
              <a:ext uri="{FF2B5EF4-FFF2-40B4-BE49-F238E27FC236}">
                <a16:creationId xmlns:a16="http://schemas.microsoft.com/office/drawing/2014/main" id="{2EBDBF2F-00DA-445B-9518-4EF56011079D}"/>
              </a:ext>
            </a:extLst>
          </p:cNvPr>
          <p:cNvSpPr txBox="1"/>
          <p:nvPr/>
        </p:nvSpPr>
        <p:spPr>
          <a:xfrm>
            <a:off x="4977353" y="4913180"/>
            <a:ext cx="2312894" cy="1041311"/>
          </a:xfrm>
          <a:prstGeom prst="rect">
            <a:avLst/>
          </a:prstGeom>
          <a:noFill/>
        </p:spPr>
        <p:txBody>
          <a:bodyPr wrap="square" rtlCol="0">
            <a:spAutoFit/>
          </a:bodyPr>
          <a:lstStyle/>
          <a:p>
            <a:pPr marL="91440" lvl="1" indent="-91440" defTabSz="914400">
              <a:lnSpc>
                <a:spcPct val="90000"/>
              </a:lnSpc>
              <a:spcBef>
                <a:spcPts val="1200"/>
              </a:spcBef>
              <a:spcAft>
                <a:spcPts val="200"/>
              </a:spcAft>
              <a:buClr>
                <a:schemeClr val="accent1"/>
              </a:buClr>
              <a:buSzPct val="100000"/>
              <a:buFont typeface="Arial" panose="020B0604020202020204" pitchFamily="34" charset="0"/>
              <a:buChar char="•"/>
            </a:pPr>
            <a:r>
              <a:rPr lang="en-IN" sz="2000" dirty="0">
                <a:solidFill>
                  <a:schemeClr val="tx1">
                    <a:lumMod val="75000"/>
                    <a:lumOff val="25000"/>
                  </a:schemeClr>
                </a:solidFill>
                <a:latin typeface="Times New Roman" panose="02020603050405020304" pitchFamily="18" charset="0"/>
                <a:cs typeface="Times New Roman" panose="02020603050405020304" pitchFamily="18" charset="0"/>
              </a:rPr>
              <a:t>Technology used</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Spring Boot REST API</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Hibernate</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JPA</a:t>
            </a:r>
          </a:p>
        </p:txBody>
      </p:sp>
      <p:sp>
        <p:nvSpPr>
          <p:cNvPr id="24" name="TextBox 23">
            <a:extLst>
              <a:ext uri="{FF2B5EF4-FFF2-40B4-BE49-F238E27FC236}">
                <a16:creationId xmlns:a16="http://schemas.microsoft.com/office/drawing/2014/main" id="{69E2D463-695A-4B0C-B595-1A2C3A9D2A68}"/>
              </a:ext>
            </a:extLst>
          </p:cNvPr>
          <p:cNvSpPr txBox="1"/>
          <p:nvPr/>
        </p:nvSpPr>
        <p:spPr>
          <a:xfrm>
            <a:off x="9085147" y="4913180"/>
            <a:ext cx="2312894" cy="610424"/>
          </a:xfrm>
          <a:prstGeom prst="rect">
            <a:avLst/>
          </a:prstGeom>
          <a:noFill/>
        </p:spPr>
        <p:txBody>
          <a:bodyPr wrap="square" rtlCol="0">
            <a:spAutoFit/>
          </a:bodyPr>
          <a:lstStyle/>
          <a:p>
            <a:pPr marL="91440" lvl="1" indent="-91440" defTabSz="914400">
              <a:lnSpc>
                <a:spcPct val="90000"/>
              </a:lnSpc>
              <a:spcBef>
                <a:spcPts val="1200"/>
              </a:spcBef>
              <a:spcAft>
                <a:spcPts val="200"/>
              </a:spcAft>
              <a:buClr>
                <a:schemeClr val="accent1"/>
              </a:buClr>
              <a:buSzPct val="100000"/>
              <a:buFont typeface="Arial" panose="020B0604020202020204" pitchFamily="34" charset="0"/>
              <a:buChar char="•"/>
            </a:pPr>
            <a:r>
              <a:rPr lang="en-IN" sz="2000" dirty="0">
                <a:solidFill>
                  <a:schemeClr val="tx1">
                    <a:lumMod val="75000"/>
                    <a:lumOff val="25000"/>
                  </a:schemeClr>
                </a:solidFill>
                <a:latin typeface="Times New Roman" panose="02020603050405020304" pitchFamily="18" charset="0"/>
                <a:cs typeface="Times New Roman" panose="02020603050405020304" pitchFamily="18" charset="0"/>
              </a:rPr>
              <a:t>Technology used</a:t>
            </a: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MySQL</a:t>
            </a:r>
          </a:p>
        </p:txBody>
      </p:sp>
    </p:spTree>
    <p:extLst>
      <p:ext uri="{BB962C8B-B14F-4D97-AF65-F5344CB8AC3E}">
        <p14:creationId xmlns:p14="http://schemas.microsoft.com/office/powerpoint/2010/main" val="1643725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734C2-B273-44A6-9F37-9858DB29ACF7}"/>
              </a:ext>
            </a:extLst>
          </p:cNvPr>
          <p:cNvSpPr>
            <a:spLocks noGrp="1"/>
          </p:cNvSpPr>
          <p:nvPr>
            <p:ph type="title"/>
          </p:nvPr>
        </p:nvSpPr>
        <p:spPr>
          <a:xfrm>
            <a:off x="1061421" y="706363"/>
            <a:ext cx="10058400" cy="914400"/>
          </a:xfrm>
        </p:spPr>
        <p:txBody>
          <a:bodyPr/>
          <a:lstStyle/>
          <a:p>
            <a:r>
              <a:rPr lang="en-IN" dirty="0">
                <a:latin typeface="Times New Roman" panose="02020603050405020304" pitchFamily="18" charset="0"/>
                <a:cs typeface="Times New Roman" panose="02020603050405020304" pitchFamily="18" charset="0"/>
              </a:rPr>
              <a:t>Technology platform used for project</a:t>
            </a:r>
          </a:p>
        </p:txBody>
      </p:sp>
      <p:sp>
        <p:nvSpPr>
          <p:cNvPr id="3" name="Content Placeholder 2">
            <a:extLst>
              <a:ext uri="{FF2B5EF4-FFF2-40B4-BE49-F238E27FC236}">
                <a16:creationId xmlns:a16="http://schemas.microsoft.com/office/drawing/2014/main" id="{3A9C0603-B7BC-4B69-B329-2379FD18FDFC}"/>
              </a:ext>
            </a:extLst>
          </p:cNvPr>
          <p:cNvSpPr>
            <a:spLocks noGrp="1"/>
          </p:cNvSpPr>
          <p:nvPr>
            <p:ph idx="1"/>
          </p:nvPr>
        </p:nvSpPr>
        <p:spPr>
          <a:xfrm>
            <a:off x="1283745" y="3059668"/>
            <a:ext cx="9613751" cy="2953871"/>
          </a:xfrm>
        </p:spPr>
        <p:txBody>
          <a:bodyPr>
            <a:normAutofit fontScale="70000" lnSpcReduction="20000"/>
          </a:bodyPr>
          <a:lstStyle/>
          <a:p>
            <a:pPr marL="91440" lvl="1" indent="-91440">
              <a:lnSpc>
                <a:spcPct val="110000"/>
              </a:lnSpc>
              <a:spcBef>
                <a:spcPts val="1200"/>
              </a:spcBef>
              <a:spcAft>
                <a:spcPts val="200"/>
              </a:spcAft>
              <a:buSzPct val="100000"/>
              <a:buFont typeface="Arial" panose="020B0604020202020204" pitchFamily="34" charset="0"/>
              <a:buChar char="•"/>
            </a:pPr>
            <a:r>
              <a:rPr lang="en-IN" dirty="0"/>
              <a:t>	</a:t>
            </a:r>
            <a:r>
              <a:rPr lang="en-IN" sz="2200" dirty="0">
                <a:latin typeface="Times New Roman" panose="02020603050405020304" pitchFamily="18" charset="0"/>
                <a:cs typeface="Times New Roman" panose="02020603050405020304" pitchFamily="18" charset="0"/>
              </a:rPr>
              <a:t>Reason for using specific technology :</a:t>
            </a:r>
          </a:p>
          <a:p>
            <a:pPr>
              <a:buClr>
                <a:schemeClr val="accent1">
                  <a:lumMod val="60000"/>
                  <a:lumOff val="40000"/>
                </a:schemeClr>
              </a:buClr>
              <a:buFont typeface="Arial" panose="020B0604020202020204" pitchFamily="34" charset="0"/>
              <a:buChar char="•"/>
            </a:pPr>
            <a:r>
              <a:rPr lang="en-IN" sz="1900" dirty="0">
                <a:latin typeface="Times New Roman" panose="02020603050405020304" pitchFamily="18" charset="0"/>
                <a:cs typeface="Times New Roman" panose="02020603050405020304" pitchFamily="18" charset="0"/>
              </a:rPr>
              <a:t>HTML and Bootstrap basic formatting and rendering on browser</a:t>
            </a:r>
          </a:p>
          <a:p>
            <a:pPr>
              <a:buClr>
                <a:schemeClr val="accent1">
                  <a:lumMod val="60000"/>
                  <a:lumOff val="40000"/>
                </a:schemeClr>
              </a:buClr>
              <a:buFont typeface="Arial" panose="020B0604020202020204" pitchFamily="34" charset="0"/>
              <a:buChar char="•"/>
            </a:pPr>
            <a:r>
              <a:rPr lang="en-IN" sz="1900" dirty="0">
                <a:latin typeface="Times New Roman" panose="02020603050405020304" pitchFamily="18" charset="0"/>
                <a:cs typeface="Times New Roman" panose="02020603050405020304" pitchFamily="18" charset="0"/>
              </a:rPr>
              <a:t>JavaScript makes web pages dynamic</a:t>
            </a:r>
          </a:p>
          <a:p>
            <a:pPr>
              <a:buClr>
                <a:schemeClr val="accent1">
                  <a:lumMod val="60000"/>
                  <a:lumOff val="40000"/>
                </a:schemeClr>
              </a:buClr>
              <a:buFont typeface="Arial" panose="020B0604020202020204" pitchFamily="34" charset="0"/>
              <a:buChar char="•"/>
            </a:pPr>
            <a:r>
              <a:rPr lang="en-IN" sz="1900" dirty="0">
                <a:latin typeface="Times New Roman" panose="02020603050405020304" pitchFamily="18" charset="0"/>
                <a:cs typeface="Times New Roman" panose="02020603050405020304" pitchFamily="18" charset="0"/>
              </a:rPr>
              <a:t>ReactJS allowed us to manage routing, state, components ,html pages ,toggling, navigation with ease</a:t>
            </a:r>
          </a:p>
          <a:p>
            <a:pPr>
              <a:buClr>
                <a:schemeClr val="accent1">
                  <a:lumMod val="60000"/>
                  <a:lumOff val="40000"/>
                </a:schemeClr>
              </a:buClr>
              <a:buFont typeface="Arial" panose="020B0604020202020204" pitchFamily="34" charset="0"/>
              <a:buChar char="•"/>
            </a:pPr>
            <a:r>
              <a:rPr lang="en-IN" sz="1900" dirty="0">
                <a:latin typeface="Times New Roman" panose="02020603050405020304" pitchFamily="18" charset="0"/>
                <a:cs typeface="Times New Roman" panose="02020603050405020304" pitchFamily="18" charset="0"/>
              </a:rPr>
              <a:t>Spring boot REST API </a:t>
            </a:r>
            <a:r>
              <a:rPr lang="en-US" sz="1900" dirty="0">
                <a:latin typeface="Times New Roman" panose="02020603050405020304" pitchFamily="18" charset="0"/>
                <a:cs typeface="Times New Roman" panose="02020603050405020304" pitchFamily="18" charset="0"/>
              </a:rPr>
              <a:t>allows us to create REST APIs with minimal configurations</a:t>
            </a:r>
          </a:p>
          <a:p>
            <a:pPr>
              <a:buClr>
                <a:schemeClr val="accent1">
                  <a:lumMod val="60000"/>
                  <a:lumOff val="40000"/>
                </a:schemeClr>
              </a:buClr>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Hibernate helped my mapping entities , their state and deals with database</a:t>
            </a:r>
          </a:p>
          <a:p>
            <a:pPr>
              <a:buClr>
                <a:schemeClr val="accent1">
                  <a:lumMod val="60000"/>
                  <a:lumOff val="40000"/>
                </a:schemeClr>
              </a:buClr>
              <a:buFont typeface="Arial" panose="020B0604020202020204" pitchFamily="34" charset="0"/>
              <a:buChar char="•"/>
            </a:pPr>
            <a:r>
              <a:rPr lang="en-IN" sz="1900" dirty="0">
                <a:latin typeface="Times New Roman" panose="02020603050405020304" pitchFamily="18" charset="0"/>
                <a:cs typeface="Times New Roman" panose="02020603050405020304" pitchFamily="18" charset="0"/>
              </a:rPr>
              <a:t>JPA managed relational data in entities</a:t>
            </a:r>
          </a:p>
          <a:p>
            <a:pPr>
              <a:buClr>
                <a:schemeClr val="accent1">
                  <a:lumMod val="60000"/>
                  <a:lumOff val="40000"/>
                </a:schemeClr>
              </a:buClr>
              <a:buFont typeface="Arial" panose="020B0604020202020204" pitchFamily="34" charset="0"/>
              <a:buChar char="•"/>
            </a:pPr>
            <a:r>
              <a:rPr lang="en-IN" sz="1900" dirty="0" err="1">
                <a:latin typeface="Times New Roman" panose="02020603050405020304" pitchFamily="18" charset="0"/>
                <a:cs typeface="Times New Roman" panose="02020603050405020304" pitchFamily="18" charset="0"/>
              </a:rPr>
              <a:t>MySql</a:t>
            </a:r>
            <a:r>
              <a:rPr lang="en-IN" sz="1900" dirty="0">
                <a:latin typeface="Times New Roman" panose="02020603050405020304" pitchFamily="18" charset="0"/>
                <a:cs typeface="Times New Roman" panose="02020603050405020304" pitchFamily="18" charset="0"/>
              </a:rPr>
              <a:t> allowed to store data and perform CRUD operations in them </a:t>
            </a:r>
          </a:p>
          <a:p>
            <a:pPr>
              <a:buClr>
                <a:schemeClr val="accent1">
                  <a:lumMod val="60000"/>
                  <a:lumOff val="40000"/>
                </a:schemeClr>
              </a:buClr>
              <a:buFont typeface="Arial" panose="020B0604020202020204" pitchFamily="34" charset="0"/>
              <a:buChar char="•"/>
            </a:pPr>
            <a:r>
              <a:rPr lang="en-IN" sz="1900" dirty="0" err="1">
                <a:latin typeface="Times New Roman" panose="02020603050405020304" pitchFamily="18" charset="0"/>
                <a:cs typeface="Times New Roman" panose="02020603050405020304" pitchFamily="18" charset="0"/>
              </a:rPr>
              <a:t>Github</a:t>
            </a:r>
            <a:r>
              <a:rPr lang="en-IN" sz="1900" dirty="0">
                <a:latin typeface="Times New Roman" panose="02020603050405020304" pitchFamily="18" charset="0"/>
                <a:cs typeface="Times New Roman" panose="02020603050405020304" pitchFamily="18" charset="0"/>
              </a:rPr>
              <a:t> Helped us to store ,maintain version control ,and manage the source code between the team.</a:t>
            </a:r>
          </a:p>
          <a:p>
            <a:pPr>
              <a:buClr>
                <a:schemeClr val="accent1">
                  <a:lumMod val="60000"/>
                  <a:lumOff val="40000"/>
                </a:schemeClr>
              </a:buClr>
              <a:buFont typeface="Arial" panose="020B0604020202020204" pitchFamily="34" charset="0"/>
              <a:buChar char="•"/>
            </a:pPr>
            <a:endParaRPr lang="en-IN" sz="1600" dirty="0"/>
          </a:p>
        </p:txBody>
      </p:sp>
      <p:sp>
        <p:nvSpPr>
          <p:cNvPr id="4" name="TextBox 3">
            <a:extLst>
              <a:ext uri="{FF2B5EF4-FFF2-40B4-BE49-F238E27FC236}">
                <a16:creationId xmlns:a16="http://schemas.microsoft.com/office/drawing/2014/main" id="{500B9716-40D6-4F29-8D93-7387E6DAC6F9}"/>
              </a:ext>
            </a:extLst>
          </p:cNvPr>
          <p:cNvSpPr txBox="1"/>
          <p:nvPr/>
        </p:nvSpPr>
        <p:spPr>
          <a:xfrm>
            <a:off x="1124619" y="2084067"/>
            <a:ext cx="2823882" cy="1523494"/>
          </a:xfrm>
          <a:prstGeom prst="rect">
            <a:avLst/>
          </a:prstGeom>
          <a:noFill/>
        </p:spPr>
        <p:txBody>
          <a:bodyPr wrap="square" rtlCol="0">
            <a:spAutoFit/>
          </a:bodyPr>
          <a:lstStyle/>
          <a:p>
            <a:pPr marL="285750" indent="-285750">
              <a:buClr>
                <a:schemeClr val="accent1">
                  <a:lumMod val="60000"/>
                  <a:lumOff val="40000"/>
                </a:schemeClr>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HTML , </a:t>
            </a:r>
            <a:r>
              <a:rPr lang="en-IN" sz="1900" dirty="0">
                <a:solidFill>
                  <a:schemeClr val="tx1">
                    <a:lumMod val="75000"/>
                    <a:lumOff val="25000"/>
                  </a:schemeClr>
                </a:solidFill>
                <a:latin typeface="Times New Roman" panose="02020603050405020304" pitchFamily="18" charset="0"/>
                <a:cs typeface="Times New Roman" panose="02020603050405020304" pitchFamily="18" charset="0"/>
              </a:rPr>
              <a:t>Bootstrap</a:t>
            </a:r>
          </a:p>
          <a:p>
            <a:pPr marL="285750" indent="-285750">
              <a:buClr>
                <a:schemeClr val="accent1">
                  <a:lumMod val="60000"/>
                  <a:lumOff val="40000"/>
                </a:schemeClr>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JavaScript</a:t>
            </a:r>
          </a:p>
          <a:p>
            <a:pPr marL="285750" indent="-285750">
              <a:buClr>
                <a:schemeClr val="accent1">
                  <a:lumMod val="60000"/>
                  <a:lumOff val="40000"/>
                </a:schemeClr>
              </a:buCl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ReactJS</a:t>
            </a:r>
          </a:p>
          <a:p>
            <a:pPr>
              <a:buClr>
                <a:schemeClr val="accent1">
                  <a:lumMod val="60000"/>
                  <a:lumOff val="40000"/>
                </a:schemeClr>
              </a:buClr>
            </a:pPr>
            <a:endParaRPr lang="en-IN" sz="1900" dirty="0">
              <a:solidFill>
                <a:schemeClr val="tx1">
                  <a:lumMod val="75000"/>
                  <a:lumOff val="25000"/>
                </a:schemeClr>
              </a:solidFill>
              <a:latin typeface="Times New Roman" panose="02020603050405020304" pitchFamily="18" charset="0"/>
              <a:cs typeface="Times New Roman" panose="02020603050405020304" pitchFamily="18" charset="0"/>
            </a:endParaRPr>
          </a:p>
          <a:p>
            <a:endParaRPr lang="en-IN" sz="19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78BDC08-5894-4C6F-95D2-F7E5D6FA33AE}"/>
              </a:ext>
            </a:extLst>
          </p:cNvPr>
          <p:cNvSpPr txBox="1"/>
          <p:nvPr/>
        </p:nvSpPr>
        <p:spPr>
          <a:xfrm>
            <a:off x="3824341" y="2084067"/>
            <a:ext cx="2823882" cy="1938992"/>
          </a:xfrm>
          <a:prstGeom prst="rect">
            <a:avLst/>
          </a:prstGeom>
          <a:noFill/>
        </p:spPr>
        <p:txBody>
          <a:bodyPr wrap="square" rtlCol="0">
            <a:spAutoFit/>
          </a:bodyPr>
          <a:lstStyle/>
          <a:p>
            <a:pPr marL="285750" indent="-285750">
              <a:buClr>
                <a:schemeClr val="accent1">
                  <a:lumMod val="60000"/>
                  <a:lumOff val="40000"/>
                </a:schemeClr>
              </a:buCl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Spring Boot REST API</a:t>
            </a:r>
          </a:p>
          <a:p>
            <a:pPr marL="285750" indent="-285750">
              <a:buClr>
                <a:schemeClr val="accent1">
                  <a:lumMod val="60000"/>
                  <a:lumOff val="40000"/>
                </a:schemeClr>
              </a:buCl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Hibernate</a:t>
            </a:r>
          </a:p>
          <a:p>
            <a:pPr marL="285750" indent="-285750">
              <a:buClr>
                <a:schemeClr val="accent1">
                  <a:lumMod val="60000"/>
                  <a:lumOff val="40000"/>
                </a:schemeClr>
              </a:buCl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JPA</a:t>
            </a:r>
          </a:p>
          <a:p>
            <a:pPr>
              <a:buClr>
                <a:schemeClr val="accent1">
                  <a:lumMod val="60000"/>
                  <a:lumOff val="40000"/>
                </a:schemeClr>
              </a:buClr>
            </a:pPr>
            <a:endParaRPr lang="en-IN" dirty="0"/>
          </a:p>
          <a:p>
            <a:endParaRPr lang="en-IN" sz="48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B1020DF-5075-47BA-8285-FE51C5F80ABF}"/>
              </a:ext>
            </a:extLst>
          </p:cNvPr>
          <p:cNvSpPr txBox="1"/>
          <p:nvPr/>
        </p:nvSpPr>
        <p:spPr>
          <a:xfrm>
            <a:off x="1981200" y="1728585"/>
            <a:ext cx="9613751" cy="355482"/>
          </a:xfrm>
          <a:prstGeom prst="rect">
            <a:avLst/>
          </a:prstGeom>
          <a:noFill/>
        </p:spPr>
        <p:txBody>
          <a:bodyPr wrap="square" rtlCol="0">
            <a:spAutoFit/>
          </a:bodyPr>
          <a:lstStyle/>
          <a:p>
            <a:pPr marL="91440" lvl="1" indent="-91440" defTabSz="914400">
              <a:lnSpc>
                <a:spcPct val="90000"/>
              </a:lnSpc>
              <a:spcBef>
                <a:spcPts val="1200"/>
              </a:spcBef>
              <a:spcAft>
                <a:spcPts val="200"/>
              </a:spcAft>
              <a:buClr>
                <a:schemeClr val="accent1"/>
              </a:buClr>
              <a:buSzPct val="100000"/>
              <a:buFont typeface="Arial" panose="020B0604020202020204" pitchFamily="34" charset="0"/>
              <a:buChar char="•"/>
            </a:pPr>
            <a:r>
              <a:rPr lang="en-IN" sz="1900" dirty="0">
                <a:solidFill>
                  <a:schemeClr val="tx1">
                    <a:lumMod val="75000"/>
                    <a:lumOff val="25000"/>
                  </a:schemeClr>
                </a:solidFill>
                <a:latin typeface="Times New Roman" panose="02020603050405020304" pitchFamily="18" charset="0"/>
                <a:cs typeface="Times New Roman" panose="02020603050405020304" pitchFamily="18" charset="0"/>
              </a:rPr>
              <a:t>Technology used :</a:t>
            </a:r>
          </a:p>
        </p:txBody>
      </p:sp>
      <p:sp>
        <p:nvSpPr>
          <p:cNvPr id="7" name="TextBox 6">
            <a:extLst>
              <a:ext uri="{FF2B5EF4-FFF2-40B4-BE49-F238E27FC236}">
                <a16:creationId xmlns:a16="http://schemas.microsoft.com/office/drawing/2014/main" id="{FEA000CF-2506-4DCE-A262-37CB7B63681F}"/>
              </a:ext>
            </a:extLst>
          </p:cNvPr>
          <p:cNvSpPr txBox="1"/>
          <p:nvPr/>
        </p:nvSpPr>
        <p:spPr>
          <a:xfrm>
            <a:off x="7788087" y="1746853"/>
            <a:ext cx="2823882" cy="1215717"/>
          </a:xfrm>
          <a:prstGeom prst="rect">
            <a:avLst/>
          </a:prstGeom>
          <a:noFill/>
        </p:spPr>
        <p:txBody>
          <a:bodyPr wrap="square" rtlCol="0">
            <a:spAutoFit/>
          </a:bodyPr>
          <a:lstStyle/>
          <a:p>
            <a:pPr>
              <a:buClr>
                <a:schemeClr val="accent1">
                  <a:lumMod val="60000"/>
                  <a:lumOff val="40000"/>
                </a:schemeClr>
              </a:buClr>
            </a:pPr>
            <a:endParaRPr lang="en-IN" dirty="0"/>
          </a:p>
          <a:p>
            <a:pPr marL="285750" indent="-285750">
              <a:buClr>
                <a:schemeClr val="accent1">
                  <a:lumMod val="60000"/>
                  <a:lumOff val="40000"/>
                </a:schemeClr>
              </a:buCl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MySQL</a:t>
            </a:r>
          </a:p>
          <a:p>
            <a:pPr marL="285750" indent="-285750">
              <a:buClr>
                <a:schemeClr val="accent1">
                  <a:lumMod val="60000"/>
                  <a:lumOff val="40000"/>
                </a:schemeClr>
              </a:buCl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GITHUB</a:t>
            </a:r>
          </a:p>
          <a:p>
            <a:endParaRPr lang="en-IN" sz="19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3107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478D-6CD5-4C4C-82BA-BB234E6E036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User role and responsibilities</a:t>
            </a:r>
          </a:p>
        </p:txBody>
      </p:sp>
      <p:sp>
        <p:nvSpPr>
          <p:cNvPr id="3" name="Content Placeholder 2">
            <a:extLst>
              <a:ext uri="{FF2B5EF4-FFF2-40B4-BE49-F238E27FC236}">
                <a16:creationId xmlns:a16="http://schemas.microsoft.com/office/drawing/2014/main" id="{039776A2-4BC9-42AB-9102-0F84B7EE6AEB}"/>
              </a:ext>
            </a:extLst>
          </p:cNvPr>
          <p:cNvSpPr>
            <a:spLocks noGrp="1"/>
          </p:cNvSpPr>
          <p:nvPr>
            <p:ph idx="1"/>
          </p:nvPr>
        </p:nvSpPr>
        <p:spPr>
          <a:xfrm>
            <a:off x="1228164" y="1845734"/>
            <a:ext cx="9927515" cy="4023360"/>
          </a:xfrm>
        </p:spPr>
        <p:txBody>
          <a:bodyPr>
            <a:normAutofit/>
          </a:bodyPr>
          <a:lstStyle/>
          <a:p>
            <a:pPr marL="91440" lvl="1" indent="-91440">
              <a:lnSpc>
                <a:spcPct val="100000"/>
              </a:lnSpc>
              <a:spcBef>
                <a:spcPts val="1200"/>
              </a:spcBef>
              <a:spcAft>
                <a:spcPts val="200"/>
              </a:spcAft>
              <a:buSzPct val="1000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User Roles:</a:t>
            </a:r>
          </a:p>
          <a:p>
            <a:pPr marL="91440" lvl="1" indent="-91440">
              <a:spcBef>
                <a:spcPts val="1200"/>
              </a:spcBef>
              <a:spcAft>
                <a:spcPts val="200"/>
              </a:spcAft>
              <a:buSzPct val="100000"/>
              <a:buFont typeface="Arial" panose="020B0604020202020204" pitchFamily="34" charset="0"/>
              <a:buChar char="•"/>
            </a:pPr>
            <a:r>
              <a:rPr lang="en-IN" sz="1600" dirty="0"/>
              <a:t>	</a:t>
            </a:r>
            <a:r>
              <a:rPr lang="en-IN" sz="1600" dirty="0">
                <a:solidFill>
                  <a:schemeClr val="accent1">
                    <a:lumMod val="60000"/>
                    <a:lumOff val="40000"/>
                  </a:schemeClr>
                </a:solidFill>
              </a:rPr>
              <a:t>1. </a:t>
            </a:r>
            <a:r>
              <a:rPr lang="en-IN" dirty="0">
                <a:latin typeface="Times New Roman" panose="02020603050405020304" pitchFamily="18" charset="0"/>
                <a:cs typeface="Times New Roman" panose="02020603050405020304" pitchFamily="18" charset="0"/>
              </a:rPr>
              <a:t>Admin	</a:t>
            </a:r>
            <a:r>
              <a:rPr lang="en-IN" sz="1600" dirty="0"/>
              <a:t>	</a:t>
            </a:r>
            <a:r>
              <a:rPr lang="en-IN" sz="1600" dirty="0">
                <a:solidFill>
                  <a:schemeClr val="accent1">
                    <a:lumMod val="60000"/>
                    <a:lumOff val="40000"/>
                  </a:schemeClr>
                </a:solidFill>
              </a:rPr>
              <a:t>2. </a:t>
            </a:r>
            <a:r>
              <a:rPr lang="en-IN" dirty="0">
                <a:latin typeface="Times New Roman" panose="02020603050405020304" pitchFamily="18" charset="0"/>
                <a:cs typeface="Times New Roman" panose="02020603050405020304" pitchFamily="18" charset="0"/>
              </a:rPr>
              <a:t>Mess Provider </a:t>
            </a:r>
            <a:r>
              <a:rPr lang="en-IN" sz="1600" dirty="0"/>
              <a:t>		</a:t>
            </a:r>
            <a:r>
              <a:rPr lang="en-IN" sz="1600" dirty="0">
                <a:solidFill>
                  <a:schemeClr val="accent1">
                    <a:lumMod val="60000"/>
                    <a:lumOff val="40000"/>
                  </a:schemeClr>
                </a:solidFill>
              </a:rPr>
              <a:t>3.</a:t>
            </a:r>
            <a:r>
              <a:rPr lang="en-IN" sz="1600" dirty="0"/>
              <a:t> </a:t>
            </a:r>
            <a:r>
              <a:rPr lang="en-IN" sz="2000" dirty="0">
                <a:latin typeface="Times New Roman" panose="02020603050405020304" pitchFamily="18" charset="0"/>
                <a:cs typeface="Times New Roman" panose="02020603050405020304" pitchFamily="18" charset="0"/>
              </a:rPr>
              <a:t>Consumer</a:t>
            </a:r>
          </a:p>
          <a:p>
            <a:pPr marL="91440" lvl="1" indent="-91440">
              <a:lnSpc>
                <a:spcPct val="100000"/>
              </a:lnSpc>
              <a:spcBef>
                <a:spcPts val="1200"/>
              </a:spcBef>
              <a:spcAft>
                <a:spcPts val="200"/>
              </a:spcAft>
              <a:buSzPct val="1000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Responsibilities of roles :</a:t>
            </a:r>
          </a:p>
          <a:p>
            <a:pPr marL="726948" lvl="2" indent="-342900">
              <a:lnSpc>
                <a:spcPct val="100000"/>
              </a:lnSpc>
              <a:buSzPct val="100000"/>
              <a:buFont typeface="+mj-lt"/>
              <a:buAutoNum type="arabicPeriod"/>
            </a:pPr>
            <a:r>
              <a:rPr lang="en-IN" sz="1500" dirty="0">
                <a:latin typeface="Times New Roman" panose="02020603050405020304" pitchFamily="18" charset="0"/>
                <a:cs typeface="Times New Roman" panose="02020603050405020304" pitchFamily="18" charset="0"/>
              </a:rPr>
              <a:t>Admin: manages portal.</a:t>
            </a:r>
          </a:p>
          <a:p>
            <a:pPr marL="726948" lvl="2" indent="-342900">
              <a:lnSpc>
                <a:spcPct val="100000"/>
              </a:lnSpc>
              <a:buSzPct val="100000"/>
              <a:buFont typeface="+mj-lt"/>
              <a:buAutoNum type="arabicPeriod"/>
            </a:pPr>
            <a:r>
              <a:rPr lang="en-IN" sz="1500" dirty="0">
                <a:latin typeface="Times New Roman" panose="02020603050405020304" pitchFamily="18" charset="0"/>
                <a:cs typeface="Times New Roman" panose="02020603050405020304" pitchFamily="18" charset="0"/>
              </a:rPr>
              <a:t>Mess Owner :manages Mess activity.</a:t>
            </a:r>
          </a:p>
          <a:p>
            <a:pPr marL="726948" lvl="2" indent="-342900">
              <a:lnSpc>
                <a:spcPct val="100000"/>
              </a:lnSpc>
              <a:buSzPct val="100000"/>
              <a:buFont typeface="+mj-lt"/>
              <a:buAutoNum type="arabicPeriod"/>
            </a:pPr>
            <a:r>
              <a:rPr lang="en-IN" sz="1500" dirty="0">
                <a:latin typeface="Times New Roman" panose="02020603050405020304" pitchFamily="18" charset="0"/>
                <a:cs typeface="Times New Roman" panose="02020603050405020304" pitchFamily="18" charset="0"/>
              </a:rPr>
              <a:t>Consumer : uses portal to view mess ,Menus.</a:t>
            </a:r>
          </a:p>
          <a:p>
            <a:pPr marL="91440" lvl="1" indent="-91440">
              <a:lnSpc>
                <a:spcPct val="100000"/>
              </a:lnSpc>
              <a:spcBef>
                <a:spcPts val="1200"/>
              </a:spcBef>
              <a:spcAft>
                <a:spcPts val="200"/>
              </a:spcAft>
              <a:buSzPct val="1000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User case of Roles:</a:t>
            </a:r>
          </a:p>
          <a:p>
            <a:pPr marL="726948" lvl="2" indent="-342900">
              <a:lnSpc>
                <a:spcPct val="100000"/>
              </a:lnSpc>
              <a:buSzPct val="100000"/>
              <a:buFont typeface="+mj-lt"/>
              <a:buAutoNum type="arabicPeriod"/>
            </a:pPr>
            <a:r>
              <a:rPr lang="en-IN" dirty="0">
                <a:latin typeface="Times New Roman" panose="02020603050405020304" pitchFamily="18" charset="0"/>
                <a:cs typeface="Times New Roman" panose="02020603050405020304" pitchFamily="18" charset="0"/>
              </a:rPr>
              <a:t>Admin : verifies and approves Messes, manage logins.</a:t>
            </a:r>
          </a:p>
          <a:p>
            <a:pPr marL="726948" lvl="2" indent="-342900">
              <a:buSzPct val="100000"/>
              <a:buFont typeface="+mj-lt"/>
              <a:buAutoNum type="arabicPeriod"/>
            </a:pPr>
            <a:r>
              <a:rPr lang="en-IN" dirty="0">
                <a:latin typeface="Times New Roman" panose="02020603050405020304" pitchFamily="18" charset="0"/>
                <a:cs typeface="Times New Roman" panose="02020603050405020304" pitchFamily="18" charset="0"/>
              </a:rPr>
              <a:t>Mess Provider : Register’s itself and Mess, logins, provides menus , verifies member consumers, view mess rating and  Reviews.</a:t>
            </a:r>
          </a:p>
          <a:p>
            <a:pPr marL="726948" lvl="2" indent="-342900">
              <a:buSzPct val="100000"/>
              <a:buFont typeface="+mj-lt"/>
              <a:buAutoNum type="arabicPeriod"/>
            </a:pPr>
            <a:r>
              <a:rPr lang="en-IN" dirty="0">
                <a:latin typeface="Times New Roman" panose="02020603050405020304" pitchFamily="18" charset="0"/>
                <a:cs typeface="Times New Roman" panose="02020603050405020304" pitchFamily="18" charset="0"/>
              </a:rPr>
              <a:t>Consumer : register itself, logins ,search messes using filters ,give rating and reviews ,select mess ,view menus.</a:t>
            </a:r>
          </a:p>
          <a:p>
            <a:pPr marL="457200" indent="-457200">
              <a:buFont typeface="+mj-lt"/>
              <a:buAutoNum type="arabicPeriod"/>
            </a:pPr>
            <a:endParaRPr lang="en-IN" sz="1600" dirty="0"/>
          </a:p>
        </p:txBody>
      </p:sp>
    </p:spTree>
    <p:extLst>
      <p:ext uri="{BB962C8B-B14F-4D97-AF65-F5344CB8AC3E}">
        <p14:creationId xmlns:p14="http://schemas.microsoft.com/office/powerpoint/2010/main" val="993149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E138-E8FE-44FF-A1C1-EB8206A86875}"/>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Individual Contribution</a:t>
            </a:r>
          </a:p>
        </p:txBody>
      </p:sp>
      <p:sp>
        <p:nvSpPr>
          <p:cNvPr id="3" name="Content Placeholder 2">
            <a:extLst>
              <a:ext uri="{FF2B5EF4-FFF2-40B4-BE49-F238E27FC236}">
                <a16:creationId xmlns:a16="http://schemas.microsoft.com/office/drawing/2014/main" id="{BA3026E1-276A-4821-810D-2977220124FA}"/>
              </a:ext>
            </a:extLst>
          </p:cNvPr>
          <p:cNvSpPr>
            <a:spLocks noGrp="1"/>
          </p:cNvSpPr>
          <p:nvPr>
            <p:ph idx="1"/>
          </p:nvPr>
        </p:nvSpPr>
        <p:spPr>
          <a:xfrm>
            <a:off x="1097280" y="1845733"/>
            <a:ext cx="10058400" cy="4393701"/>
          </a:xfrm>
        </p:spPr>
        <p:txBody>
          <a:bodyPr>
            <a:normAutofit fontScale="92500" lnSpcReduction="20000"/>
          </a:bodyPr>
          <a:lstStyle/>
          <a:p>
            <a:pPr marL="91440" lvl="1" indent="-91440">
              <a:spcBef>
                <a:spcPts val="1200"/>
              </a:spcBef>
              <a:spcAft>
                <a:spcPts val="200"/>
              </a:spcAft>
              <a:buSzPct val="1000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Combine contribution</a:t>
            </a:r>
          </a:p>
          <a:p>
            <a:pPr lvl="1"/>
            <a:r>
              <a:rPr lang="en-IN" dirty="0"/>
              <a:t>Idea generation, Idea screening, BRS, SRS ,ER diagram ,DF diagrams ,database creation, UI Design</a:t>
            </a:r>
          </a:p>
          <a:p>
            <a:pPr lvl="1"/>
            <a:endParaRPr lang="en-IN" dirty="0"/>
          </a:p>
          <a:p>
            <a:pPr marL="91440" lvl="1" indent="-91440">
              <a:spcBef>
                <a:spcPts val="1200"/>
              </a:spcBef>
              <a:spcAft>
                <a:spcPts val="200"/>
              </a:spcAft>
              <a:buSzPct val="1000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Contributions of Mahesh </a:t>
            </a:r>
            <a:r>
              <a:rPr lang="en-IN" sz="2000" dirty="0" err="1">
                <a:latin typeface="Times New Roman" panose="02020603050405020304" pitchFamily="18" charset="0"/>
                <a:cs typeface="Times New Roman" panose="02020603050405020304" pitchFamily="18" charset="0"/>
              </a:rPr>
              <a:t>Shewale</a:t>
            </a:r>
            <a:r>
              <a:rPr lang="en-IN" sz="2000" dirty="0">
                <a:latin typeface="Times New Roman" panose="02020603050405020304" pitchFamily="18" charset="0"/>
                <a:cs typeface="Times New Roman" panose="02020603050405020304" pitchFamily="18" charset="0"/>
              </a:rPr>
              <a:t> :</a:t>
            </a:r>
          </a:p>
          <a:p>
            <a:pPr marL="384048" lvl="2" indent="0">
              <a:lnSpc>
                <a:spcPct val="100000"/>
              </a:lnSpc>
              <a:buSzPct val="100000"/>
              <a:buNone/>
            </a:pPr>
            <a:r>
              <a:rPr lang="en-IN" sz="1500" dirty="0">
                <a:latin typeface="Times New Roman" panose="02020603050405020304" pitchFamily="18" charset="0"/>
                <a:cs typeface="Times New Roman" panose="02020603050405020304" pitchFamily="18" charset="0"/>
              </a:rPr>
              <a:t>Admin module, approval of messes, delete messes </a:t>
            </a:r>
          </a:p>
          <a:p>
            <a:pPr marL="384048" lvl="2" indent="0">
              <a:buNone/>
            </a:pPr>
            <a:endParaRPr lang="en-IN" sz="2200" dirty="0">
              <a:latin typeface="Times New Roman" panose="02020603050405020304" pitchFamily="18" charset="0"/>
              <a:cs typeface="Times New Roman" panose="02020603050405020304" pitchFamily="18" charset="0"/>
            </a:endParaRPr>
          </a:p>
          <a:p>
            <a:pPr marL="91440" lvl="1" indent="-91440">
              <a:spcBef>
                <a:spcPts val="1200"/>
              </a:spcBef>
              <a:spcAft>
                <a:spcPts val="200"/>
              </a:spcAft>
              <a:buSzPct val="1000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Contributions of Mitesh Kulkarni:</a:t>
            </a:r>
          </a:p>
          <a:p>
            <a:pPr marL="384048" lvl="2" indent="0">
              <a:lnSpc>
                <a:spcPct val="100000"/>
              </a:lnSpc>
              <a:buSzPct val="100000"/>
              <a:buNone/>
            </a:pPr>
            <a:r>
              <a:rPr lang="en-IN" sz="1500" dirty="0">
                <a:latin typeface="Times New Roman" panose="02020603050405020304" pitchFamily="18" charset="0"/>
                <a:cs typeface="Times New Roman" panose="02020603050405020304" pitchFamily="18" charset="0"/>
              </a:rPr>
              <a:t> Login, consumer registration , mess  membership selection</a:t>
            </a:r>
          </a:p>
          <a:p>
            <a:pPr lvl="2"/>
            <a:endParaRPr lang="en-IN" dirty="0"/>
          </a:p>
          <a:p>
            <a:pPr marL="91440" lvl="1" indent="-91440">
              <a:lnSpc>
                <a:spcPct val="100000"/>
              </a:lnSpc>
              <a:spcBef>
                <a:spcPts val="1200"/>
              </a:spcBef>
              <a:spcAft>
                <a:spcPts val="200"/>
              </a:spcAft>
              <a:buSzPct val="1000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Contributions of Onkar Yadav:</a:t>
            </a:r>
          </a:p>
          <a:p>
            <a:pPr marL="384048" lvl="2" indent="0">
              <a:lnSpc>
                <a:spcPct val="110000"/>
              </a:lnSpc>
              <a:buSzPct val="100000"/>
              <a:buNone/>
            </a:pPr>
            <a:r>
              <a:rPr lang="en-IN" sz="1500" dirty="0">
                <a:latin typeface="Times New Roman" panose="02020603050405020304" pitchFamily="18" charset="0"/>
                <a:cs typeface="Times New Roman" panose="02020603050405020304" pitchFamily="18" charset="0"/>
              </a:rPr>
              <a:t>Provide Menus(veg/Non-Veg), view Menus , Provider UI</a:t>
            </a:r>
          </a:p>
          <a:p>
            <a:pPr lvl="2"/>
            <a:endParaRPr lang="en-IN" dirty="0"/>
          </a:p>
          <a:p>
            <a:pPr marL="91440" lvl="1" indent="-91440">
              <a:lnSpc>
                <a:spcPct val="100000"/>
              </a:lnSpc>
              <a:spcBef>
                <a:spcPts val="1200"/>
              </a:spcBef>
              <a:spcAft>
                <a:spcPts val="200"/>
              </a:spcAft>
              <a:buSzPct val="1000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Contributions of Vallabh Khirolkar :</a:t>
            </a:r>
          </a:p>
          <a:p>
            <a:pPr marL="384048" lvl="2" indent="0">
              <a:lnSpc>
                <a:spcPct val="110000"/>
              </a:lnSpc>
              <a:buSzPct val="100000"/>
              <a:buNone/>
            </a:pPr>
            <a:r>
              <a:rPr lang="en-IN" sz="1500" dirty="0">
                <a:latin typeface="Times New Roman" panose="02020603050405020304" pitchFamily="18" charset="0"/>
                <a:cs typeface="Times New Roman" panose="02020603050405020304" pitchFamily="18" charset="0"/>
              </a:rPr>
              <a:t>Messes Ratings and reviews, Membership customers, provider registration</a:t>
            </a:r>
          </a:p>
          <a:p>
            <a:pPr lvl="2"/>
            <a:endParaRPr lang="en-IN" dirty="0"/>
          </a:p>
          <a:p>
            <a:pPr lvl="2"/>
            <a:endParaRPr lang="en-IN" dirty="0"/>
          </a:p>
          <a:p>
            <a:pPr lvl="2"/>
            <a:endParaRPr lang="en-IN" sz="1800" dirty="0"/>
          </a:p>
          <a:p>
            <a:pPr lvl="2"/>
            <a:endParaRPr lang="en-IN" dirty="0"/>
          </a:p>
          <a:p>
            <a:pPr lvl="2"/>
            <a:endParaRPr lang="en-IN" dirty="0"/>
          </a:p>
          <a:p>
            <a:pPr lvl="2"/>
            <a:endParaRPr lang="en-IN" dirty="0"/>
          </a:p>
        </p:txBody>
      </p:sp>
    </p:spTree>
    <p:extLst>
      <p:ext uri="{BB962C8B-B14F-4D97-AF65-F5344CB8AC3E}">
        <p14:creationId xmlns:p14="http://schemas.microsoft.com/office/powerpoint/2010/main" val="3837412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AD592-2899-4CFB-BBE4-2706FF751B2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Known issues</a:t>
            </a:r>
          </a:p>
        </p:txBody>
      </p:sp>
      <p:sp>
        <p:nvSpPr>
          <p:cNvPr id="3" name="Content Placeholder 2">
            <a:extLst>
              <a:ext uri="{FF2B5EF4-FFF2-40B4-BE49-F238E27FC236}">
                <a16:creationId xmlns:a16="http://schemas.microsoft.com/office/drawing/2014/main" id="{FA9D101D-844A-4D3A-882D-04287CF0564C}"/>
              </a:ext>
            </a:extLst>
          </p:cNvPr>
          <p:cNvSpPr>
            <a:spLocks noGrp="1"/>
          </p:cNvSpPr>
          <p:nvPr>
            <p:ph idx="1"/>
          </p:nvPr>
        </p:nvSpPr>
        <p:spPr/>
        <p:txBody>
          <a:bodyPr/>
          <a:lstStyle/>
          <a:p>
            <a:pPr marL="91440" lvl="1" indent="-91440">
              <a:spcBef>
                <a:spcPts val="1200"/>
              </a:spcBef>
              <a:spcAft>
                <a:spcPts val="200"/>
              </a:spcAft>
              <a:buSzPct val="1000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List of bug</a:t>
            </a:r>
          </a:p>
          <a:p>
            <a:pPr marL="525780" lvl="2" indent="-342900">
              <a:spcBef>
                <a:spcPts val="1200"/>
              </a:spcBef>
              <a:spcAft>
                <a:spcPts val="200"/>
              </a:spcAft>
              <a:buSzPct val="100000"/>
              <a:buFont typeface="+mj-lt"/>
              <a:buAutoNum type="arabicPeriod"/>
            </a:pPr>
            <a:r>
              <a:rPr lang="en-IN" sz="1600" dirty="0">
                <a:latin typeface="Times New Roman" panose="02020603050405020304" pitchFamily="18" charset="0"/>
                <a:cs typeface="Times New Roman" panose="02020603050405020304" pitchFamily="18" charset="0"/>
              </a:rPr>
              <a:t>Tables created through hibernate does not allow cascading and unique constrains.</a:t>
            </a:r>
          </a:p>
          <a:p>
            <a:pPr marL="457200" indent="-457200">
              <a:buFont typeface="+mj-lt"/>
              <a:buAutoNum type="arabicPeriod"/>
            </a:pPr>
            <a:endParaRPr lang="en-IN" dirty="0"/>
          </a:p>
          <a:p>
            <a:pPr marL="91440" lvl="1" indent="-91440">
              <a:spcBef>
                <a:spcPts val="1200"/>
              </a:spcBef>
              <a:spcAft>
                <a:spcPts val="200"/>
              </a:spcAft>
              <a:buSzPct val="1000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Reasons for not closing Issues</a:t>
            </a:r>
          </a:p>
          <a:p>
            <a:pPr marL="525780" lvl="2" indent="-342900">
              <a:spcBef>
                <a:spcPts val="1200"/>
              </a:spcBef>
              <a:spcAft>
                <a:spcPts val="200"/>
              </a:spcAft>
              <a:buSzPct val="100000"/>
              <a:buFont typeface="+mj-lt"/>
              <a:buAutoNum type="arabicPeriod"/>
            </a:pPr>
            <a:r>
              <a:rPr lang="en-IN" sz="1600" dirty="0">
                <a:latin typeface="Times New Roman" panose="02020603050405020304" pitchFamily="18" charset="0"/>
                <a:cs typeface="Times New Roman" panose="02020603050405020304" pitchFamily="18" charset="0"/>
              </a:rPr>
              <a:t>No solution found for such error on anywhere</a:t>
            </a:r>
          </a:p>
          <a:p>
            <a:pPr marL="91440" lvl="1" indent="-91440">
              <a:spcBef>
                <a:spcPts val="1200"/>
              </a:spcBef>
              <a:spcAft>
                <a:spcPts val="200"/>
              </a:spcAft>
              <a:buSzPct val="1000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Possible approach to fix those bugs in future</a:t>
            </a:r>
          </a:p>
          <a:p>
            <a:pPr marL="525780" lvl="2" indent="-342900">
              <a:spcBef>
                <a:spcPts val="1200"/>
              </a:spcBef>
              <a:spcAft>
                <a:spcPts val="200"/>
              </a:spcAft>
              <a:buSzPct val="100000"/>
              <a:buFont typeface="+mj-lt"/>
              <a:buAutoNum type="arabicPeriod"/>
            </a:pPr>
            <a:r>
              <a:rPr lang="en-IN" sz="1600" dirty="0">
                <a:latin typeface="Times New Roman" panose="02020603050405020304" pitchFamily="18" charset="0"/>
                <a:cs typeface="Times New Roman" panose="02020603050405020304" pitchFamily="18" charset="0"/>
              </a:rPr>
              <a:t>May use different technology or different method</a:t>
            </a:r>
          </a:p>
        </p:txBody>
      </p:sp>
    </p:spTree>
    <p:extLst>
      <p:ext uri="{BB962C8B-B14F-4D97-AF65-F5344CB8AC3E}">
        <p14:creationId xmlns:p14="http://schemas.microsoft.com/office/powerpoint/2010/main" val="924902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EDD23-529E-4F1B-B531-B038C0B94DE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Futures Extensions</a:t>
            </a:r>
          </a:p>
        </p:txBody>
      </p:sp>
      <p:sp>
        <p:nvSpPr>
          <p:cNvPr id="3" name="Content Placeholder 2">
            <a:extLst>
              <a:ext uri="{FF2B5EF4-FFF2-40B4-BE49-F238E27FC236}">
                <a16:creationId xmlns:a16="http://schemas.microsoft.com/office/drawing/2014/main" id="{D70B7F81-3E3A-4F7C-AD8B-66BF1BCFA082}"/>
              </a:ext>
            </a:extLst>
          </p:cNvPr>
          <p:cNvSpPr>
            <a:spLocks noGrp="1"/>
          </p:cNvSpPr>
          <p:nvPr>
            <p:ph idx="1"/>
          </p:nvPr>
        </p:nvSpPr>
        <p:spPr/>
        <p:txBody>
          <a:bodyPr>
            <a:normAutofit/>
          </a:bodyPr>
          <a:lstStyle/>
          <a:p>
            <a:pPr marL="91440" lvl="1" indent="-91440">
              <a:spcBef>
                <a:spcPts val="1200"/>
              </a:spcBef>
              <a:spcAft>
                <a:spcPts val="200"/>
              </a:spcAft>
              <a:buSzPct val="100000"/>
              <a:buFont typeface="Arial" panose="020B0604020202020204" pitchFamily="34" charset="0"/>
              <a:buChar char="•"/>
            </a:pPr>
            <a:r>
              <a:rPr lang="en-IN" dirty="0"/>
              <a:t> </a:t>
            </a:r>
            <a:r>
              <a:rPr lang="en-IN" sz="2000" dirty="0">
                <a:latin typeface="Times New Roman" panose="02020603050405020304" pitchFamily="18" charset="0"/>
                <a:cs typeface="Times New Roman" panose="02020603050405020304" pitchFamily="18" charset="0"/>
              </a:rPr>
              <a:t>Future extensions for step-up of project.</a:t>
            </a:r>
          </a:p>
          <a:p>
            <a:pPr lvl="2">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Association with google maps</a:t>
            </a:r>
          </a:p>
          <a:p>
            <a:pPr lvl="2">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Payment mode</a:t>
            </a:r>
          </a:p>
          <a:p>
            <a:pPr lvl="2">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Discount /offer management</a:t>
            </a:r>
          </a:p>
          <a:p>
            <a:pPr lvl="2">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Billing</a:t>
            </a:r>
          </a:p>
          <a:p>
            <a:pPr marL="91440" lvl="1" indent="-91440">
              <a:spcBef>
                <a:spcPts val="1200"/>
              </a:spcBef>
              <a:spcAft>
                <a:spcPts val="200"/>
              </a:spcAft>
              <a:buSzPct val="1000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Estimated time of implementation.</a:t>
            </a:r>
          </a:p>
          <a:p>
            <a:pPr lvl="2">
              <a:buFont typeface="Arial" panose="020B0604020202020204" pitchFamily="34" charset="0"/>
              <a:buChar char="•"/>
            </a:pPr>
            <a:r>
              <a:rPr lang="en-IN" sz="1400" dirty="0"/>
              <a:t>	</a:t>
            </a:r>
            <a:r>
              <a:rPr lang="en-IN" dirty="0">
                <a:latin typeface="Times New Roman" panose="02020603050405020304" pitchFamily="18" charset="0"/>
                <a:cs typeface="Times New Roman" panose="02020603050405020304" pitchFamily="18" charset="0"/>
              </a:rPr>
              <a:t>4 weeks</a:t>
            </a:r>
          </a:p>
          <a:p>
            <a:pPr marL="91440" lvl="1" indent="-91440">
              <a:spcBef>
                <a:spcPts val="1200"/>
              </a:spcBef>
              <a:spcAft>
                <a:spcPts val="200"/>
              </a:spcAft>
              <a:buSzPct val="1000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Benefits of future extension.</a:t>
            </a:r>
          </a:p>
          <a:p>
            <a:pPr lvl="2">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Growth for registered messes through advertisements</a:t>
            </a:r>
          </a:p>
          <a:p>
            <a:pPr lvl="2">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Attractive UI</a:t>
            </a:r>
          </a:p>
          <a:p>
            <a:pPr lvl="2">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Richer user experience</a:t>
            </a:r>
          </a:p>
          <a:p>
            <a:pPr lvl="2">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Robustness in application</a:t>
            </a:r>
          </a:p>
        </p:txBody>
      </p:sp>
    </p:spTree>
    <p:extLst>
      <p:ext uri="{BB962C8B-B14F-4D97-AF65-F5344CB8AC3E}">
        <p14:creationId xmlns:p14="http://schemas.microsoft.com/office/powerpoint/2010/main" val="375346827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256</TotalTime>
  <Words>907</Words>
  <Application>Microsoft Office PowerPoint</Application>
  <PresentationFormat>Widescreen</PresentationFormat>
  <Paragraphs>131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Segoe UI</vt:lpstr>
      <vt:lpstr>Times New Roman</vt:lpstr>
      <vt:lpstr>Retrospect</vt:lpstr>
      <vt:lpstr>Foodies Hunt</vt:lpstr>
      <vt:lpstr>Agenda:</vt:lpstr>
      <vt:lpstr>Project Introduction</vt:lpstr>
      <vt:lpstr>Project Architecture</vt:lpstr>
      <vt:lpstr>Technology platform used for project</vt:lpstr>
      <vt:lpstr>User role and responsibilities</vt:lpstr>
      <vt:lpstr>Individual Contribution</vt:lpstr>
      <vt:lpstr>Known issues</vt:lpstr>
      <vt:lpstr>Futures Extensions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Foodies Hunt</dc:title>
  <dc:creator>vallabh khirolkar</dc:creator>
  <cp:lastModifiedBy>vallabh khirolkar</cp:lastModifiedBy>
  <cp:revision>9</cp:revision>
  <dcterms:created xsi:type="dcterms:W3CDTF">2022-04-12T16:33:30Z</dcterms:created>
  <dcterms:modified xsi:type="dcterms:W3CDTF">2022-04-13T18:56:00Z</dcterms:modified>
</cp:coreProperties>
</file>