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7" r:id="rId2"/>
    <p:sldId id="258" r:id="rId3"/>
    <p:sldId id="268" r:id="rId4"/>
    <p:sldId id="269" r:id="rId5"/>
    <p:sldId id="259" r:id="rId6"/>
    <p:sldId id="260" r:id="rId7"/>
    <p:sldId id="261" r:id="rId8"/>
    <p:sldId id="262" r:id="rId9"/>
    <p:sldId id="282" r:id="rId10"/>
    <p:sldId id="263" r:id="rId11"/>
    <p:sldId id="264" r:id="rId12"/>
    <p:sldId id="297" r:id="rId13"/>
    <p:sldId id="298" r:id="rId14"/>
    <p:sldId id="270" r:id="rId15"/>
    <p:sldId id="271" r:id="rId16"/>
    <p:sldId id="284" r:id="rId17"/>
    <p:sldId id="285" r:id="rId18"/>
    <p:sldId id="272" r:id="rId19"/>
    <p:sldId id="273" r:id="rId20"/>
    <p:sldId id="274" r:id="rId21"/>
    <p:sldId id="286" r:id="rId22"/>
    <p:sldId id="275" r:id="rId23"/>
    <p:sldId id="276" r:id="rId24"/>
    <p:sldId id="279" r:id="rId25"/>
    <p:sldId id="283" r:id="rId26"/>
    <p:sldId id="301" r:id="rId27"/>
    <p:sldId id="302" r:id="rId28"/>
    <p:sldId id="287" r:id="rId29"/>
    <p:sldId id="292" r:id="rId30"/>
    <p:sldId id="288" r:id="rId31"/>
    <p:sldId id="294" r:id="rId32"/>
    <p:sldId id="289" r:id="rId33"/>
    <p:sldId id="299" r:id="rId34"/>
    <p:sldId id="300" r:id="rId35"/>
    <p:sldId id="290" r:id="rId36"/>
    <p:sldId id="291" r:id="rId37"/>
    <p:sldId id="293" r:id="rId38"/>
    <p:sldId id="295" r:id="rId39"/>
    <p:sldId id="303" r:id="rId40"/>
    <p:sldId id="296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horzBarState="maximized">
    <p:restoredLeft sz="15622" autoAdjust="0"/>
    <p:restoredTop sz="94660"/>
  </p:normalViewPr>
  <p:slideViewPr>
    <p:cSldViewPr>
      <p:cViewPr varScale="1">
        <p:scale>
          <a:sx n="82" d="100"/>
          <a:sy n="82" d="100"/>
        </p:scale>
        <p:origin x="14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D167D-FD67-4AA1-B252-F46EF5629C08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545065-6728-4E83-A9C2-90F4DC2682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545065-6728-4E83-A9C2-90F4DC2682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3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33B93C-A9D2-4EC1-BAEA-DC28A21E5D2A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84B7D03-DA94-42F6-ABAE-A63CA25BF4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iagram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838" y="457200"/>
            <a:ext cx="2364562" cy="223863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1371600" y="3006436"/>
            <a:ext cx="8001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Shri Maneklal M. Patel Institute of Sciences and Research</a:t>
            </a:r>
            <a:r>
              <a:rPr lang="en-IN" sz="2400" b="1" dirty="0"/>
              <a:t>,</a:t>
            </a:r>
            <a:endParaRPr lang="en-US" sz="2400" dirty="0"/>
          </a:p>
          <a:p>
            <a:r>
              <a:rPr lang="en-IN" sz="2400" b="1" dirty="0"/>
              <a:t>                                 B.Sc.CS, Gandhinagar.</a:t>
            </a:r>
            <a:endParaRPr lang="en-US" sz="2400" dirty="0"/>
          </a:p>
          <a:p>
            <a:br>
              <a:rPr lang="en-IN" dirty="0"/>
            </a:br>
            <a:endParaRPr lang="en-US" dirty="0"/>
          </a:p>
        </p:txBody>
      </p:sp>
      <p:sp>
        <p:nvSpPr>
          <p:cNvPr id="4" name="TextBox 8"/>
          <p:cNvSpPr txBox="1"/>
          <p:nvPr/>
        </p:nvSpPr>
        <p:spPr>
          <a:xfrm>
            <a:off x="-457253" y="4648200"/>
            <a:ext cx="7920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             </a:t>
            </a:r>
            <a:r>
              <a:rPr lang="en-US" sz="3600" b="1" dirty="0"/>
              <a:t>LIBRARY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383998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282" y="857232"/>
            <a:ext cx="41857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 Delete student :-</a:t>
            </a:r>
          </a:p>
        </p:txBody>
      </p:sp>
      <p:sp>
        <p:nvSpPr>
          <p:cNvPr id="5" name="Rectangle 4"/>
          <p:cNvSpPr/>
          <p:nvPr/>
        </p:nvSpPr>
        <p:spPr>
          <a:xfrm>
            <a:off x="428596" y="1714488"/>
            <a:ext cx="8534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/>
              <a:t>To delete user the admin delete it.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58" y="2928934"/>
            <a:ext cx="83057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q"/>
            </a:pPr>
            <a:r>
              <a:rPr lang="en-IN" sz="2800" dirty="0"/>
              <a:t>Issue Book</a:t>
            </a:r>
          </a:p>
          <a:p>
            <a:pPr lvl="0"/>
            <a:endParaRPr lang="en-US" sz="2800" dirty="0"/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These features allow users in borrowing       books from the library by recording the transaction and updating the availability status.</a:t>
            </a:r>
          </a:p>
        </p:txBody>
      </p:sp>
    </p:spTree>
    <p:extLst>
      <p:ext uri="{BB962C8B-B14F-4D97-AF65-F5344CB8AC3E}">
        <p14:creationId xmlns:p14="http://schemas.microsoft.com/office/powerpoint/2010/main" val="2689192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915663"/>
            <a:ext cx="3583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Defaulter list:-</a:t>
            </a:r>
          </a:p>
        </p:txBody>
      </p:sp>
      <p:sp>
        <p:nvSpPr>
          <p:cNvPr id="3" name="Rectangle 2"/>
          <p:cNvSpPr/>
          <p:nvPr/>
        </p:nvSpPr>
        <p:spPr>
          <a:xfrm>
            <a:off x="428596" y="3643314"/>
            <a:ext cx="83318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This feature allows librarians to show the details of the student who did not return </a:t>
            </a:r>
          </a:p>
          <a:p>
            <a:r>
              <a:rPr lang="en-US" sz="2400" dirty="0"/>
              <a:t>    the books before the deadline.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This feature enables librarians to view a list of students who have failed to return their books within the 15-day deadline, displaying detailed information for each defaulter.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596" y="642918"/>
            <a:ext cx="792961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3200" dirty="0"/>
              <a:t>View issued books:-</a:t>
            </a:r>
          </a:p>
          <a:p>
            <a:pPr>
              <a:buFont typeface="Wingdings" pitchFamily="2" charset="2"/>
              <a:buChar char="q"/>
            </a:pPr>
            <a:endParaRPr lang="en-IN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 This feature allows librarians to view all issued books with their status.</a:t>
            </a:r>
          </a:p>
        </p:txBody>
      </p:sp>
    </p:spTree>
    <p:extLst>
      <p:ext uri="{BB962C8B-B14F-4D97-AF65-F5344CB8AC3E}">
        <p14:creationId xmlns:p14="http://schemas.microsoft.com/office/powerpoint/2010/main" val="306365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158" y="214290"/>
            <a:ext cx="864399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b="1" dirty="0"/>
              <a:t>User:-</a:t>
            </a:r>
          </a:p>
          <a:p>
            <a:endParaRPr lang="en-US" sz="2800" b="1" dirty="0"/>
          </a:p>
          <a:p>
            <a:pPr>
              <a:buFont typeface="Wingdings" pitchFamily="2" charset="2"/>
              <a:buChar char="q"/>
            </a:pPr>
            <a:r>
              <a:rPr lang="en-US" sz="3200" b="1" dirty="0"/>
              <a:t>New user’s registration:-</a:t>
            </a:r>
          </a:p>
          <a:p>
            <a:endParaRPr lang="en-US" sz="2800" dirty="0"/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This feature allows new users (user, teachers, etc.) to sign up for the system by providing the necessary details.</a:t>
            </a:r>
          </a:p>
          <a:p>
            <a:pPr lvl="0"/>
            <a:endParaRPr lang="en-US" sz="2800" dirty="0"/>
          </a:p>
          <a:p>
            <a:pPr>
              <a:buFont typeface="Wingdings" pitchFamily="2" charset="2"/>
              <a:buChar char="q"/>
            </a:pPr>
            <a:r>
              <a:rPr lang="en-US" sz="3200" b="1" dirty="0"/>
              <a:t>user login:-</a:t>
            </a:r>
          </a:p>
          <a:p>
            <a:r>
              <a:rPr lang="en-US" sz="2800" b="1" dirty="0"/>
              <a:t>	</a:t>
            </a:r>
          </a:p>
          <a:p>
            <a:pPr lvl="0">
              <a:buFont typeface="Arial" pitchFamily="34" charset="0"/>
              <a:buChar char="•"/>
            </a:pPr>
            <a:r>
              <a:rPr lang="en-US" sz="2800" dirty="0"/>
              <a:t>This feature provides authenticated access for registered users to use the system with the help of email.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285728"/>
            <a:ext cx="83582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400" b="1" dirty="0"/>
              <a:t>Search book:-</a:t>
            </a:r>
          </a:p>
          <a:p>
            <a:endParaRPr lang="en-US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This feature allows users to search for book name, or author name, category enhancing the case of locating desired materials. </a:t>
            </a:r>
          </a:p>
          <a:p>
            <a:r>
              <a:rPr lang="en-US" sz="2400" dirty="0"/>
              <a:t>	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Issue book:-</a:t>
            </a:r>
          </a:p>
          <a:p>
            <a:endParaRPr lang="en-US" sz="2400" dirty="0"/>
          </a:p>
          <a:p>
            <a:pPr lvl="0">
              <a:buFont typeface="Arial" pitchFamily="34" charset="0"/>
              <a:buChar char="•"/>
            </a:pPr>
            <a:r>
              <a:rPr lang="en-US" sz="2400" dirty="0"/>
              <a:t>This feature allows users in borrowing books from the library by recording the transaction and updating the availability status.</a:t>
            </a:r>
          </a:p>
          <a:p>
            <a:r>
              <a:rPr lang="en-US" sz="2400" dirty="0"/>
              <a:t> </a:t>
            </a:r>
          </a:p>
          <a:p>
            <a:pPr>
              <a:buFont typeface="Wingdings" pitchFamily="2" charset="2"/>
              <a:buChar char="q"/>
            </a:pPr>
            <a:r>
              <a:rPr lang="en-US" sz="2400" b="1" dirty="0"/>
              <a:t>Future work:-</a:t>
            </a:r>
          </a:p>
          <a:p>
            <a:endParaRPr lang="en-US" sz="2400" dirty="0"/>
          </a:p>
          <a:p>
            <a:pPr lvl="0"/>
            <a:r>
              <a:rPr lang="en-US" sz="2400" dirty="0"/>
              <a:t>Email verification</a:t>
            </a:r>
          </a:p>
          <a:p>
            <a:pPr lvl="0"/>
            <a:r>
              <a:rPr lang="en-US" sz="2400" dirty="0"/>
              <a:t>Online payment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40254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Data Dictionary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219200"/>
            <a:ext cx="27286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Admin table: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01082"/>
              </p:ext>
            </p:extLst>
          </p:nvPr>
        </p:nvGraphicFramePr>
        <p:xfrm>
          <a:off x="1000100" y="2357430"/>
          <a:ext cx="7162799" cy="22860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7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83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197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Sr.no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38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/>
                          <a:ea typeface="Calibri"/>
                          <a:cs typeface="Shruti"/>
                        </a:rPr>
                        <a:t>1.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Calibri"/>
                          <a:ea typeface="Calibri"/>
                          <a:cs typeface="Shruti"/>
                        </a:rPr>
                        <a:t>Admin_id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Int</a:t>
                      </a:r>
                      <a:r>
                        <a:rPr lang="en-US" sz="1400" dirty="0">
                          <a:effectLst/>
                        </a:rPr>
                        <a:t>(10)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Primary key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Id of admin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7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Varchar</a:t>
                      </a:r>
                      <a:r>
                        <a:rPr lang="en-US" sz="1400" dirty="0">
                          <a:effectLst/>
                        </a:rPr>
                        <a:t>(20)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Email id of admin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9128228"/>
                  </a:ext>
                </a:extLst>
              </a:tr>
              <a:tr h="54789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Password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Varchar</a:t>
                      </a:r>
                      <a:r>
                        <a:rPr lang="en-US" sz="1400" dirty="0">
                          <a:effectLst/>
                        </a:rPr>
                        <a:t>(15)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Not null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Password of admin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41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270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57200"/>
            <a:ext cx="20040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883067"/>
              </p:ext>
            </p:extLst>
          </p:nvPr>
        </p:nvGraphicFramePr>
        <p:xfrm>
          <a:off x="1828800" y="1905000"/>
          <a:ext cx="5143679" cy="29717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7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20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Shruti"/>
                        </a:rPr>
                        <a:t>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Email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Password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Calibri"/>
                          <a:ea typeface="Calibri"/>
                          <a:cs typeface="Shruti"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John.doe123@gmail.com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hashed_123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Alice.smith456@gamil.com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hashed_456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Bob.johnson789@gmail.com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Johnson_980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Michael.lee432@gamil.com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Michael_900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71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Sophia.brown788@gmail.com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Brown_990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901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9BF6CA5-9624-4377-8C01-68B0241CC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044761"/>
              </p:ext>
            </p:extLst>
          </p:nvPr>
        </p:nvGraphicFramePr>
        <p:xfrm>
          <a:off x="381000" y="1752600"/>
          <a:ext cx="7924800" cy="2144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409">
                  <a:extLst>
                    <a:ext uri="{9D8B030D-6E8A-4147-A177-3AD203B41FA5}">
                      <a16:colId xmlns:a16="http://schemas.microsoft.com/office/drawing/2014/main" val="49384649"/>
                    </a:ext>
                  </a:extLst>
                </a:gridCol>
                <a:gridCol w="1843391">
                  <a:extLst>
                    <a:ext uri="{9D8B030D-6E8A-4147-A177-3AD203B41FA5}">
                      <a16:colId xmlns:a16="http://schemas.microsoft.com/office/drawing/2014/main" val="134874255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2883507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933606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1625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constraints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4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1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1.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User_id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Int(11)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Primary key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Shruti"/>
                        </a:rPr>
                        <a:t>Id of user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475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Name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Varchar(100)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Not null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latin typeface="Calibri"/>
                          <a:ea typeface="Calibri"/>
                          <a:cs typeface="Shruti"/>
                        </a:rPr>
                        <a:t>Name</a:t>
                      </a:r>
                      <a:r>
                        <a:rPr lang="en-IN" sz="1800" baseline="0" dirty="0">
                          <a:latin typeface="Calibri"/>
                          <a:ea typeface="Calibri"/>
                          <a:cs typeface="Shruti"/>
                        </a:rPr>
                        <a:t> of user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8784140"/>
                  </a:ext>
                </a:extLst>
              </a:tr>
              <a:tr h="375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3.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Email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Varchar(100)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Foreign key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latin typeface="Calibri"/>
                          <a:ea typeface="Calibri"/>
                          <a:cs typeface="Shruti"/>
                        </a:rPr>
                        <a:t>Email</a:t>
                      </a:r>
                      <a:r>
                        <a:rPr lang="en-IN" sz="1800" baseline="0" dirty="0">
                          <a:latin typeface="Calibri"/>
                          <a:ea typeface="Calibri"/>
                          <a:cs typeface="Shruti"/>
                        </a:rPr>
                        <a:t> of user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1966391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4.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Password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Varchar(100)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Not null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password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1414076"/>
                  </a:ext>
                </a:extLst>
              </a:tr>
              <a:tr h="315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5.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Mobile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Int(12)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Not null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latin typeface="Calibri"/>
                          <a:ea typeface="Calibri"/>
                          <a:cs typeface="Shruti"/>
                        </a:rPr>
                        <a:t>Mo.</a:t>
                      </a:r>
                      <a:r>
                        <a:rPr lang="en-IN" sz="1800" baseline="0" dirty="0">
                          <a:latin typeface="Calibri"/>
                          <a:ea typeface="Calibri"/>
                          <a:cs typeface="Shruti"/>
                        </a:rPr>
                        <a:t> no user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814698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71472" y="357166"/>
            <a:ext cx="1571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User :-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3763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069296C-D90C-466B-B283-CC0C765BC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78170"/>
              </p:ext>
            </p:extLst>
          </p:nvPr>
        </p:nvGraphicFramePr>
        <p:xfrm>
          <a:off x="304800" y="2133600"/>
          <a:ext cx="8624918" cy="1595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052">
                  <a:extLst>
                    <a:ext uri="{9D8B030D-6E8A-4147-A177-3AD203B41FA5}">
                      <a16:colId xmlns:a16="http://schemas.microsoft.com/office/drawing/2014/main" val="2121751498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456019571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74431885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753606454"/>
                    </a:ext>
                  </a:extLst>
                </a:gridCol>
                <a:gridCol w="1151126">
                  <a:extLst>
                    <a:ext uri="{9D8B030D-6E8A-4147-A177-3AD203B41FA5}">
                      <a16:colId xmlns:a16="http://schemas.microsoft.com/office/drawing/2014/main" val="1576619402"/>
                    </a:ext>
                  </a:extLst>
                </a:gridCol>
                <a:gridCol w="1277766">
                  <a:extLst>
                    <a:ext uri="{9D8B030D-6E8A-4147-A177-3AD203B41FA5}">
                      <a16:colId xmlns:a16="http://schemas.microsoft.com/office/drawing/2014/main" val="2235687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  <a:cs typeface="Shruti"/>
                        </a:rPr>
                        <a:t>User_id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Name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Email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password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role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User_id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1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Carol Jones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Carol.jones345@gamil.com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Shruti"/>
                        </a:rPr>
                        <a:t>jones_190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Student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73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2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David White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David.white123@gmail.com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white_899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  <a:cs typeface="Shruti"/>
                        </a:rPr>
                        <a:t>Admin</a:t>
                      </a:r>
                      <a:endParaRPr lang="en-US" sz="18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  <a:cs typeface="Shruti"/>
                        </a:rPr>
                        <a:t>2</a:t>
                      </a:r>
                      <a:endParaRPr lang="en-US" sz="18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48655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719479-BD4F-4904-9356-40457B739860}"/>
              </a:ext>
            </a:extLst>
          </p:cNvPr>
          <p:cNvSpPr txBox="1"/>
          <p:nvPr/>
        </p:nvSpPr>
        <p:spPr>
          <a:xfrm>
            <a:off x="457200" y="9906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Example:-</a:t>
            </a:r>
          </a:p>
        </p:txBody>
      </p:sp>
    </p:spTree>
    <p:extLst>
      <p:ext uri="{BB962C8B-B14F-4D97-AF65-F5344CB8AC3E}">
        <p14:creationId xmlns:p14="http://schemas.microsoft.com/office/powerpoint/2010/main" val="147548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304800"/>
            <a:ext cx="25531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Authors table: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992836"/>
              </p:ext>
            </p:extLst>
          </p:nvPr>
        </p:nvGraphicFramePr>
        <p:xfrm>
          <a:off x="1143000" y="1371600"/>
          <a:ext cx="6781800" cy="9323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Sr.no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Column name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Data type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constraints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1.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Author_id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Int(11)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Primary key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Shruti"/>
                        </a:rPr>
                        <a:t>Id of author</a:t>
                      </a:r>
                      <a:endParaRPr lang="en-US" sz="11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2.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Author_name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Varchar(20)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>
                          <a:latin typeface="Calibri"/>
                          <a:ea typeface="Calibri"/>
                          <a:cs typeface="Shruti"/>
                        </a:rPr>
                        <a:t>Not null</a:t>
                      </a:r>
                      <a:endParaRPr lang="en-US" sz="110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400" dirty="0">
                          <a:latin typeface="Calibri"/>
                          <a:ea typeface="Calibri"/>
                          <a:cs typeface="Shruti"/>
                        </a:rPr>
                        <a:t>Name of author</a:t>
                      </a:r>
                      <a:endParaRPr lang="en-US" sz="1100" dirty="0">
                        <a:latin typeface="Calibri"/>
                        <a:ea typeface="Times New Roman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2400" y="2938729"/>
            <a:ext cx="1706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Example:</a:t>
            </a:r>
            <a:endParaRPr lang="en-US" sz="3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85282"/>
              </p:ext>
            </p:extLst>
          </p:nvPr>
        </p:nvGraphicFramePr>
        <p:xfrm>
          <a:off x="1676400" y="3523505"/>
          <a:ext cx="5554980" cy="25713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77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7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Calibri"/>
                          <a:ea typeface="Calibri"/>
                          <a:cs typeface="Shruti"/>
                        </a:rPr>
                        <a:t>Author_id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Author_name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J.K. Rowling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Jane Austen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Mark Twain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J.R.R. Tolkien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5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Agatha Christie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204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" y="304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Category table: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619489"/>
              </p:ext>
            </p:extLst>
          </p:nvPr>
        </p:nvGraphicFramePr>
        <p:xfrm>
          <a:off x="1569720" y="994868"/>
          <a:ext cx="6080760" cy="1837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</a:rPr>
                        <a:t>Sr.no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Column name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Data type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constraints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description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Int(11)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Primary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Id of </a:t>
                      </a:r>
                      <a:r>
                        <a:rPr lang="en-US" sz="1800" dirty="0" err="1">
                          <a:latin typeface="Calibri"/>
                          <a:ea typeface="Calibri"/>
                        </a:rPr>
                        <a:t>catagory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9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Cat_name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Varchar(100)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foreign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800" dirty="0">
                          <a:latin typeface="Calibri"/>
                          <a:ea typeface="Calibri"/>
                        </a:rPr>
                        <a:t>Name</a:t>
                      </a:r>
                      <a:r>
                        <a:rPr lang="en-IN" sz="1800" baseline="0" dirty="0">
                          <a:latin typeface="Calibri"/>
                          <a:ea typeface="Calibri"/>
                        </a:rPr>
                        <a:t> of </a:t>
                      </a:r>
                      <a:r>
                        <a:rPr lang="en-IN" sz="1800" baseline="0" dirty="0" err="1">
                          <a:latin typeface="Calibri"/>
                          <a:ea typeface="Calibri"/>
                        </a:rPr>
                        <a:t>catagory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2957780"/>
            <a:ext cx="1706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Example: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630472"/>
              </p:ext>
            </p:extLst>
          </p:nvPr>
        </p:nvGraphicFramePr>
        <p:xfrm>
          <a:off x="1484160" y="3886200"/>
          <a:ext cx="6251880" cy="18169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5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0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Cat_name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Dystopian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6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2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Fantasy 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3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Math’s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Cat_name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8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Dystopian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711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4572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Internal Project Guide</a:t>
            </a:r>
            <a:endParaRPr lang="en-US" dirty="0"/>
          </a:p>
          <a:p>
            <a:r>
              <a:rPr lang="en-IN"/>
              <a:t>Baljeetkaur Dave </a:t>
            </a:r>
            <a:endParaRPr lang="en-US" dirty="0"/>
          </a:p>
          <a:p>
            <a:r>
              <a:rPr lang="en-IN" dirty="0"/>
              <a:t>Asst. Professor</a:t>
            </a:r>
            <a:endParaRPr lang="en-US" dirty="0"/>
          </a:p>
          <a:p>
            <a:r>
              <a:rPr lang="en-IN" dirty="0"/>
              <a:t>Department of B.Sc. CS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95800" y="457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IN" b="1" dirty="0"/>
              <a:t> Prof. (Dr)</a:t>
            </a:r>
            <a:r>
              <a:rPr lang="en-IN" dirty="0"/>
              <a:t> </a:t>
            </a:r>
            <a:r>
              <a:rPr lang="en-IN" b="1" dirty="0"/>
              <a:t>B. R. Pandya </a:t>
            </a:r>
            <a:endParaRPr lang="en-US" dirty="0"/>
          </a:p>
          <a:p>
            <a:pPr algn="r"/>
            <a:r>
              <a:rPr lang="en-IN" dirty="0"/>
              <a:t> </a:t>
            </a:r>
            <a:endParaRPr lang="en-US" dirty="0"/>
          </a:p>
          <a:p>
            <a:pPr algn="r"/>
            <a:r>
              <a:rPr lang="en-IN" dirty="0"/>
              <a:t>Head of Department: M.Sc. IT &amp; B.Sc.CS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3013501"/>
            <a:ext cx="403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/>
              <a:t>Group 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-20782" y="465535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</a:t>
            </a:r>
            <a:r>
              <a:rPr lang="en-US" sz="2800"/>
              <a:t>Mitesh Rathod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356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04800"/>
            <a:ext cx="22790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Book details</a:t>
            </a:r>
            <a:r>
              <a:rPr lang="en-US" dirty="0">
                <a:latin typeface="Calibri" pitchFamily="34" charset="0"/>
                <a:ea typeface="Calibri" pitchFamily="34" charset="0"/>
                <a:cs typeface="Shruti" pitchFamily="34" charset="0"/>
              </a:rPr>
              <a:t>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375739"/>
              </p:ext>
            </p:extLst>
          </p:nvPr>
        </p:nvGraphicFramePr>
        <p:xfrm>
          <a:off x="785786" y="1428736"/>
          <a:ext cx="7643866" cy="4504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5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6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Sr.no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 name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Data type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constraints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Book_id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Int(5)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Primary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Id of admin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Title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Varchar(25)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Not null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Book of title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3.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Author_Id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Varchar(13)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Foreign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Book of author details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4.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Category_id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Varchar(15)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Foreign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Category of book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5.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isbn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Unique, not null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International standard book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6.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Available_copies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Int(11)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null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No. of available copies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37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7.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Total_copies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</a:rPr>
                        <a:t>Int</a:t>
                      </a:r>
                      <a:r>
                        <a:rPr lang="en-US" sz="1800" dirty="0">
                          <a:latin typeface="Calibri"/>
                          <a:ea typeface="Calibri"/>
                        </a:rPr>
                        <a:t>(500)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null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Total no. of copies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665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14290"/>
            <a:ext cx="13236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itchFamily="34" charset="0"/>
                <a:ea typeface="Calibri" pitchFamily="34" charset="0"/>
                <a:cs typeface="Shruti" pitchFamily="34" charset="0"/>
              </a:rPr>
              <a:t>Example: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603200"/>
              </p:ext>
            </p:extLst>
          </p:nvPr>
        </p:nvGraphicFramePr>
        <p:xfrm>
          <a:off x="285720" y="785795"/>
          <a:ext cx="7670657" cy="51135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7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9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9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7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</a:rPr>
                        <a:t>Book_id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title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Isbn 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Author_id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Available_ copies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 err="1">
                          <a:latin typeface="Calibri"/>
                          <a:ea typeface="Calibri"/>
                        </a:rPr>
                        <a:t>Cat_id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4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1984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9780451524935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Secker &amp; Warburg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20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1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40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2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Harry potter &amp; the philosopher’s stone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978074532743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bloomsbury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26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1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3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Brave New world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9780060850524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Harper &amp;brothers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1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2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6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4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The Hobbit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9780547928227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Houghton Mifflin Harcourt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21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3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Book author: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921398"/>
              </p:ext>
            </p:extLst>
          </p:nvPr>
        </p:nvGraphicFramePr>
        <p:xfrm>
          <a:off x="1219200" y="2209800"/>
          <a:ext cx="6705600" cy="18454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6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2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Sr.no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Column name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 type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constraints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description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1.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author_id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int(5)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Primary key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Book of author details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2.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Name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varchar(20)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>
                          <a:latin typeface="Calibri"/>
                          <a:ea typeface="Calibri"/>
                        </a:rPr>
                        <a:t>Not null</a:t>
                      </a:r>
                      <a:endParaRPr lang="en-US" sz="18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Calibri"/>
                          <a:ea typeface="Calibri"/>
                        </a:rPr>
                        <a:t>Name of book author </a:t>
                      </a:r>
                      <a:endParaRPr lang="en-US" sz="18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92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609600"/>
            <a:ext cx="1706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tabLst>
                <a:tab pos="333375" algn="l"/>
              </a:tabLs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Example: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611903"/>
              </p:ext>
            </p:extLst>
          </p:nvPr>
        </p:nvGraphicFramePr>
        <p:xfrm>
          <a:off x="1524000" y="1905000"/>
          <a:ext cx="3040380" cy="3348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Book author_id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Name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1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Krish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2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mitesh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2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3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sujal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4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het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977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>
                          <a:latin typeface="Calibri"/>
                          <a:ea typeface="Calibri"/>
                        </a:rPr>
                        <a:t>Book author_id</a:t>
                      </a:r>
                      <a:endParaRPr lang="en-US" sz="24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400" dirty="0">
                          <a:latin typeface="Calibri"/>
                          <a:ea typeface="Calibri"/>
                        </a:rPr>
                        <a:t>Name</a:t>
                      </a:r>
                      <a:endParaRPr lang="en-US" sz="24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81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57200"/>
            <a:ext cx="2193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Issue book:-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71104"/>
              </p:ext>
            </p:extLst>
          </p:nvPr>
        </p:nvGraphicFramePr>
        <p:xfrm>
          <a:off x="500034" y="1142984"/>
          <a:ext cx="8153399" cy="55328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4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6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92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1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Sr.no</a:t>
                      </a:r>
                      <a:endParaRPr lang="en-US" sz="20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Column name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Data type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constraints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description</a:t>
                      </a:r>
                      <a:endParaRPr lang="en-US" sz="20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1.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Issue_id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Int(11)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Primary key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Issue detail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2.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user_id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Int(11)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Calibri"/>
                        </a:rPr>
                        <a:t>Foreign</a:t>
                      </a:r>
                      <a:r>
                        <a:rPr lang="en-IN" sz="2000" baseline="0" dirty="0">
                          <a:latin typeface="Calibri"/>
                          <a:ea typeface="Calibri"/>
                        </a:rPr>
                        <a:t> key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Id</a:t>
                      </a:r>
                      <a:r>
                        <a:rPr lang="en-US" sz="2000" baseline="0" dirty="0">
                          <a:latin typeface="Calibri"/>
                          <a:ea typeface="Calibri"/>
                        </a:rPr>
                        <a:t> of user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3.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 Book_id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Int(11)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Foreign key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Id of book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4.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Issue_date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Null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Date of issue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5.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 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null 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Date of return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6.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fine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 err="1">
                          <a:latin typeface="Calibri"/>
                          <a:ea typeface="Times New Roman"/>
                        </a:rPr>
                        <a:t>Int</a:t>
                      </a:r>
                      <a:r>
                        <a:rPr lang="en-IN" sz="2000" dirty="0">
                          <a:latin typeface="Calibri"/>
                          <a:ea typeface="Times New Roman"/>
                        </a:rPr>
                        <a:t>(6)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null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Fine of book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7.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Return status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Enum</a:t>
                      </a:r>
                      <a:r>
                        <a:rPr lang="en-US" sz="2000" dirty="0">
                          <a:latin typeface="Calibri"/>
                          <a:ea typeface="Calibri"/>
                        </a:rPr>
                        <a:t>(‘</a:t>
                      </a:r>
                      <a:r>
                        <a:rPr lang="en-US" sz="2000" dirty="0" err="1">
                          <a:latin typeface="Calibri"/>
                          <a:ea typeface="Calibri"/>
                        </a:rPr>
                        <a:t>issued’,’returned</a:t>
                      </a:r>
                      <a:r>
                        <a:rPr lang="en-US" sz="2000" dirty="0">
                          <a:latin typeface="Calibri"/>
                          <a:ea typeface="Calibri"/>
                        </a:rPr>
                        <a:t>’)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Not null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Id of 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7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8.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Due 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Not null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2000" dirty="0">
                          <a:latin typeface="Calibri"/>
                          <a:ea typeface="Times New Roman"/>
                        </a:rPr>
                        <a:t>Due 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968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457200"/>
            <a:ext cx="17064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Calibri" pitchFamily="34" charset="0"/>
                <a:ea typeface="Calibri" pitchFamily="34" charset="0"/>
                <a:cs typeface="Shruti" pitchFamily="34" charset="0"/>
              </a:rPr>
              <a:t>Example:</a:t>
            </a:r>
            <a:endParaRPr lang="en-US" sz="32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486009"/>
              </p:ext>
            </p:extLst>
          </p:nvPr>
        </p:nvGraphicFramePr>
        <p:xfrm>
          <a:off x="357156" y="1142984"/>
          <a:ext cx="8286810" cy="4429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1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1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118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Issue_header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user_id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Book_id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Issue_date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Return_date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status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0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2024-09-01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2024-09-16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returned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2024-09-05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2024-09-20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returned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5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2024-08-17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2024-08-29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returned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2024-09-20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2024-09-27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returned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2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2024-10-10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2024-10-20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returned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690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85728"/>
            <a:ext cx="1643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Fine:-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1214422"/>
          <a:ext cx="9001155" cy="4500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8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Sr.No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Column_name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Calibri"/>
                        </a:rPr>
                        <a:t>Data_type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Constraint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Calibri"/>
                        </a:rPr>
                        <a:t>Description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1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Fine_id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fine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0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2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User_id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user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3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3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Issue_id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issued</a:t>
                      </a:r>
                      <a:r>
                        <a:rPr lang="en-US" baseline="0" dirty="0"/>
                        <a:t> book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36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4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Amount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Int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(11)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 of fine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>
                          <a:latin typeface="Calibri"/>
                          <a:ea typeface="Calibri"/>
                        </a:rPr>
                        <a:t>5</a:t>
                      </a:r>
                      <a:endParaRPr lang="en-US" sz="200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Enum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(‘</a:t>
                      </a: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unpaid’,’paid</a:t>
                      </a:r>
                      <a:r>
                        <a:rPr lang="en-US" sz="2000" dirty="0">
                          <a:latin typeface="Calibri"/>
                          <a:ea typeface="Times New Roman"/>
                        </a:rPr>
                        <a:t>’)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Fine</a:t>
                      </a:r>
                      <a:r>
                        <a:rPr lang="en-US" baseline="0" dirty="0"/>
                        <a:t> was paid or unpaid</a:t>
                      </a:r>
                      <a:endParaRPr lang="en-US" dirty="0"/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35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6.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Payment_date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Timestamp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Null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Date of payment</a:t>
                      </a:r>
                      <a:r>
                        <a:rPr lang="en-US" sz="2000" baseline="0" dirty="0">
                          <a:latin typeface="Calibri"/>
                          <a:ea typeface="Times New Roman"/>
                        </a:rPr>
                        <a:t> 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596" y="214290"/>
            <a:ext cx="21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Example:-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2842" y="1397000"/>
          <a:ext cx="8858316" cy="4389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0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4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77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Fine_id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user_id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issue_id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amount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>
                          <a:latin typeface="Calibri"/>
                          <a:ea typeface="Times New Roman"/>
                        </a:rPr>
                        <a:t>status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latin typeface="Calibri"/>
                          <a:ea typeface="Times New Roman"/>
                        </a:rPr>
                        <a:t>Payment_date</a:t>
                      </a:r>
                      <a:endParaRPr lang="en-US" sz="2000" dirty="0">
                        <a:latin typeface="Calibri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20/2/2025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10/3/2025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789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15/3/2025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89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17/3/2025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35004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Screenshots :-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928670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PAGE :-</a:t>
            </a:r>
            <a:endParaRPr lang="en-US" dirty="0"/>
          </a:p>
        </p:txBody>
      </p:sp>
      <p:pic>
        <p:nvPicPr>
          <p:cNvPr id="5" name="Picture 4" descr="C:\Users\Prit\Pictures\Screenshots\Screenshot 2025-03-16 11031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0190" y="1285860"/>
            <a:ext cx="6103620" cy="4879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35" descr="Screenshot 2025-03-15 22033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57200"/>
            <a:ext cx="8429652" cy="3400428"/>
          </a:xfrm>
          <a:prstGeom prst="rect">
            <a:avLst/>
          </a:prstGeom>
          <a:noFill/>
        </p:spPr>
      </p:pic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0" y="4357694"/>
            <a:ext cx="722178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Description: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Shruti" pitchFamily="34" charset="0"/>
              </a:rPr>
              <a:t>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This feature allows librarians to enter various records into the system, such as,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returns, and non-availability of books.  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0" y="457200"/>
            <a:ext cx="26645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Objective </a:t>
            </a:r>
          </a:p>
        </p:txBody>
      </p:sp>
      <p:sp>
        <p:nvSpPr>
          <p:cNvPr id="3" name="Rectangle 2"/>
          <p:cNvSpPr/>
          <p:nvPr/>
        </p:nvSpPr>
        <p:spPr>
          <a:xfrm>
            <a:off x="739974" y="1848653"/>
            <a:ext cx="8305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itchFamily="34" charset="0"/>
              <a:buChar char="•"/>
            </a:pPr>
            <a:r>
              <a:rPr lang="en-US" sz="2800" dirty="0"/>
              <a:t>Library Management is a project which aims in developing a computerized system to maintain all the daily work of library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9974" y="2756595"/>
            <a:ext cx="79260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  <a:p>
            <a:pPr marL="285750" indent="-285750">
              <a:buFont typeface="Arial" pitchFamily="34" charset="0"/>
              <a:buChar char="•"/>
            </a:pP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1143000" y="3735949"/>
            <a:ext cx="75230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It has a facility of admin login through which the admin  Can Monior the whole system.</a:t>
            </a:r>
          </a:p>
        </p:txBody>
      </p:sp>
    </p:spTree>
    <p:extLst>
      <p:ext uri="{BB962C8B-B14F-4D97-AF65-F5344CB8AC3E}">
        <p14:creationId xmlns:p14="http://schemas.microsoft.com/office/powerpoint/2010/main" val="14616285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rit\Pictures\Screenshots\Screenshot 2025-03-15 22071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483600" cy="5283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Prit\Pictures\Screenshots\Screenshot 2025-03-15 2219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2136775"/>
            <a:ext cx="9048750" cy="2584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rit\Pictures\Screenshots\Screenshot 2025-03-15 22093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720850"/>
            <a:ext cx="9144001" cy="34163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C:\Users\Prit\Pictures\Screenshots\Screenshot 2025-03-15 222119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9144000" cy="300039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Prit\Pictures\Screenshots\Screenshot 2025-03-15 221339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642918"/>
            <a:ext cx="669514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Prit\Pictures\Screenshots\Screenshot 2025-03-15 22112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17625"/>
            <a:ext cx="8072494" cy="4222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Prit\Pictures\Screenshots\Screenshot 2025-03-15 2212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533524"/>
            <a:ext cx="6786610" cy="40386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Prit\Pictures\Screenshots\Screenshot 2025-03-16 111620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2796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Prit\Pictures\Screenshots\Screenshot 2025-03-15 2224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3981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5AB6CB-A4CB-572D-3257-FCF70F07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236"/>
            <a:ext cx="9144000" cy="266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5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685800"/>
            <a:ext cx="8915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 pitchFamily="34" charset="0"/>
              <a:buChar char="•"/>
            </a:pPr>
            <a:r>
              <a:rPr lang="en-US" sz="2800" dirty="0"/>
              <a:t>Admin module are add new book, view books , issue book and update book.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2133600"/>
            <a:ext cx="82296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Overall this project of ours is being developed to help the library administration, maintain the library in the best way possible and also reduce the human efforts.</a:t>
            </a:r>
          </a:p>
        </p:txBody>
      </p:sp>
    </p:spTree>
    <p:extLst>
      <p:ext uri="{BB962C8B-B14F-4D97-AF65-F5344CB8AC3E}">
        <p14:creationId xmlns:p14="http://schemas.microsoft.com/office/powerpoint/2010/main" val="27861521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3108" y="2571744"/>
            <a:ext cx="50006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  <a:endParaRPr lang="en-US" sz="6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3393" y="304800"/>
            <a:ext cx="53546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LIBRARY MANAGEMENT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9091" y="1371600"/>
            <a:ext cx="13596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Admin</a:t>
            </a:r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2285992"/>
            <a:ext cx="395435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Record library activities </a:t>
            </a:r>
          </a:p>
          <a:p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642910" y="3000372"/>
            <a:ext cx="2736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Wingdings" pitchFamily="2" charset="2"/>
              <a:buChar char="§"/>
            </a:pPr>
            <a:r>
              <a:rPr lang="en-US" sz="2400" dirty="0"/>
              <a:t>Registration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359" y="2899789"/>
            <a:ext cx="28245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3929066"/>
            <a:ext cx="26069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Manage books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71472" y="464344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 Add book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 Delete book 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 sz="2400" dirty="0"/>
              <a:t> Categories </a:t>
            </a:r>
          </a:p>
        </p:txBody>
      </p:sp>
    </p:spTree>
    <p:extLst>
      <p:ext uri="{BB962C8B-B14F-4D97-AF65-F5344CB8AC3E}">
        <p14:creationId xmlns:p14="http://schemas.microsoft.com/office/powerpoint/2010/main" val="253447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304800"/>
            <a:ext cx="4572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800" dirty="0"/>
              <a:t>Manage student  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nn-NO" sz="2800" dirty="0"/>
              <a:t>Update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nn-NO" sz="2800" dirty="0"/>
              <a:t> Add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nn-NO" sz="2800" dirty="0"/>
              <a:t> Delete </a:t>
            </a:r>
            <a:endParaRPr lang="en-US" sz="28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View issued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Defaulter list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2800" dirty="0"/>
              <a:t>Issue book</a:t>
            </a:r>
          </a:p>
        </p:txBody>
      </p:sp>
    </p:spTree>
    <p:extLst>
      <p:ext uri="{BB962C8B-B14F-4D97-AF65-F5344CB8AC3E}">
        <p14:creationId xmlns:p14="http://schemas.microsoft.com/office/powerpoint/2010/main" val="3739366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0890" y="1298046"/>
            <a:ext cx="680000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Record library activities</a:t>
            </a:r>
            <a:r>
              <a:rPr lang="en-US" sz="2800" dirty="0"/>
              <a:t>:-</a:t>
            </a:r>
            <a:endParaRPr lang="en-US" sz="3200" dirty="0"/>
          </a:p>
          <a:p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4800"/>
            <a:ext cx="24224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Admin:-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2214554"/>
            <a:ext cx="8153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feature allows librarians to enter various records into the system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864" y="3912057"/>
            <a:ext cx="39020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Manage books:-</a:t>
            </a:r>
          </a:p>
        </p:txBody>
      </p:sp>
      <p:sp>
        <p:nvSpPr>
          <p:cNvPr id="9" name="Rectangle 8"/>
          <p:cNvSpPr/>
          <p:nvPr/>
        </p:nvSpPr>
        <p:spPr>
          <a:xfrm>
            <a:off x="983673" y="4648200"/>
            <a:ext cx="79809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This feature allow librarian to keep track of the library’s books by adding new books or removing them.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5883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0305" y="304798"/>
            <a:ext cx="29450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Add book:-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894644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itchFamily="34" charset="0"/>
              <a:buChar char="•"/>
            </a:pPr>
            <a:r>
              <a:rPr lang="en-US" sz="2800" dirty="0"/>
              <a:t>To add book the admin has to enter details about the book through the form given and add ISBN number and update books and remove also.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800" dirty="0"/>
          </a:p>
          <a:p>
            <a:r>
              <a:rPr lang="en-US" sz="2800" dirty="0"/>
              <a:t> 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2786058"/>
            <a:ext cx="34131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Delete book:-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1538" y="3571876"/>
            <a:ext cx="784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Arial" pitchFamily="34" charset="0"/>
              <a:buChar char="•"/>
            </a:pPr>
            <a:r>
              <a:rPr lang="en-US" sz="2800" dirty="0"/>
              <a:t>Only admin can delete the books.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E8CF0-8F68-305F-7F54-C60C0A15E4DA}"/>
              </a:ext>
            </a:extLst>
          </p:cNvPr>
          <p:cNvSpPr txBox="1"/>
          <p:nvPr/>
        </p:nvSpPr>
        <p:spPr>
          <a:xfrm>
            <a:off x="428596" y="4714884"/>
            <a:ext cx="8268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/>
              <a:t>Category</a:t>
            </a:r>
            <a:r>
              <a:rPr lang="en-US" sz="3200" dirty="0"/>
              <a:t>:-</a:t>
            </a:r>
          </a:p>
          <a:p>
            <a:pPr marL="1200150" lvl="2" indent="-285750"/>
            <a:endParaRPr lang="en-US" sz="3200" dirty="0"/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dirty="0"/>
              <a:t>To Locate books easily by categories or Genre	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9501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8596" y="3071810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3200" dirty="0"/>
              <a:t>Update student :- </a:t>
            </a:r>
          </a:p>
          <a:p>
            <a:r>
              <a:rPr lang="en-US" sz="1600" dirty="0"/>
              <a:t>	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7158" y="4000504"/>
            <a:ext cx="8229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To update student details the admin insert the student id and update the details needed.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596" y="500042"/>
            <a:ext cx="8501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/>
              <a:t>Manage student:-</a:t>
            </a:r>
          </a:p>
          <a:p>
            <a:endParaRPr lang="en-US" sz="2800" dirty="0"/>
          </a:p>
          <a:p>
            <a:pPr>
              <a:buFont typeface="Arial" pitchFamily="34" charset="0"/>
              <a:buChar char="•"/>
            </a:pPr>
            <a:r>
              <a:rPr lang="en-US" sz="2800" dirty="0"/>
              <a:t>This feature allow librarian to keep track of number of students and their details.</a:t>
            </a:r>
          </a:p>
        </p:txBody>
      </p:sp>
    </p:spTree>
    <p:extLst>
      <p:ext uri="{BB962C8B-B14F-4D97-AF65-F5344CB8AC3E}">
        <p14:creationId xmlns:p14="http://schemas.microsoft.com/office/powerpoint/2010/main" val="3944987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673</TotalTime>
  <Words>1433</Words>
  <Application>Microsoft Office PowerPoint</Application>
  <PresentationFormat>On-screen Show (4:3)</PresentationFormat>
  <Paragraphs>495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riddhi</dc:creator>
  <cp:lastModifiedBy>𝐌𝐢𝐭𝐞𝐬𝐡 🧃</cp:lastModifiedBy>
  <cp:revision>104</cp:revision>
  <dcterms:created xsi:type="dcterms:W3CDTF">2024-08-02T04:30:58Z</dcterms:created>
  <dcterms:modified xsi:type="dcterms:W3CDTF">2025-04-05T03:57:50Z</dcterms:modified>
</cp:coreProperties>
</file>