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FEEAB-80B9-4C18-919E-0A52DDB75A38}"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AFAE2-9FA6-4E12-A36E-A79571511F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89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EEAB-80B9-4C18-919E-0A52DDB75A38}"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331993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EEAB-80B9-4C18-919E-0A52DDB75A38}"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12891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EEAB-80B9-4C18-919E-0A52DDB75A38}"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59651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EEAB-80B9-4C18-919E-0A52DDB75A38}"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AFAE2-9FA6-4E12-A36E-A79571511F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64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FEEAB-80B9-4C18-919E-0A52DDB75A38}"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233240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FEEAB-80B9-4C18-919E-0A52DDB75A38}"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179604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FEEAB-80B9-4C18-919E-0A52DDB75A38}"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212600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3FEEAB-80B9-4C18-919E-0A52DDB75A38}" type="datetimeFigureOut">
              <a:rPr lang="en-US" smtClean="0"/>
              <a:t>5/14/2024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184929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3FEEAB-80B9-4C18-919E-0A52DDB75A38}" type="datetimeFigureOut">
              <a:rPr lang="en-US" smtClean="0"/>
              <a:t>5/14/2024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AFAE2-9FA6-4E12-A36E-A79571511F08}" type="slidenum">
              <a:rPr lang="en-US" smtClean="0"/>
              <a:t>‹#›</a:t>
            </a:fld>
            <a:endParaRPr lang="en-US"/>
          </a:p>
        </p:txBody>
      </p:sp>
    </p:spTree>
    <p:extLst>
      <p:ext uri="{BB962C8B-B14F-4D97-AF65-F5344CB8AC3E}">
        <p14:creationId xmlns:p14="http://schemas.microsoft.com/office/powerpoint/2010/main" val="236425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FEEAB-80B9-4C18-919E-0A52DDB75A38}"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AFAE2-9FA6-4E12-A36E-A79571511F08}" type="slidenum">
              <a:rPr lang="en-US" smtClean="0"/>
              <a:t>‹#›</a:t>
            </a:fld>
            <a:endParaRPr lang="en-US"/>
          </a:p>
        </p:txBody>
      </p:sp>
    </p:spTree>
    <p:extLst>
      <p:ext uri="{BB962C8B-B14F-4D97-AF65-F5344CB8AC3E}">
        <p14:creationId xmlns:p14="http://schemas.microsoft.com/office/powerpoint/2010/main" val="127691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3FEEAB-80B9-4C18-919E-0A52DDB75A38}" type="datetimeFigureOut">
              <a:rPr lang="en-US" smtClean="0"/>
              <a:t>5/14/2024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AFAE2-9FA6-4E12-A36E-A79571511F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2972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MiteshJalan/CSE-524-Mortality-risk-prediction/blob/main/GPT4%20Azure/GPT4-azure.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2B1F-B5D4-9C46-B742-C69E85258E93}"/>
              </a:ext>
            </a:extLst>
          </p:cNvPr>
          <p:cNvSpPr>
            <a:spLocks noGrp="1"/>
          </p:cNvSpPr>
          <p:nvPr>
            <p:ph type="ctrTitle"/>
          </p:nvPr>
        </p:nvSpPr>
        <p:spPr/>
        <p:txBody>
          <a:bodyPr/>
          <a:lstStyle/>
          <a:p>
            <a:r>
              <a:rPr lang="en-US" altLang="en-US" sz="8000" dirty="0"/>
              <a:t>CSE 524 </a:t>
            </a:r>
            <a:br>
              <a:rPr lang="en-US" altLang="en-US" sz="8000" dirty="0"/>
            </a:br>
            <a:r>
              <a:rPr lang="en-US" altLang="en-US" sz="8000" dirty="0"/>
              <a:t>Advanced Project</a:t>
            </a:r>
            <a:br>
              <a:rPr lang="en-US" altLang="en-US" sz="8000" dirty="0"/>
            </a:br>
            <a:endParaRPr lang="en-US" dirty="0"/>
          </a:p>
        </p:txBody>
      </p:sp>
      <p:sp>
        <p:nvSpPr>
          <p:cNvPr id="3" name="Subtitle 2">
            <a:extLst>
              <a:ext uri="{FF2B5EF4-FFF2-40B4-BE49-F238E27FC236}">
                <a16:creationId xmlns:a16="http://schemas.microsoft.com/office/drawing/2014/main" id="{92971911-2AB4-3ABD-4B8B-C38E2FC6BBC9}"/>
              </a:ext>
            </a:extLst>
          </p:cNvPr>
          <p:cNvSpPr>
            <a:spLocks noGrp="1"/>
          </p:cNvSpPr>
          <p:nvPr>
            <p:ph type="subTitle" idx="1"/>
          </p:nvPr>
        </p:nvSpPr>
        <p:spPr/>
        <p:txBody>
          <a:bodyPr/>
          <a:lstStyle/>
          <a:p>
            <a:br>
              <a:rPr lang="en-US" altLang="en-US" sz="2400" dirty="0"/>
            </a:br>
            <a:r>
              <a:rPr lang="en-US" altLang="en-US" sz="2400" dirty="0"/>
              <a:t>Mitesh Sanjay Jalan</a:t>
            </a:r>
            <a:endParaRPr lang="en-US" dirty="0"/>
          </a:p>
        </p:txBody>
      </p:sp>
    </p:spTree>
    <p:extLst>
      <p:ext uri="{BB962C8B-B14F-4D97-AF65-F5344CB8AC3E}">
        <p14:creationId xmlns:p14="http://schemas.microsoft.com/office/powerpoint/2010/main" val="211789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DC2B-33C5-2272-6068-641D9B2945B8}"/>
              </a:ext>
            </a:extLst>
          </p:cNvPr>
          <p:cNvSpPr>
            <a:spLocks noGrp="1"/>
          </p:cNvSpPr>
          <p:nvPr>
            <p:ph type="title"/>
          </p:nvPr>
        </p:nvSpPr>
        <p:spPr/>
        <p:txBody>
          <a:bodyPr/>
          <a:lstStyle/>
          <a:p>
            <a:r>
              <a:rPr lang="en-US" dirty="0"/>
              <a:t>Replication of Research Paper</a:t>
            </a:r>
          </a:p>
        </p:txBody>
      </p:sp>
      <p:sp>
        <p:nvSpPr>
          <p:cNvPr id="3" name="Content Placeholder 2">
            <a:extLst>
              <a:ext uri="{FF2B5EF4-FFF2-40B4-BE49-F238E27FC236}">
                <a16:creationId xmlns:a16="http://schemas.microsoft.com/office/drawing/2014/main" id="{E2A4F522-6B48-6F55-D06A-DB91EF5B195F}"/>
              </a:ext>
            </a:extLst>
          </p:cNvPr>
          <p:cNvSpPr>
            <a:spLocks noGrp="1"/>
          </p:cNvSpPr>
          <p:nvPr>
            <p:ph idx="1"/>
          </p:nvPr>
        </p:nvSpPr>
        <p:spPr/>
        <p:txBody>
          <a:bodyPr>
            <a:normAutofit/>
          </a:bodyPr>
          <a:lstStyle/>
          <a:p>
            <a:r>
              <a:rPr lang="en-US" sz="2000" dirty="0">
                <a:solidFill>
                  <a:srgbClr val="212121"/>
                </a:solidFill>
                <a:latin typeface="Roboto" panose="020F0502020204030204" pitchFamily="2" charset="0"/>
              </a:rPr>
              <a:t>Lyu W, Dong X, Wong R, Zheng S, Abell-Hart K, Wang F, Chen C. A Multimodal Transformer: Fusing Clinical Notes with Structured EHR Data for Interpretable In-Hospital Mortality Prediction. AMIA Annu </a:t>
            </a:r>
            <a:r>
              <a:rPr lang="en-US" sz="2000" dirty="0" err="1">
                <a:solidFill>
                  <a:srgbClr val="212121"/>
                </a:solidFill>
                <a:latin typeface="Roboto" panose="020F0502020204030204" pitchFamily="2" charset="0"/>
              </a:rPr>
              <a:t>Symp</a:t>
            </a:r>
            <a:r>
              <a:rPr lang="en-US" sz="2000" dirty="0">
                <a:solidFill>
                  <a:srgbClr val="212121"/>
                </a:solidFill>
                <a:latin typeface="Roboto" panose="020F0502020204030204" pitchFamily="2" charset="0"/>
              </a:rPr>
              <a:t> Proc. 2023 Apr 29;2022:719-728. PMID: 37128451; PMCID: PMC10148371.</a:t>
            </a:r>
          </a:p>
          <a:p>
            <a:pPr marL="0" indent="0">
              <a:buNone/>
            </a:pPr>
            <a:endParaRPr lang="en-US" dirty="0"/>
          </a:p>
        </p:txBody>
      </p:sp>
    </p:spTree>
    <p:extLst>
      <p:ext uri="{BB962C8B-B14F-4D97-AF65-F5344CB8AC3E}">
        <p14:creationId xmlns:p14="http://schemas.microsoft.com/office/powerpoint/2010/main" val="44409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17B-AEC2-DF23-8E29-4DA765AD2C7D}"/>
              </a:ext>
            </a:extLst>
          </p:cNvPr>
          <p:cNvSpPr>
            <a:spLocks noGrp="1"/>
          </p:cNvSpPr>
          <p:nvPr>
            <p:ph type="title"/>
          </p:nvPr>
        </p:nvSpPr>
        <p:spPr/>
        <p:txBody>
          <a:bodyPr/>
          <a:lstStyle/>
          <a:p>
            <a:r>
              <a:rPr lang="en-US" dirty="0"/>
              <a:t>Summary of paper </a:t>
            </a:r>
          </a:p>
        </p:txBody>
      </p:sp>
      <p:sp>
        <p:nvSpPr>
          <p:cNvPr id="3" name="Content Placeholder 2">
            <a:extLst>
              <a:ext uri="{FF2B5EF4-FFF2-40B4-BE49-F238E27FC236}">
                <a16:creationId xmlns:a16="http://schemas.microsoft.com/office/drawing/2014/main" id="{694C4521-5795-4BC0-1260-2671F20B14C6}"/>
              </a:ext>
            </a:extLst>
          </p:cNvPr>
          <p:cNvSpPr>
            <a:spLocks noGrp="1"/>
          </p:cNvSpPr>
          <p:nvPr>
            <p:ph idx="1"/>
          </p:nvPr>
        </p:nvSpPr>
        <p:spPr>
          <a:xfrm>
            <a:off x="137652" y="1845734"/>
            <a:ext cx="11018028" cy="4023360"/>
          </a:xfrm>
        </p:spPr>
        <p:txBody>
          <a:bodyPr/>
          <a:lstStyle/>
          <a:p>
            <a:pPr marL="457200" indent="-457200">
              <a:buFont typeface="+mj-lt"/>
              <a:buAutoNum type="arabicPeriod"/>
            </a:pPr>
            <a:r>
              <a:rPr lang="en-US" dirty="0"/>
              <a:t>Use Clinical BERT (Fined-tuned on MIMIC-III) for generation of Input embeddings.</a:t>
            </a:r>
          </a:p>
          <a:p>
            <a:pPr marL="457200" indent="-457200">
              <a:buFont typeface="+mj-lt"/>
              <a:buAutoNum type="arabicPeriod"/>
            </a:pPr>
            <a:r>
              <a:rPr lang="en-US" dirty="0"/>
              <a:t>Using Multimodal embedding (3 encoders in transformer block were used: One for each clinical notes and EHR(structured data) , finally one for concatenation of both the previous encoders. </a:t>
            </a:r>
          </a:p>
          <a:p>
            <a:pPr marL="457200" indent="-457200">
              <a:buFont typeface="+mj-lt"/>
              <a:buAutoNum type="arabicPeriod"/>
            </a:pPr>
            <a:r>
              <a:rPr lang="en-US" dirty="0"/>
              <a:t>The final output from Multimodal Encoder (48 encodings for 48 hours) is passed to transformer layer and the output form the transformer let’s say T</a:t>
            </a:r>
            <a:r>
              <a:rPr lang="en-US" sz="1200" dirty="0"/>
              <a:t>MM  </a:t>
            </a:r>
            <a:r>
              <a:rPr lang="en-US" dirty="0"/>
              <a:t>concatenated to the clinical note embedding to generate a prediction(Binary output[Risk of Mortality]).</a:t>
            </a:r>
          </a:p>
          <a:p>
            <a:endParaRPr lang="en-US" dirty="0"/>
          </a:p>
        </p:txBody>
      </p:sp>
    </p:spTree>
    <p:extLst>
      <p:ext uri="{BB962C8B-B14F-4D97-AF65-F5344CB8AC3E}">
        <p14:creationId xmlns:p14="http://schemas.microsoft.com/office/powerpoint/2010/main" val="421108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2697-C687-801C-3A61-D597A2E81A51}"/>
              </a:ext>
            </a:extLst>
          </p:cNvPr>
          <p:cNvSpPr>
            <a:spLocks noGrp="1"/>
          </p:cNvSpPr>
          <p:nvPr>
            <p:ph type="title"/>
          </p:nvPr>
        </p:nvSpPr>
        <p:spPr/>
        <p:txBody>
          <a:bodyPr/>
          <a:lstStyle/>
          <a:p>
            <a:r>
              <a:rPr lang="en-US" dirty="0"/>
              <a:t>Architecture of paper</a:t>
            </a:r>
          </a:p>
        </p:txBody>
      </p:sp>
      <p:sp>
        <p:nvSpPr>
          <p:cNvPr id="5" name="Content Placeholder 2">
            <a:extLst>
              <a:ext uri="{FF2B5EF4-FFF2-40B4-BE49-F238E27FC236}">
                <a16:creationId xmlns:a16="http://schemas.microsoft.com/office/drawing/2014/main" id="{070DD56A-7AF3-B1DE-885A-826CEF663BF4}"/>
              </a:ext>
            </a:extLst>
          </p:cNvPr>
          <p:cNvSpPr txBox="1">
            <a:spLocks/>
          </p:cNvSpPr>
          <p:nvPr/>
        </p:nvSpPr>
        <p:spPr>
          <a:xfrm>
            <a:off x="838200" y="1849444"/>
            <a:ext cx="10515600"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endParaRPr lang="en-US" sz="1400" dirty="0">
              <a:solidFill>
                <a:srgbClr val="212121"/>
              </a:solidFill>
              <a:latin typeface="Roboto" panose="020F0502020204030204" pitchFamily="2" charset="0"/>
            </a:endParaRPr>
          </a:p>
          <a:p>
            <a:pPr algn="ctr"/>
            <a:endParaRPr lang="en-US" sz="1400" dirty="0">
              <a:solidFill>
                <a:srgbClr val="212121"/>
              </a:solidFill>
              <a:latin typeface="Roboto" panose="020F0502020204030204" pitchFamily="2" charset="0"/>
            </a:endParaRPr>
          </a:p>
          <a:p>
            <a:pPr marL="0" indent="0" algn="ctr">
              <a:buFont typeface="Calibri" panose="020F0502020204030204" pitchFamily="34" charset="0"/>
              <a:buNone/>
            </a:pPr>
            <a:endParaRPr lang="en-US" sz="1400" dirty="0">
              <a:solidFill>
                <a:srgbClr val="212121"/>
              </a:solidFill>
              <a:latin typeface="Roboto" panose="020F0502020204030204" pitchFamily="2" charset="0"/>
            </a:endParaRPr>
          </a:p>
          <a:p>
            <a:pPr algn="ctr"/>
            <a:endParaRPr lang="en-US" sz="1400" dirty="0">
              <a:solidFill>
                <a:srgbClr val="212121"/>
              </a:solidFill>
              <a:latin typeface="Roboto" panose="020F0502020204030204" pitchFamily="2" charset="0"/>
            </a:endParaRPr>
          </a:p>
          <a:p>
            <a:pPr marL="0" indent="0" algn="ctr">
              <a:buFont typeface="Calibri" panose="020F0502020204030204" pitchFamily="34" charset="0"/>
              <a:buNone/>
            </a:pPr>
            <a:endParaRPr lang="en-US" sz="1400" dirty="0"/>
          </a:p>
        </p:txBody>
      </p:sp>
      <p:pic>
        <p:nvPicPr>
          <p:cNvPr id="7" name="Picture 6">
            <a:extLst>
              <a:ext uri="{FF2B5EF4-FFF2-40B4-BE49-F238E27FC236}">
                <a16:creationId xmlns:a16="http://schemas.microsoft.com/office/drawing/2014/main" id="{EE26AFEC-F88E-3D68-6642-E5FCFB042390}"/>
              </a:ext>
            </a:extLst>
          </p:cNvPr>
          <p:cNvPicPr>
            <a:picLocks noChangeAspect="1"/>
          </p:cNvPicPr>
          <p:nvPr/>
        </p:nvPicPr>
        <p:blipFill>
          <a:blip r:embed="rId2"/>
          <a:stretch>
            <a:fillRect/>
          </a:stretch>
        </p:blipFill>
        <p:spPr>
          <a:xfrm>
            <a:off x="943693" y="2036068"/>
            <a:ext cx="10583762" cy="3798737"/>
          </a:xfrm>
          <a:prstGeom prst="rect">
            <a:avLst/>
          </a:prstGeom>
        </p:spPr>
      </p:pic>
    </p:spTree>
    <p:extLst>
      <p:ext uri="{BB962C8B-B14F-4D97-AF65-F5344CB8AC3E}">
        <p14:creationId xmlns:p14="http://schemas.microsoft.com/office/powerpoint/2010/main" val="378768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2697-C687-801C-3A61-D597A2E81A51}"/>
              </a:ext>
            </a:extLst>
          </p:cNvPr>
          <p:cNvSpPr>
            <a:spLocks noGrp="1"/>
          </p:cNvSpPr>
          <p:nvPr>
            <p:ph type="title"/>
          </p:nvPr>
        </p:nvSpPr>
        <p:spPr/>
        <p:txBody>
          <a:bodyPr/>
          <a:lstStyle/>
          <a:p>
            <a:r>
              <a:rPr lang="en-US" dirty="0"/>
              <a:t>Results in Paper</a:t>
            </a:r>
          </a:p>
        </p:txBody>
      </p:sp>
      <p:sp>
        <p:nvSpPr>
          <p:cNvPr id="5" name="Content Placeholder 2">
            <a:extLst>
              <a:ext uri="{FF2B5EF4-FFF2-40B4-BE49-F238E27FC236}">
                <a16:creationId xmlns:a16="http://schemas.microsoft.com/office/drawing/2014/main" id="{070DD56A-7AF3-B1DE-885A-826CEF663BF4}"/>
              </a:ext>
            </a:extLst>
          </p:cNvPr>
          <p:cNvSpPr txBox="1">
            <a:spLocks/>
          </p:cNvSpPr>
          <p:nvPr/>
        </p:nvSpPr>
        <p:spPr>
          <a:xfrm>
            <a:off x="838200" y="1849444"/>
            <a:ext cx="10515600"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endParaRPr lang="en-US" sz="1400" dirty="0">
              <a:solidFill>
                <a:srgbClr val="212121"/>
              </a:solidFill>
              <a:latin typeface="Roboto" panose="020F0502020204030204" pitchFamily="2" charset="0"/>
            </a:endParaRPr>
          </a:p>
          <a:p>
            <a:pPr algn="ctr"/>
            <a:endParaRPr lang="en-US" sz="1400" dirty="0">
              <a:solidFill>
                <a:srgbClr val="212121"/>
              </a:solidFill>
              <a:latin typeface="Roboto" panose="020F0502020204030204" pitchFamily="2" charset="0"/>
            </a:endParaRPr>
          </a:p>
          <a:p>
            <a:pPr marL="0" indent="0" algn="ctr">
              <a:buFont typeface="Calibri" panose="020F0502020204030204" pitchFamily="34" charset="0"/>
              <a:buNone/>
            </a:pPr>
            <a:endParaRPr lang="en-US" sz="1400" dirty="0">
              <a:solidFill>
                <a:srgbClr val="212121"/>
              </a:solidFill>
              <a:latin typeface="Roboto" panose="020F0502020204030204" pitchFamily="2" charset="0"/>
            </a:endParaRPr>
          </a:p>
          <a:p>
            <a:pPr algn="ctr"/>
            <a:endParaRPr lang="en-US" sz="1400" dirty="0">
              <a:solidFill>
                <a:srgbClr val="212121"/>
              </a:solidFill>
              <a:latin typeface="Roboto" panose="020F0502020204030204" pitchFamily="2" charset="0"/>
            </a:endParaRPr>
          </a:p>
          <a:p>
            <a:pPr marL="0" indent="0" algn="ctr">
              <a:buFont typeface="Calibri" panose="020F0502020204030204" pitchFamily="34" charset="0"/>
              <a:buNone/>
            </a:pPr>
            <a:endParaRPr lang="en-US" sz="1400" dirty="0"/>
          </a:p>
        </p:txBody>
      </p:sp>
      <p:pic>
        <p:nvPicPr>
          <p:cNvPr id="10" name="Picture 9">
            <a:extLst>
              <a:ext uri="{FF2B5EF4-FFF2-40B4-BE49-F238E27FC236}">
                <a16:creationId xmlns:a16="http://schemas.microsoft.com/office/drawing/2014/main" id="{1A9C4EA2-A88D-0E8C-0A50-DE8F6E06E616}"/>
              </a:ext>
            </a:extLst>
          </p:cNvPr>
          <p:cNvPicPr>
            <a:picLocks noChangeAspect="1"/>
          </p:cNvPicPr>
          <p:nvPr/>
        </p:nvPicPr>
        <p:blipFill rotWithShape="1">
          <a:blip r:embed="rId2"/>
          <a:srcRect r="81252"/>
          <a:stretch/>
        </p:blipFill>
        <p:spPr>
          <a:xfrm>
            <a:off x="1882541" y="2114888"/>
            <a:ext cx="2739819" cy="2988053"/>
          </a:xfrm>
          <a:prstGeom prst="rect">
            <a:avLst/>
          </a:prstGeom>
        </p:spPr>
      </p:pic>
      <p:pic>
        <p:nvPicPr>
          <p:cNvPr id="12" name="Picture 11">
            <a:extLst>
              <a:ext uri="{FF2B5EF4-FFF2-40B4-BE49-F238E27FC236}">
                <a16:creationId xmlns:a16="http://schemas.microsoft.com/office/drawing/2014/main" id="{E13314B3-5C0A-D818-B0C5-83CD87399B76}"/>
              </a:ext>
            </a:extLst>
          </p:cNvPr>
          <p:cNvPicPr>
            <a:picLocks noChangeAspect="1"/>
          </p:cNvPicPr>
          <p:nvPr/>
        </p:nvPicPr>
        <p:blipFill rotWithShape="1">
          <a:blip r:embed="rId2"/>
          <a:srcRect l="55293"/>
          <a:stretch/>
        </p:blipFill>
        <p:spPr>
          <a:xfrm>
            <a:off x="4622360" y="2114888"/>
            <a:ext cx="6533320" cy="2988053"/>
          </a:xfrm>
          <a:prstGeom prst="rect">
            <a:avLst/>
          </a:prstGeom>
        </p:spPr>
      </p:pic>
    </p:spTree>
    <p:extLst>
      <p:ext uri="{BB962C8B-B14F-4D97-AF65-F5344CB8AC3E}">
        <p14:creationId xmlns:p14="http://schemas.microsoft.com/office/powerpoint/2010/main" val="16002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8B82-9C88-A521-1D66-78713CE57B1B}"/>
              </a:ext>
            </a:extLst>
          </p:cNvPr>
          <p:cNvSpPr>
            <a:spLocks noGrp="1"/>
          </p:cNvSpPr>
          <p:nvPr>
            <p:ph type="title"/>
          </p:nvPr>
        </p:nvSpPr>
        <p:spPr/>
        <p:txBody>
          <a:bodyPr/>
          <a:lstStyle/>
          <a:p>
            <a:r>
              <a:rPr lang="en-US" dirty="0"/>
              <a:t>Experiments with different LLM models</a:t>
            </a:r>
          </a:p>
        </p:txBody>
      </p:sp>
      <p:sp>
        <p:nvSpPr>
          <p:cNvPr id="6" name="Content Placeholder 5">
            <a:extLst>
              <a:ext uri="{FF2B5EF4-FFF2-40B4-BE49-F238E27FC236}">
                <a16:creationId xmlns:a16="http://schemas.microsoft.com/office/drawing/2014/main" id="{C716062F-7029-E8A1-421C-AFAFA8C9A943}"/>
              </a:ext>
            </a:extLst>
          </p:cNvPr>
          <p:cNvSpPr>
            <a:spLocks noGrp="1"/>
          </p:cNvSpPr>
          <p:nvPr>
            <p:ph idx="1"/>
          </p:nvPr>
        </p:nvSpPr>
        <p:spPr/>
        <p:txBody>
          <a:bodyPr/>
          <a:lstStyle/>
          <a:p>
            <a:pPr marL="457200" indent="-457200">
              <a:buFont typeface="+mj-lt"/>
              <a:buAutoNum type="arabicPeriod"/>
            </a:pPr>
            <a:r>
              <a:rPr lang="en-US" dirty="0"/>
              <a:t>The clinical BERT model is the one already present in the research paper.</a:t>
            </a:r>
          </a:p>
          <a:p>
            <a:pPr marL="457200" indent="-457200">
              <a:buFont typeface="+mj-lt"/>
              <a:buAutoNum type="arabicPeriod"/>
            </a:pPr>
            <a:r>
              <a:rPr lang="en-US" dirty="0"/>
              <a:t>Tried 2 different LLM models with same architecture to find out if there is a better model in existence than that in the paper.</a:t>
            </a:r>
          </a:p>
          <a:p>
            <a:pPr marL="457200" indent="-457200">
              <a:buFont typeface="+mj-lt"/>
              <a:buAutoNum type="arabicPeriod"/>
            </a:pPr>
            <a:r>
              <a:rPr lang="en-US" dirty="0"/>
              <a:t>The recall which is basically the representation of patient with class (1) labeled as class(1) correctly by model, according to me is the most important as we cannot discharge patients at risk of death.</a:t>
            </a:r>
          </a:p>
          <a:p>
            <a:pPr marL="457200" indent="-457200">
              <a:buFont typeface="+mj-lt"/>
              <a:buAutoNum type="arabicPeriod"/>
            </a:pPr>
            <a:r>
              <a:rPr lang="en-US" dirty="0"/>
              <a:t>The output of my experiments{ </a:t>
            </a:r>
            <a:r>
              <a:rPr lang="en-US" dirty="0" err="1"/>
              <a:t>MedAI</a:t>
            </a:r>
            <a:r>
              <a:rPr lang="en-US" dirty="0"/>
              <a:t> , GPT2XL} compared with the Clinical Bert Model:</a:t>
            </a:r>
          </a:p>
          <a:p>
            <a:pPr marL="0" indent="0">
              <a:buNone/>
            </a:pPr>
            <a:endParaRPr lang="en-US" dirty="0"/>
          </a:p>
        </p:txBody>
      </p:sp>
      <p:pic>
        <p:nvPicPr>
          <p:cNvPr id="7" name="Content Placeholder 4">
            <a:extLst>
              <a:ext uri="{FF2B5EF4-FFF2-40B4-BE49-F238E27FC236}">
                <a16:creationId xmlns:a16="http://schemas.microsoft.com/office/drawing/2014/main" id="{36FB43C1-0AD5-3609-7385-242F43440019}"/>
              </a:ext>
            </a:extLst>
          </p:cNvPr>
          <p:cNvPicPr>
            <a:picLocks noChangeAspect="1"/>
          </p:cNvPicPr>
          <p:nvPr/>
        </p:nvPicPr>
        <p:blipFill rotWithShape="1">
          <a:blip r:embed="rId2"/>
          <a:srcRect l="728" r="1908" b="29700"/>
          <a:stretch/>
        </p:blipFill>
        <p:spPr>
          <a:xfrm>
            <a:off x="1170039" y="4601498"/>
            <a:ext cx="9733935" cy="1120876"/>
          </a:xfrm>
          <a:prstGeom prst="rect">
            <a:avLst/>
          </a:prstGeom>
        </p:spPr>
      </p:pic>
      <p:cxnSp>
        <p:nvCxnSpPr>
          <p:cNvPr id="9" name="Straight Connector 8">
            <a:extLst>
              <a:ext uri="{FF2B5EF4-FFF2-40B4-BE49-F238E27FC236}">
                <a16:creationId xmlns:a16="http://schemas.microsoft.com/office/drawing/2014/main" id="{9F613536-816B-3A0A-E163-E7DD0B2E7424}"/>
              </a:ext>
            </a:extLst>
          </p:cNvPr>
          <p:cNvCxnSpPr>
            <a:cxnSpLocks/>
          </p:cNvCxnSpPr>
          <p:nvPr/>
        </p:nvCxnSpPr>
        <p:spPr>
          <a:xfrm>
            <a:off x="1189703" y="5191433"/>
            <a:ext cx="96611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471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9AB5-A026-389A-EBD4-A66BEF27BBE8}"/>
              </a:ext>
            </a:extLst>
          </p:cNvPr>
          <p:cNvSpPr>
            <a:spLocks noGrp="1"/>
          </p:cNvSpPr>
          <p:nvPr>
            <p:ph type="title"/>
          </p:nvPr>
        </p:nvSpPr>
        <p:spPr/>
        <p:txBody>
          <a:bodyPr/>
          <a:lstStyle/>
          <a:p>
            <a:r>
              <a:rPr lang="en-US" dirty="0"/>
              <a:t>Experiment with the GPT4 Model	</a:t>
            </a:r>
          </a:p>
        </p:txBody>
      </p:sp>
      <p:sp>
        <p:nvSpPr>
          <p:cNvPr id="3" name="Content Placeholder 2">
            <a:extLst>
              <a:ext uri="{FF2B5EF4-FFF2-40B4-BE49-F238E27FC236}">
                <a16:creationId xmlns:a16="http://schemas.microsoft.com/office/drawing/2014/main" id="{7B890500-F28C-BEAB-CE66-A421A8319AA4}"/>
              </a:ext>
            </a:extLst>
          </p:cNvPr>
          <p:cNvSpPr>
            <a:spLocks noGrp="1"/>
          </p:cNvSpPr>
          <p:nvPr>
            <p:ph idx="1"/>
          </p:nvPr>
        </p:nvSpPr>
        <p:spPr/>
        <p:txBody>
          <a:bodyPr>
            <a:normAutofit/>
          </a:bodyPr>
          <a:lstStyle/>
          <a:p>
            <a:pPr marL="0" indent="0">
              <a:buNone/>
            </a:pPr>
            <a:r>
              <a:rPr lang="en-US" sz="1050" dirty="0">
                <a:hlinkClick r:id="rId2"/>
              </a:rPr>
              <a:t>CSE-524-Mortality-risk-prediction/GPT4 Azure/GPT4-azure.ipynb at main · </a:t>
            </a:r>
            <a:r>
              <a:rPr lang="en-US" sz="1050" dirty="0" err="1">
                <a:hlinkClick r:id="rId2"/>
              </a:rPr>
              <a:t>MiteshJalan</a:t>
            </a:r>
            <a:r>
              <a:rPr lang="en-US" sz="1050" dirty="0">
                <a:hlinkClick r:id="rId2"/>
              </a:rPr>
              <a:t>/CSE-524-Mortality-risk-prediction (github.com)</a:t>
            </a:r>
            <a:endParaRPr lang="en-US" sz="1050" dirty="0"/>
          </a:p>
          <a:p>
            <a:pPr marL="457200" indent="-457200">
              <a:buFont typeface="+mj-lt"/>
              <a:buAutoNum type="arabicPeriod"/>
            </a:pPr>
            <a:r>
              <a:rPr lang="en-US" dirty="0"/>
              <a:t>The GPT4 model is a chat based LLM model which means it can only accept the data and instructions in the form of Prompt. </a:t>
            </a:r>
          </a:p>
          <a:p>
            <a:pPr marL="457200" indent="-457200">
              <a:buFont typeface="+mj-lt"/>
              <a:buAutoNum type="arabicPeriod"/>
            </a:pPr>
            <a:r>
              <a:rPr lang="en-US" dirty="0"/>
              <a:t>Because of this reason the GPT4 model is not able to generate any output from the given input clinical notes and structured data.</a:t>
            </a:r>
          </a:p>
          <a:p>
            <a:pPr marL="0" indent="0">
              <a:buNone/>
            </a:pPr>
            <a:endParaRPr lang="en-US" dirty="0"/>
          </a:p>
          <a:p>
            <a:pPr marL="457200" indent="-457200">
              <a:buFont typeface="+mj-lt"/>
              <a:buAutoNum type="arabicPeriod"/>
            </a:pPr>
            <a:endParaRPr lang="en-US" dirty="0"/>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F08E044A-5553-1902-FF1E-43CE0655DD37}"/>
              </a:ext>
            </a:extLst>
          </p:cNvPr>
          <p:cNvPicPr>
            <a:picLocks noChangeAspect="1"/>
          </p:cNvPicPr>
          <p:nvPr/>
        </p:nvPicPr>
        <p:blipFill>
          <a:blip r:embed="rId3"/>
          <a:stretch>
            <a:fillRect/>
          </a:stretch>
        </p:blipFill>
        <p:spPr>
          <a:xfrm>
            <a:off x="1950315" y="3618271"/>
            <a:ext cx="8291369" cy="2181621"/>
          </a:xfrm>
          <a:prstGeom prst="rect">
            <a:avLst/>
          </a:prstGeom>
        </p:spPr>
      </p:pic>
    </p:spTree>
    <p:extLst>
      <p:ext uri="{BB962C8B-B14F-4D97-AF65-F5344CB8AC3E}">
        <p14:creationId xmlns:p14="http://schemas.microsoft.com/office/powerpoint/2010/main" val="368592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C11F-D6F7-4B1F-38E5-3C8C878AF4DB}"/>
              </a:ext>
            </a:extLst>
          </p:cNvPr>
          <p:cNvSpPr>
            <a:spLocks noGrp="1"/>
          </p:cNvSpPr>
          <p:nvPr>
            <p:ph type="title"/>
          </p:nvPr>
        </p:nvSpPr>
        <p:spPr/>
        <p:txBody>
          <a:bodyPr/>
          <a:lstStyle/>
          <a:p>
            <a:r>
              <a:rPr lang="en-US" dirty="0"/>
              <a:t>Output (inconclusive)</a:t>
            </a:r>
          </a:p>
        </p:txBody>
      </p:sp>
      <p:pic>
        <p:nvPicPr>
          <p:cNvPr id="5" name="Content Placeholder 4">
            <a:extLst>
              <a:ext uri="{FF2B5EF4-FFF2-40B4-BE49-F238E27FC236}">
                <a16:creationId xmlns:a16="http://schemas.microsoft.com/office/drawing/2014/main" id="{F76BAEF3-F801-0255-986B-C0D43DA04531}"/>
              </a:ext>
            </a:extLst>
          </p:cNvPr>
          <p:cNvPicPr>
            <a:picLocks noGrp="1" noChangeAspect="1"/>
          </p:cNvPicPr>
          <p:nvPr>
            <p:ph idx="1"/>
          </p:nvPr>
        </p:nvPicPr>
        <p:blipFill>
          <a:blip r:embed="rId2"/>
          <a:stretch>
            <a:fillRect/>
          </a:stretch>
        </p:blipFill>
        <p:spPr>
          <a:xfrm>
            <a:off x="1096963" y="2359742"/>
            <a:ext cx="10058400" cy="2438400"/>
          </a:xfrm>
        </p:spPr>
      </p:pic>
    </p:spTree>
    <p:extLst>
      <p:ext uri="{BB962C8B-B14F-4D97-AF65-F5344CB8AC3E}">
        <p14:creationId xmlns:p14="http://schemas.microsoft.com/office/powerpoint/2010/main" val="41333781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32</TotalTime>
  <Words>351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Roboto</vt:lpstr>
      <vt:lpstr>Retrospect</vt:lpstr>
      <vt:lpstr>CSE 524  Advanced Project </vt:lpstr>
      <vt:lpstr>Replication of Research Paper</vt:lpstr>
      <vt:lpstr>Summary of paper </vt:lpstr>
      <vt:lpstr>Architecture of paper</vt:lpstr>
      <vt:lpstr>Results in Paper</vt:lpstr>
      <vt:lpstr>Experiments with different LLM models</vt:lpstr>
      <vt:lpstr>Experiment with the GPT4 Model </vt:lpstr>
      <vt:lpstr>Output (inconclusive)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524  Advanced Project </dc:title>
  <dc:creator>Mitesh Jalan</dc:creator>
  <cp:lastModifiedBy>Mitesh Jalan</cp:lastModifiedBy>
  <cp:revision>9</cp:revision>
  <dcterms:created xsi:type="dcterms:W3CDTF">2024-05-14T16:05:46Z</dcterms:created>
  <dcterms:modified xsi:type="dcterms:W3CDTF">2024-05-14T16:38:38Z</dcterms:modified>
</cp:coreProperties>
</file>